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sldIdLst>
    <p:sldId id="300" r:id="rId5"/>
    <p:sldId id="301" r:id="rId6"/>
    <p:sldId id="302" r:id="rId7"/>
    <p:sldId id="303" r:id="rId8"/>
    <p:sldId id="304" r:id="rId9"/>
    <p:sldId id="385" r:id="rId10"/>
    <p:sldId id="402" r:id="rId11"/>
    <p:sldId id="408" r:id="rId12"/>
    <p:sldId id="413" r:id="rId13"/>
    <p:sldId id="420" r:id="rId14"/>
    <p:sldId id="305" r:id="rId15"/>
    <p:sldId id="418" r:id="rId16"/>
    <p:sldId id="436" r:id="rId17"/>
    <p:sldId id="306" r:id="rId18"/>
    <p:sldId id="367" r:id="rId19"/>
    <p:sldId id="390" r:id="rId20"/>
    <p:sldId id="437" r:id="rId21"/>
    <p:sldId id="307" r:id="rId22"/>
    <p:sldId id="372" r:id="rId23"/>
    <p:sldId id="375" r:id="rId24"/>
    <p:sldId id="382" r:id="rId25"/>
    <p:sldId id="399" r:id="rId26"/>
    <p:sldId id="404" r:id="rId27"/>
    <p:sldId id="405" r:id="rId28"/>
    <p:sldId id="406" r:id="rId29"/>
    <p:sldId id="438" r:id="rId30"/>
    <p:sldId id="417" r:id="rId31"/>
    <p:sldId id="419" r:id="rId32"/>
    <p:sldId id="425" r:id="rId33"/>
    <p:sldId id="433" r:id="rId34"/>
    <p:sldId id="434" r:id="rId35"/>
    <p:sldId id="308" r:id="rId36"/>
    <p:sldId id="368" r:id="rId37"/>
    <p:sldId id="371" r:id="rId38"/>
    <p:sldId id="383" r:id="rId39"/>
    <p:sldId id="392" r:id="rId40"/>
    <p:sldId id="393" r:id="rId41"/>
    <p:sldId id="396" r:id="rId42"/>
    <p:sldId id="398" r:id="rId43"/>
    <p:sldId id="415" r:id="rId44"/>
    <p:sldId id="439" r:id="rId45"/>
    <p:sldId id="431" r:id="rId46"/>
    <p:sldId id="309" r:id="rId47"/>
    <p:sldId id="369" r:id="rId48"/>
    <p:sldId id="449" r:id="rId49"/>
    <p:sldId id="370" r:id="rId50"/>
    <p:sldId id="373" r:id="rId51"/>
    <p:sldId id="440" r:id="rId52"/>
    <p:sldId id="376" r:id="rId53"/>
    <p:sldId id="377" r:id="rId54"/>
    <p:sldId id="378" r:id="rId55"/>
    <p:sldId id="379" r:id="rId56"/>
    <p:sldId id="380" r:id="rId57"/>
    <p:sldId id="381" r:id="rId58"/>
    <p:sldId id="384" r:id="rId59"/>
    <p:sldId id="387" r:id="rId60"/>
    <p:sldId id="388" r:id="rId61"/>
    <p:sldId id="389" r:id="rId62"/>
    <p:sldId id="391" r:id="rId63"/>
    <p:sldId id="394" r:id="rId64"/>
    <p:sldId id="395" r:id="rId65"/>
    <p:sldId id="397" r:id="rId66"/>
    <p:sldId id="400" r:id="rId67"/>
    <p:sldId id="401" r:id="rId68"/>
    <p:sldId id="403" r:id="rId69"/>
    <p:sldId id="441" r:id="rId70"/>
    <p:sldId id="442" r:id="rId71"/>
    <p:sldId id="443" r:id="rId72"/>
    <p:sldId id="444" r:id="rId73"/>
    <p:sldId id="445" r:id="rId74"/>
    <p:sldId id="426" r:id="rId75"/>
    <p:sldId id="428" r:id="rId76"/>
    <p:sldId id="429" r:id="rId77"/>
    <p:sldId id="446" r:id="rId78"/>
    <p:sldId id="447" r:id="rId79"/>
    <p:sldId id="448" r:id="rId80"/>
    <p:sldId id="310" r:id="rId81"/>
    <p:sldId id="427" r:id="rId82"/>
    <p:sldId id="386" r:id="rId83"/>
    <p:sldId id="364" r:id="rId84"/>
    <p:sldId id="365" r:id="rId85"/>
  </p:sldIdLst>
  <p:sldSz cx="10688638" cy="7562850"/>
  <p:notesSz cx="6858000" cy="9144000"/>
  <p:defaultTextStyle>
    <a:defPPr>
      <a:defRPr lang="en-US"/>
    </a:defPPr>
    <a:lvl1pPr marL="0" algn="l" defTabSz="497697" rtl="0" eaLnBrk="1" latinLnBrk="0" hangingPunct="1">
      <a:defRPr sz="2000" kern="1200">
        <a:solidFill>
          <a:schemeClr val="tx1"/>
        </a:solidFill>
        <a:latin typeface="+mn-lt"/>
        <a:ea typeface="+mn-ea"/>
        <a:cs typeface="+mn-cs"/>
      </a:defRPr>
    </a:lvl1pPr>
    <a:lvl2pPr marL="497697" algn="l" defTabSz="497697" rtl="0" eaLnBrk="1" latinLnBrk="0" hangingPunct="1">
      <a:defRPr sz="2000" kern="1200">
        <a:solidFill>
          <a:schemeClr val="tx1"/>
        </a:solidFill>
        <a:latin typeface="+mn-lt"/>
        <a:ea typeface="+mn-ea"/>
        <a:cs typeface="+mn-cs"/>
      </a:defRPr>
    </a:lvl2pPr>
    <a:lvl3pPr marL="995396" algn="l" defTabSz="497697" rtl="0" eaLnBrk="1" latinLnBrk="0" hangingPunct="1">
      <a:defRPr sz="2000" kern="1200">
        <a:solidFill>
          <a:schemeClr val="tx1"/>
        </a:solidFill>
        <a:latin typeface="+mn-lt"/>
        <a:ea typeface="+mn-ea"/>
        <a:cs typeface="+mn-cs"/>
      </a:defRPr>
    </a:lvl3pPr>
    <a:lvl4pPr marL="1493093" algn="l" defTabSz="497697" rtl="0" eaLnBrk="1" latinLnBrk="0" hangingPunct="1">
      <a:defRPr sz="2000" kern="1200">
        <a:solidFill>
          <a:schemeClr val="tx1"/>
        </a:solidFill>
        <a:latin typeface="+mn-lt"/>
        <a:ea typeface="+mn-ea"/>
        <a:cs typeface="+mn-cs"/>
      </a:defRPr>
    </a:lvl4pPr>
    <a:lvl5pPr marL="1990791" algn="l" defTabSz="497697" rtl="0" eaLnBrk="1" latinLnBrk="0" hangingPunct="1">
      <a:defRPr sz="2000" kern="1200">
        <a:solidFill>
          <a:schemeClr val="tx1"/>
        </a:solidFill>
        <a:latin typeface="+mn-lt"/>
        <a:ea typeface="+mn-ea"/>
        <a:cs typeface="+mn-cs"/>
      </a:defRPr>
    </a:lvl5pPr>
    <a:lvl6pPr marL="2488489" algn="l" defTabSz="497697" rtl="0" eaLnBrk="1" latinLnBrk="0" hangingPunct="1">
      <a:defRPr sz="2000" kern="1200">
        <a:solidFill>
          <a:schemeClr val="tx1"/>
        </a:solidFill>
        <a:latin typeface="+mn-lt"/>
        <a:ea typeface="+mn-ea"/>
        <a:cs typeface="+mn-cs"/>
      </a:defRPr>
    </a:lvl6pPr>
    <a:lvl7pPr marL="2986188" algn="l" defTabSz="497697" rtl="0" eaLnBrk="1" latinLnBrk="0" hangingPunct="1">
      <a:defRPr sz="2000" kern="1200">
        <a:solidFill>
          <a:schemeClr val="tx1"/>
        </a:solidFill>
        <a:latin typeface="+mn-lt"/>
        <a:ea typeface="+mn-ea"/>
        <a:cs typeface="+mn-cs"/>
      </a:defRPr>
    </a:lvl7pPr>
    <a:lvl8pPr marL="3483885" algn="l" defTabSz="497697" rtl="0" eaLnBrk="1" latinLnBrk="0" hangingPunct="1">
      <a:defRPr sz="2000" kern="1200">
        <a:solidFill>
          <a:schemeClr val="tx1"/>
        </a:solidFill>
        <a:latin typeface="+mn-lt"/>
        <a:ea typeface="+mn-ea"/>
        <a:cs typeface="+mn-cs"/>
      </a:defRPr>
    </a:lvl8pPr>
    <a:lvl9pPr marL="3981584" algn="l" defTabSz="497697"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B1CDB9DE-39DA-420D-9EDC-9C7213126DF4}">
          <p14:sldIdLst>
            <p14:sldId id="300"/>
            <p14:sldId id="301"/>
            <p14:sldId id="302"/>
            <p14:sldId id="303"/>
            <p14:sldId id="304"/>
            <p14:sldId id="385"/>
            <p14:sldId id="402"/>
            <p14:sldId id="408"/>
            <p14:sldId id="413"/>
            <p14:sldId id="420"/>
            <p14:sldId id="305"/>
            <p14:sldId id="418"/>
            <p14:sldId id="436"/>
            <p14:sldId id="306"/>
            <p14:sldId id="367"/>
            <p14:sldId id="390"/>
            <p14:sldId id="437"/>
            <p14:sldId id="307"/>
            <p14:sldId id="372"/>
            <p14:sldId id="375"/>
            <p14:sldId id="382"/>
            <p14:sldId id="399"/>
            <p14:sldId id="404"/>
            <p14:sldId id="405"/>
            <p14:sldId id="406"/>
            <p14:sldId id="438"/>
            <p14:sldId id="417"/>
            <p14:sldId id="419"/>
            <p14:sldId id="425"/>
            <p14:sldId id="433"/>
            <p14:sldId id="434"/>
            <p14:sldId id="308"/>
            <p14:sldId id="368"/>
            <p14:sldId id="371"/>
            <p14:sldId id="383"/>
            <p14:sldId id="392"/>
            <p14:sldId id="393"/>
            <p14:sldId id="396"/>
            <p14:sldId id="398"/>
            <p14:sldId id="415"/>
            <p14:sldId id="439"/>
            <p14:sldId id="431"/>
            <p14:sldId id="309"/>
            <p14:sldId id="369"/>
            <p14:sldId id="449"/>
            <p14:sldId id="370"/>
            <p14:sldId id="373"/>
            <p14:sldId id="440"/>
            <p14:sldId id="376"/>
            <p14:sldId id="377"/>
            <p14:sldId id="378"/>
            <p14:sldId id="379"/>
            <p14:sldId id="380"/>
            <p14:sldId id="381"/>
            <p14:sldId id="384"/>
            <p14:sldId id="387"/>
            <p14:sldId id="388"/>
            <p14:sldId id="389"/>
            <p14:sldId id="391"/>
            <p14:sldId id="394"/>
            <p14:sldId id="395"/>
            <p14:sldId id="397"/>
            <p14:sldId id="400"/>
            <p14:sldId id="401"/>
            <p14:sldId id="403"/>
            <p14:sldId id="441"/>
            <p14:sldId id="442"/>
            <p14:sldId id="443"/>
            <p14:sldId id="444"/>
            <p14:sldId id="445"/>
            <p14:sldId id="426"/>
            <p14:sldId id="428"/>
            <p14:sldId id="429"/>
            <p14:sldId id="446"/>
            <p14:sldId id="447"/>
            <p14:sldId id="448"/>
            <p14:sldId id="310"/>
            <p14:sldId id="427"/>
            <p14:sldId id="386"/>
            <p14:sldId id="364"/>
            <p14:sldId id="365"/>
          </p14:sldIdLst>
        </p14:section>
      </p14:sectionLst>
    </p:ex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10253F"/>
    <a:srgbClr val="099AD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3" autoAdjust="0"/>
    <p:restoredTop sz="94660"/>
  </p:normalViewPr>
  <p:slideViewPr>
    <p:cSldViewPr snapToGrid="0" snapToObjects="1">
      <p:cViewPr varScale="1">
        <p:scale>
          <a:sx n="56" d="100"/>
          <a:sy n="56" d="100"/>
        </p:scale>
        <p:origin x="816" y="58"/>
      </p:cViewPr>
      <p:guideLst>
        <p:guide orient="horz" pos="2382"/>
        <p:guide pos="3367"/>
      </p:guideLst>
    </p:cSldViewPr>
  </p:slideViewPr>
  <p:notesTextViewPr>
    <p:cViewPr>
      <p:scale>
        <a:sx n="100" d="100"/>
        <a:sy n="100" d="100"/>
      </p:scale>
      <p:origin x="0" y="0"/>
    </p:cViewPr>
  </p:notesTextViewPr>
  <p:sorterViewPr>
    <p:cViewPr>
      <p:scale>
        <a:sx n="100" d="100"/>
        <a:sy n="100" d="100"/>
      </p:scale>
      <p:origin x="0" y="5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B969CA57-1539-4C66-9890-D54D6507F49C}" srcId="{D5AB5445-8A30-463D-9A99-5CEF420389FB}" destId="{4C48AF32-B2D1-4D51-A117-8FC21A0F79E2}" srcOrd="2" destOrd="0" parTransId="{3A326C30-2E65-4180-84EA-098AADDA1672}" sibTransId="{4CFAEC9F-90BA-444F-8EBC-1F677A367FBC}"/>
    <dgm:cxn modelId="{BBF0FED1-73EE-4649-B7BE-B66B461F6AD0}" type="presOf" srcId="{F0282966-4632-487A-B485-41732875FD3A}" destId="{5EECE751-5E20-4CF8-B05D-76CD5E61D438}" srcOrd="0" destOrd="0" presId="urn:microsoft.com/office/officeart/2005/8/layout/vList2"/>
    <dgm:cxn modelId="{2424849F-0CE5-4BAB-BFAD-A5AA3365DA03}" type="presOf" srcId="{D5AB5445-8A30-463D-9A99-5CEF420389FB}" destId="{103CAF64-6837-4EDA-95EE-6DF024D2EB9E}" srcOrd="0" destOrd="0" presId="urn:microsoft.com/office/officeart/2005/8/layout/vList2"/>
    <dgm:cxn modelId="{023EFC07-94C4-4A60-901E-DEBD4FFD4819}" srcId="{D5AB5445-8A30-463D-9A99-5CEF420389FB}" destId="{F0282966-4632-487A-B485-41732875FD3A}" srcOrd="1" destOrd="0" parTransId="{7256ABB5-56DD-47B9-82F4-F21A7188B041}" sibTransId="{07DB95F9-6E40-41F4-AFAA-5F595A90D77F}"/>
    <dgm:cxn modelId="{347F165B-AF00-407D-8246-14ABD80048EC}" type="presOf" srcId="{D313F6AA-BFF7-40A0-ABE0-3FACF670B05F}" destId="{CE014200-A4C3-404C-914B-5E869A2F84FA}" srcOrd="0" destOrd="0" presId="urn:microsoft.com/office/officeart/2005/8/layout/vList2"/>
    <dgm:cxn modelId="{15DC1EC8-6915-4B05-AD54-4813F2B645D0}" type="presOf" srcId="{4C48AF32-B2D1-4D51-A117-8FC21A0F79E2}" destId="{71C6167C-A519-496C-B405-50B6391BB62F}"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3761F457-7FBC-4545-B3DE-499C52FFA5F3}" type="presParOf" srcId="{103CAF64-6837-4EDA-95EE-6DF024D2EB9E}" destId="{CE014200-A4C3-404C-914B-5E869A2F84FA}" srcOrd="0" destOrd="0" presId="urn:microsoft.com/office/officeart/2005/8/layout/vList2"/>
    <dgm:cxn modelId="{A4D4FFF9-26D5-47DF-BAF9-3722974C3DF2}" type="presParOf" srcId="{103CAF64-6837-4EDA-95EE-6DF024D2EB9E}" destId="{8217F3A0-512C-4BC5-9F8C-8991183691F7}" srcOrd="1" destOrd="0" presId="urn:microsoft.com/office/officeart/2005/8/layout/vList2"/>
    <dgm:cxn modelId="{177CF4D5-2160-4903-9356-FFC5BF2AFB1B}" type="presParOf" srcId="{103CAF64-6837-4EDA-95EE-6DF024D2EB9E}" destId="{5EECE751-5E20-4CF8-B05D-76CD5E61D438}" srcOrd="2" destOrd="0" presId="urn:microsoft.com/office/officeart/2005/8/layout/vList2"/>
    <dgm:cxn modelId="{F0312967-3F0A-40E1-B718-7CCF53928145}" type="presParOf" srcId="{103CAF64-6837-4EDA-95EE-6DF024D2EB9E}" destId="{CAA5AD57-AA83-4D90-8912-A9F4B2C7267A}" srcOrd="3" destOrd="0" presId="urn:microsoft.com/office/officeart/2005/8/layout/vList2"/>
    <dgm:cxn modelId="{9F3C92EC-9172-4205-92AD-10B2D0FDC090}"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a:t>
          </a:r>
          <a:r>
            <a:rPr lang="pt-BR" sz="1100" dirty="0" err="1" smtClean="0">
              <a:solidFill>
                <a:schemeClr val="tx1">
                  <a:lumMod val="65000"/>
                  <a:lumOff val="35000"/>
                </a:schemeClr>
              </a:solidFill>
              <a:latin typeface="Arial" pitchFamily="34" charset="0"/>
              <a:cs typeface="Arial" pitchFamily="34" charset="0"/>
            </a:rPr>
            <a:t>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5C377933-887D-4785-8BFC-24B233C14086}" type="presOf" srcId="{F0282966-4632-487A-B485-41732875FD3A}" destId="{5EECE751-5E20-4CF8-B05D-76CD5E61D438}" srcOrd="0" destOrd="0" presId="urn:microsoft.com/office/officeart/2005/8/layout/vList2"/>
    <dgm:cxn modelId="{0A6D38A8-EC38-4D36-A5AF-48E7153D188D}" type="presOf" srcId="{D313F6AA-BFF7-40A0-ABE0-3FACF670B05F}" destId="{CE014200-A4C3-404C-914B-5E869A2F84FA}" srcOrd="0" destOrd="0" presId="urn:microsoft.com/office/officeart/2005/8/layout/vList2"/>
    <dgm:cxn modelId="{0CE62784-9C0E-494B-8BA9-C39DE84959CF}" type="presOf" srcId="{D5AB5445-8A30-463D-9A99-5CEF420389FB}" destId="{103CAF64-6837-4EDA-95EE-6DF024D2EB9E}"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9DD7826D-92D2-4E90-9F2B-AD5B335C7619}" type="presParOf" srcId="{103CAF64-6837-4EDA-95EE-6DF024D2EB9E}" destId="{CE014200-A4C3-404C-914B-5E869A2F84FA}" srcOrd="0" destOrd="0" presId="urn:microsoft.com/office/officeart/2005/8/layout/vList2"/>
    <dgm:cxn modelId="{A1BC28C5-C0AC-4164-936F-84558C1656AE}" type="presParOf" srcId="{103CAF64-6837-4EDA-95EE-6DF024D2EB9E}" destId="{8217F3A0-512C-4BC5-9F8C-8991183691F7}" srcOrd="1" destOrd="0" presId="urn:microsoft.com/office/officeart/2005/8/layout/vList2"/>
    <dgm:cxn modelId="{90017961-1514-448B-9819-39D9900DB46D}"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88E9FB50-B14C-47BA-B66D-2A93EF50E923}" type="presOf" srcId="{D313F6AA-BFF7-40A0-ABE0-3FACF670B05F}" destId="{CE014200-A4C3-404C-914B-5E869A2F84FA}" srcOrd="0" destOrd="0" presId="urn:microsoft.com/office/officeart/2005/8/layout/vList2"/>
    <dgm:cxn modelId="{E73EA432-82E6-472A-BA09-A9F12004C762}" type="presOf" srcId="{D5AB5445-8A30-463D-9A99-5CEF420389FB}" destId="{103CAF64-6837-4EDA-95EE-6DF024D2EB9E}" srcOrd="0" destOrd="0" presId="urn:microsoft.com/office/officeart/2005/8/layout/vList2"/>
    <dgm:cxn modelId="{B969CA57-1539-4C66-9890-D54D6507F49C}" srcId="{D5AB5445-8A30-463D-9A99-5CEF420389FB}" destId="{4C48AF32-B2D1-4D51-A117-8FC21A0F79E2}" srcOrd="2" destOrd="0" parTransId="{3A326C30-2E65-4180-84EA-098AADDA1672}" sibTransId="{4CFAEC9F-90BA-444F-8EBC-1F677A367FBC}"/>
    <dgm:cxn modelId="{023EFC07-94C4-4A60-901E-DEBD4FFD4819}" srcId="{D5AB5445-8A30-463D-9A99-5CEF420389FB}" destId="{F0282966-4632-487A-B485-41732875FD3A}" srcOrd="1" destOrd="0" parTransId="{7256ABB5-56DD-47B9-82F4-F21A7188B041}" sibTransId="{07DB95F9-6E40-41F4-AFAA-5F595A90D77F}"/>
    <dgm:cxn modelId="{D0F44B35-F347-4D5B-B5AB-68E67C7CB7F2}" type="presOf" srcId="{4C48AF32-B2D1-4D51-A117-8FC21A0F79E2}" destId="{71C6167C-A519-496C-B405-50B6391BB62F}" srcOrd="0" destOrd="0" presId="urn:microsoft.com/office/officeart/2005/8/layout/vList2"/>
    <dgm:cxn modelId="{FE134D48-C9A3-4591-86FD-C7357C31D834}" type="presOf" srcId="{F0282966-4632-487A-B485-41732875FD3A}" destId="{5EECE751-5E20-4CF8-B05D-76CD5E61D438}"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90B2DC08-8790-4E5D-8A7E-5AD9F884CDA5}" type="presParOf" srcId="{103CAF64-6837-4EDA-95EE-6DF024D2EB9E}" destId="{CE014200-A4C3-404C-914B-5E869A2F84FA}" srcOrd="0" destOrd="0" presId="urn:microsoft.com/office/officeart/2005/8/layout/vList2"/>
    <dgm:cxn modelId="{B2D06272-FF53-4689-B597-047743EDB33E}" type="presParOf" srcId="{103CAF64-6837-4EDA-95EE-6DF024D2EB9E}" destId="{8217F3A0-512C-4BC5-9F8C-8991183691F7}" srcOrd="1" destOrd="0" presId="urn:microsoft.com/office/officeart/2005/8/layout/vList2"/>
    <dgm:cxn modelId="{2E951BF9-15F1-4C45-955A-A17D86C2FE2C}" type="presParOf" srcId="{103CAF64-6837-4EDA-95EE-6DF024D2EB9E}" destId="{5EECE751-5E20-4CF8-B05D-76CD5E61D438}" srcOrd="2" destOrd="0" presId="urn:microsoft.com/office/officeart/2005/8/layout/vList2"/>
    <dgm:cxn modelId="{6BC89F3B-CB71-4245-82F5-F290AD4BA4F8}" type="presParOf" srcId="{103CAF64-6837-4EDA-95EE-6DF024D2EB9E}" destId="{CAA5AD57-AA83-4D90-8912-A9F4B2C7267A}" srcOrd="3" destOrd="0" presId="urn:microsoft.com/office/officeart/2005/8/layout/vList2"/>
    <dgm:cxn modelId="{1CD3D9DB-CDFD-430B-A516-FB6C8F948C86}"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a:t>
          </a:r>
          <a:r>
            <a:rPr lang="pt-BR" sz="1100" dirty="0" err="1" smtClean="0">
              <a:solidFill>
                <a:schemeClr val="tx1">
                  <a:lumMod val="65000"/>
                  <a:lumOff val="35000"/>
                </a:schemeClr>
              </a:solidFill>
              <a:latin typeface="Arial" pitchFamily="34" charset="0"/>
              <a:cs typeface="Arial" pitchFamily="34" charset="0"/>
            </a:rPr>
            <a:t>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17099AEF-4176-419F-942E-39545BDF2C53}" type="presOf" srcId="{D313F6AA-BFF7-40A0-ABE0-3FACF670B05F}" destId="{CE014200-A4C3-404C-914B-5E869A2F84FA}" srcOrd="0" destOrd="0" presId="urn:microsoft.com/office/officeart/2005/8/layout/vList2"/>
    <dgm:cxn modelId="{676169E6-C7F0-440B-89B9-82DAC53B6866}" type="presOf" srcId="{D5AB5445-8A30-463D-9A99-5CEF420389FB}" destId="{103CAF64-6837-4EDA-95EE-6DF024D2EB9E}"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DD21C4D8-48BC-4CC7-8349-F6AF9E4B443F}" type="presOf" srcId="{F0282966-4632-487A-B485-41732875FD3A}" destId="{5EECE751-5E20-4CF8-B05D-76CD5E61D438}" srcOrd="0" destOrd="0" presId="urn:microsoft.com/office/officeart/2005/8/layout/vList2"/>
    <dgm:cxn modelId="{EA34A8EC-CCD1-4A9C-B890-27AF530B0C66}" type="presParOf" srcId="{103CAF64-6837-4EDA-95EE-6DF024D2EB9E}" destId="{CE014200-A4C3-404C-914B-5E869A2F84FA}" srcOrd="0" destOrd="0" presId="urn:microsoft.com/office/officeart/2005/8/layout/vList2"/>
    <dgm:cxn modelId="{0DA041C7-68F9-45EE-A473-7BA804E589DD}" type="presParOf" srcId="{103CAF64-6837-4EDA-95EE-6DF024D2EB9E}" destId="{8217F3A0-512C-4BC5-9F8C-8991183691F7}" srcOrd="1" destOrd="0" presId="urn:microsoft.com/office/officeart/2005/8/layout/vList2"/>
    <dgm:cxn modelId="{5DC46358-0FE2-445B-88F8-5EFCDF254613}"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B969CA57-1539-4C66-9890-D54D6507F49C}" srcId="{D5AB5445-8A30-463D-9A99-5CEF420389FB}" destId="{4C48AF32-B2D1-4D51-A117-8FC21A0F79E2}" srcOrd="2" destOrd="0" parTransId="{3A326C30-2E65-4180-84EA-098AADDA1672}" sibTransId="{4CFAEC9F-90BA-444F-8EBC-1F677A367FBC}"/>
    <dgm:cxn modelId="{B1764808-A5B9-4382-823D-F1FF5900CB13}" type="presOf" srcId="{D313F6AA-BFF7-40A0-ABE0-3FACF670B05F}" destId="{CE014200-A4C3-404C-914B-5E869A2F84FA}" srcOrd="0" destOrd="0" presId="urn:microsoft.com/office/officeart/2005/8/layout/vList2"/>
    <dgm:cxn modelId="{196B87FD-C102-4665-9D71-EA91B156D9E2}" type="presOf" srcId="{4C48AF32-B2D1-4D51-A117-8FC21A0F79E2}" destId="{71C6167C-A519-496C-B405-50B6391BB62F}" srcOrd="0" destOrd="0" presId="urn:microsoft.com/office/officeart/2005/8/layout/vList2"/>
    <dgm:cxn modelId="{BB867DB0-5DBC-4202-9A8A-8157D36A9A0A}" type="presOf" srcId="{F0282966-4632-487A-B485-41732875FD3A}" destId="{5EECE751-5E20-4CF8-B05D-76CD5E61D438}" srcOrd="0" destOrd="0" presId="urn:microsoft.com/office/officeart/2005/8/layout/vList2"/>
    <dgm:cxn modelId="{B0161FEA-AE8E-4D9C-B0D7-93B68999AE5B}" type="presOf" srcId="{D5AB5445-8A30-463D-9A99-5CEF420389FB}" destId="{103CAF64-6837-4EDA-95EE-6DF024D2EB9E}"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413ED953-6A6A-41BD-A3A6-F10D1E1F33FC}" type="presParOf" srcId="{103CAF64-6837-4EDA-95EE-6DF024D2EB9E}" destId="{CE014200-A4C3-404C-914B-5E869A2F84FA}" srcOrd="0" destOrd="0" presId="urn:microsoft.com/office/officeart/2005/8/layout/vList2"/>
    <dgm:cxn modelId="{CDE1C151-230D-4958-934B-B8DEFAB62C89}" type="presParOf" srcId="{103CAF64-6837-4EDA-95EE-6DF024D2EB9E}" destId="{8217F3A0-512C-4BC5-9F8C-8991183691F7}" srcOrd="1" destOrd="0" presId="urn:microsoft.com/office/officeart/2005/8/layout/vList2"/>
    <dgm:cxn modelId="{788C45E4-554A-4E46-9370-1E25EC6BBAF8}" type="presParOf" srcId="{103CAF64-6837-4EDA-95EE-6DF024D2EB9E}" destId="{5EECE751-5E20-4CF8-B05D-76CD5E61D438}" srcOrd="2" destOrd="0" presId="urn:microsoft.com/office/officeart/2005/8/layout/vList2"/>
    <dgm:cxn modelId="{C2254AE9-1AAC-4EB0-B5CF-FB3C46420D2A}" type="presParOf" srcId="{103CAF64-6837-4EDA-95EE-6DF024D2EB9E}" destId="{CAA5AD57-AA83-4D90-8912-A9F4B2C7267A}" srcOrd="3" destOrd="0" presId="urn:microsoft.com/office/officeart/2005/8/layout/vList2"/>
    <dgm:cxn modelId="{0150F20D-CFA3-4A6E-B97B-288D7EACFD03}"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a:t>
          </a:r>
          <a:r>
            <a:rPr lang="pt-BR" sz="1100" dirty="0" err="1" smtClean="0">
              <a:solidFill>
                <a:schemeClr val="tx1">
                  <a:lumMod val="65000"/>
                  <a:lumOff val="35000"/>
                </a:schemeClr>
              </a:solidFill>
              <a:latin typeface="Arial" pitchFamily="34" charset="0"/>
              <a:cs typeface="Arial" pitchFamily="34" charset="0"/>
            </a:rPr>
            <a:t>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79A3DD5A-62C5-4AAD-938D-B829B4A2B892}" type="presOf" srcId="{D5AB5445-8A30-463D-9A99-5CEF420389FB}" destId="{103CAF64-6837-4EDA-95EE-6DF024D2EB9E}" srcOrd="0" destOrd="0" presId="urn:microsoft.com/office/officeart/2005/8/layout/vList2"/>
    <dgm:cxn modelId="{B782CF9E-D6B0-471C-B2DC-6B9587285551}" type="presOf" srcId="{F0282966-4632-487A-B485-41732875FD3A}" destId="{5EECE751-5E20-4CF8-B05D-76CD5E61D438}" srcOrd="0" destOrd="0" presId="urn:microsoft.com/office/officeart/2005/8/layout/vList2"/>
    <dgm:cxn modelId="{5FDEEDCA-0EB2-4CA3-AE64-190E2C1C2C30}" type="presOf" srcId="{D313F6AA-BFF7-40A0-ABE0-3FACF670B05F}" destId="{CE014200-A4C3-404C-914B-5E869A2F84FA}"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B0E63488-FEDD-49E8-8A86-8357D122D11A}" type="presParOf" srcId="{103CAF64-6837-4EDA-95EE-6DF024D2EB9E}" destId="{CE014200-A4C3-404C-914B-5E869A2F84FA}" srcOrd="0" destOrd="0" presId="urn:microsoft.com/office/officeart/2005/8/layout/vList2"/>
    <dgm:cxn modelId="{C5CCC1CE-6C64-4E5E-8A6A-8A3930939884}" type="presParOf" srcId="{103CAF64-6837-4EDA-95EE-6DF024D2EB9E}" destId="{8217F3A0-512C-4BC5-9F8C-8991183691F7}" srcOrd="1" destOrd="0" presId="urn:microsoft.com/office/officeart/2005/8/layout/vList2"/>
    <dgm:cxn modelId="{6A1735F0-BE4F-4789-B6EA-9E82E11C81EE}"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A9AFBD5D-A71D-4E79-AFCE-E5FA70577C12}" type="presOf" srcId="{F0282966-4632-487A-B485-41732875FD3A}" destId="{5EECE751-5E20-4CF8-B05D-76CD5E61D438}" srcOrd="0" destOrd="0" presId="urn:microsoft.com/office/officeart/2005/8/layout/vList2"/>
    <dgm:cxn modelId="{CF0A92E4-5942-4275-9A22-D9D2AA5B62F6}" type="presOf" srcId="{D5AB5445-8A30-463D-9A99-5CEF420389FB}" destId="{103CAF64-6837-4EDA-95EE-6DF024D2EB9E}" srcOrd="0" destOrd="0" presId="urn:microsoft.com/office/officeart/2005/8/layout/vList2"/>
    <dgm:cxn modelId="{04A730A5-9182-4B74-BEF2-3EF8F0B94DE5}" type="presOf" srcId="{4C48AF32-B2D1-4D51-A117-8FC21A0F79E2}" destId="{71C6167C-A519-496C-B405-50B6391BB62F}" srcOrd="0" destOrd="0" presId="urn:microsoft.com/office/officeart/2005/8/layout/vList2"/>
    <dgm:cxn modelId="{4AF35FEC-92F0-4622-BD90-97F5EBEDB235}" type="presOf" srcId="{D313F6AA-BFF7-40A0-ABE0-3FACF670B05F}" destId="{CE014200-A4C3-404C-914B-5E869A2F84FA}" srcOrd="0" destOrd="0" presId="urn:microsoft.com/office/officeart/2005/8/layout/vList2"/>
    <dgm:cxn modelId="{B969CA57-1539-4C66-9890-D54D6507F49C}" srcId="{D5AB5445-8A30-463D-9A99-5CEF420389FB}" destId="{4C48AF32-B2D1-4D51-A117-8FC21A0F79E2}" srcOrd="2" destOrd="0" parTransId="{3A326C30-2E65-4180-84EA-098AADDA1672}" sibTransId="{4CFAEC9F-90BA-444F-8EBC-1F677A367FBC}"/>
    <dgm:cxn modelId="{023EFC07-94C4-4A60-901E-DEBD4FFD4819}" srcId="{D5AB5445-8A30-463D-9A99-5CEF420389FB}" destId="{F0282966-4632-487A-B485-41732875FD3A}" srcOrd="1" destOrd="0" parTransId="{7256ABB5-56DD-47B9-82F4-F21A7188B041}" sibTransId="{07DB95F9-6E40-41F4-AFAA-5F595A90D77F}"/>
    <dgm:cxn modelId="{C4C64988-D3A0-492F-8250-809643DDEE8A}" srcId="{D5AB5445-8A30-463D-9A99-5CEF420389FB}" destId="{D313F6AA-BFF7-40A0-ABE0-3FACF670B05F}" srcOrd="0" destOrd="0" parTransId="{3BAB1236-2B20-4A1F-BD87-30264EAD1BD4}" sibTransId="{F750C596-C04F-4232-ABD4-80A4E76405FC}"/>
    <dgm:cxn modelId="{30A41B55-EA98-4194-AE5B-C88AED82FE1A}" type="presParOf" srcId="{103CAF64-6837-4EDA-95EE-6DF024D2EB9E}" destId="{CE014200-A4C3-404C-914B-5E869A2F84FA}" srcOrd="0" destOrd="0" presId="urn:microsoft.com/office/officeart/2005/8/layout/vList2"/>
    <dgm:cxn modelId="{D91DEA30-1226-4D41-936E-6DDA62CACADA}" type="presParOf" srcId="{103CAF64-6837-4EDA-95EE-6DF024D2EB9E}" destId="{8217F3A0-512C-4BC5-9F8C-8991183691F7}" srcOrd="1" destOrd="0" presId="urn:microsoft.com/office/officeart/2005/8/layout/vList2"/>
    <dgm:cxn modelId="{AF742053-48B0-4552-BB2A-FFC009112CD5}" type="presParOf" srcId="{103CAF64-6837-4EDA-95EE-6DF024D2EB9E}" destId="{5EECE751-5E20-4CF8-B05D-76CD5E61D438}" srcOrd="2" destOrd="0" presId="urn:microsoft.com/office/officeart/2005/8/layout/vList2"/>
    <dgm:cxn modelId="{2588A991-970A-4957-B6F5-ABA7375FA885}" type="presParOf" srcId="{103CAF64-6837-4EDA-95EE-6DF024D2EB9E}" destId="{CAA5AD57-AA83-4D90-8912-A9F4B2C7267A}" srcOrd="3" destOrd="0" presId="urn:microsoft.com/office/officeart/2005/8/layout/vList2"/>
    <dgm:cxn modelId="{EA4A8BBC-A6C4-450F-99DE-798B7D4DA0EB}"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a:t>
          </a:r>
          <a:r>
            <a:rPr lang="pt-BR" sz="1100" dirty="0" err="1" smtClean="0">
              <a:solidFill>
                <a:schemeClr val="tx1">
                  <a:lumMod val="65000"/>
                  <a:lumOff val="35000"/>
                </a:schemeClr>
              </a:solidFill>
              <a:latin typeface="Arial" pitchFamily="34" charset="0"/>
              <a:cs typeface="Arial" pitchFamily="34" charset="0"/>
            </a:rPr>
            <a:t>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07DB95F9-6E40-41F4-AFAA-5F595A90D77F}" type="sibTrans" cxnId="{023EFC07-94C4-4A60-901E-DEBD4FFD4819}">
      <dgm:prSet/>
      <dgm:spPr/>
      <dgm:t>
        <a:bodyPr/>
        <a:lstStyle/>
        <a:p>
          <a:endParaRPr lang="pt-BR"/>
        </a:p>
      </dgm:t>
    </dgm:pt>
    <dgm:pt modelId="{7256ABB5-56DD-47B9-82F4-F21A7188B041}" type="par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8570A617-FD94-40C0-AE44-CB79CCC72370}" type="presOf" srcId="{F0282966-4632-487A-B485-41732875FD3A}" destId="{5EECE751-5E20-4CF8-B05D-76CD5E61D438}" srcOrd="0" destOrd="0" presId="urn:microsoft.com/office/officeart/2005/8/layout/vList2"/>
    <dgm:cxn modelId="{C4436F0B-122F-4078-9804-EC68CBB6A43F}" type="presOf" srcId="{D5AB5445-8A30-463D-9A99-5CEF420389FB}" destId="{103CAF64-6837-4EDA-95EE-6DF024D2EB9E}"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745CECA2-D4DA-4307-ABBA-C96A5EE285D6}" type="presOf" srcId="{D313F6AA-BFF7-40A0-ABE0-3FACF670B05F}" destId="{CE014200-A4C3-404C-914B-5E869A2F84FA}" srcOrd="0" destOrd="0" presId="urn:microsoft.com/office/officeart/2005/8/layout/vList2"/>
    <dgm:cxn modelId="{5675207C-34C9-4CE6-917A-1C79583F5FF2}" type="presParOf" srcId="{103CAF64-6837-4EDA-95EE-6DF024D2EB9E}" destId="{CE014200-A4C3-404C-914B-5E869A2F84FA}" srcOrd="0" destOrd="0" presId="urn:microsoft.com/office/officeart/2005/8/layout/vList2"/>
    <dgm:cxn modelId="{ED216629-0B6B-47B5-AD6A-8C649A0D3CE0}" type="presParOf" srcId="{103CAF64-6837-4EDA-95EE-6DF024D2EB9E}" destId="{8217F3A0-512C-4BC5-9F8C-8991183691F7}" srcOrd="1" destOrd="0" presId="urn:microsoft.com/office/officeart/2005/8/layout/vList2"/>
    <dgm:cxn modelId="{611FBCD3-0004-4593-B4D2-5926491EE12C}"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Lst>
  <dgm:cxnLst>
    <dgm:cxn modelId="{40FC0E62-4819-4458-AD6F-90C09D71A1F9}" type="presOf" srcId="{D5AB5445-8A30-463D-9A99-5CEF420389FB}" destId="{103CAF64-6837-4EDA-95EE-6DF024D2EB9E}" srcOrd="0"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AEF02F24-389B-4824-A1D9-7F03DFDD325D}" type="presOf" srcId="{D5AB5445-8A30-463D-9A99-5CEF420389FB}" destId="{103CAF64-6837-4EDA-95EE-6DF024D2EB9E}" srcOrd="0" destOrd="0" presId="urn:microsoft.com/office/officeart/2005/8/layout/vList2"/>
    <dgm:cxn modelId="{B969CA57-1539-4C66-9890-D54D6507F49C}" srcId="{D5AB5445-8A30-463D-9A99-5CEF420389FB}" destId="{4C48AF32-B2D1-4D51-A117-8FC21A0F79E2}" srcOrd="2" destOrd="0" parTransId="{3A326C30-2E65-4180-84EA-098AADDA1672}" sibTransId="{4CFAEC9F-90BA-444F-8EBC-1F677A367FBC}"/>
    <dgm:cxn modelId="{F3B04538-6518-410A-94E1-E16473BCC10D}" type="presOf" srcId="{4C48AF32-B2D1-4D51-A117-8FC21A0F79E2}" destId="{71C6167C-A519-496C-B405-50B6391BB62F}" srcOrd="0" destOrd="0" presId="urn:microsoft.com/office/officeart/2005/8/layout/vList2"/>
    <dgm:cxn modelId="{023EFC07-94C4-4A60-901E-DEBD4FFD4819}" srcId="{D5AB5445-8A30-463D-9A99-5CEF420389FB}" destId="{F0282966-4632-487A-B485-41732875FD3A}" srcOrd="1" destOrd="0" parTransId="{7256ABB5-56DD-47B9-82F4-F21A7188B041}" sibTransId="{07DB95F9-6E40-41F4-AFAA-5F595A90D77F}"/>
    <dgm:cxn modelId="{7E713E94-5441-493D-8DED-5AAF6F9EB986}" type="presOf" srcId="{F0282966-4632-487A-B485-41732875FD3A}" destId="{5EECE751-5E20-4CF8-B05D-76CD5E61D438}" srcOrd="0" destOrd="0" presId="urn:microsoft.com/office/officeart/2005/8/layout/vList2"/>
    <dgm:cxn modelId="{6041E36F-9D94-41EA-93B5-E74848F2E0C5}" type="presOf" srcId="{D313F6AA-BFF7-40A0-ABE0-3FACF670B05F}" destId="{CE014200-A4C3-404C-914B-5E869A2F84FA}"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C734FF7E-E6B5-4353-BD2D-AFAA21FABFA7}" type="presParOf" srcId="{103CAF64-6837-4EDA-95EE-6DF024D2EB9E}" destId="{CE014200-A4C3-404C-914B-5E869A2F84FA}" srcOrd="0" destOrd="0" presId="urn:microsoft.com/office/officeart/2005/8/layout/vList2"/>
    <dgm:cxn modelId="{63364BEC-74FA-4E8F-9351-BEE6F6FB4381}" type="presParOf" srcId="{103CAF64-6837-4EDA-95EE-6DF024D2EB9E}" destId="{8217F3A0-512C-4BC5-9F8C-8991183691F7}" srcOrd="1" destOrd="0" presId="urn:microsoft.com/office/officeart/2005/8/layout/vList2"/>
    <dgm:cxn modelId="{1D7330DB-18E9-443B-A28A-4FDE9E6F21BE}" type="presParOf" srcId="{103CAF64-6837-4EDA-95EE-6DF024D2EB9E}" destId="{5EECE751-5E20-4CF8-B05D-76CD5E61D438}" srcOrd="2" destOrd="0" presId="urn:microsoft.com/office/officeart/2005/8/layout/vList2"/>
    <dgm:cxn modelId="{3664BE70-F4F4-49A8-88C6-F2E2A890E446}" type="presParOf" srcId="{103CAF64-6837-4EDA-95EE-6DF024D2EB9E}" destId="{CAA5AD57-AA83-4D90-8912-A9F4B2C7267A}" srcOrd="3" destOrd="0" presId="urn:microsoft.com/office/officeart/2005/8/layout/vList2"/>
    <dgm:cxn modelId="{4AD0CD62-1619-4782-AE3F-38DD568B7F23}"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a:solidFill>
          <a:srgbClr val="1F497D">
            <a:alpha val="20000"/>
          </a:srgbClr>
        </a:solidFill>
      </dgm:spPr>
      <dgm:t>
        <a:bodyPr/>
        <a:lstStyle/>
        <a:p>
          <a:r>
            <a:rPr lang="pt-BR" sz="1100" dirty="0" smtClean="0">
              <a:solidFill>
                <a:schemeClr val="tx1">
                  <a:lumMod val="65000"/>
                  <a:lumOff val="35000"/>
                </a:schemeClr>
              </a:solidFill>
              <a:latin typeface="Arial" pitchFamily="34" charset="0"/>
              <a:cs typeface="Arial" pitchFamily="34" charset="0"/>
            </a:rPr>
            <a:t>teste in </a:t>
          </a:r>
          <a:r>
            <a:rPr lang="pt-BR" sz="1100" dirty="0" err="1" smtClean="0">
              <a:solidFill>
                <a:schemeClr val="tx1">
                  <a:lumMod val="65000"/>
                  <a:lumOff val="35000"/>
                </a:schemeClr>
              </a:solidFill>
              <a:latin typeface="Arial" pitchFamily="34" charset="0"/>
              <a:cs typeface="Arial" pitchFamily="34" charset="0"/>
            </a:rPr>
            <a:t>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07DB95F9-6E40-41F4-AFAA-5F595A90D77F}" type="sibTrans" cxnId="{023EFC07-94C4-4A60-901E-DEBD4FFD4819}">
      <dgm:prSet/>
      <dgm:spPr/>
      <dgm:t>
        <a:bodyPr/>
        <a:lstStyle/>
        <a:p>
          <a:endParaRPr lang="pt-BR"/>
        </a:p>
      </dgm:t>
    </dgm:pt>
    <dgm:pt modelId="{7256ABB5-56DD-47B9-82F4-F21A7188B041}" type="par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512EC736-06C6-468D-B513-8E6B3C1B82AF}" type="presOf" srcId="{D5AB5445-8A30-463D-9A99-5CEF420389FB}" destId="{103CAF64-6837-4EDA-95EE-6DF024D2EB9E}" srcOrd="0" destOrd="0" presId="urn:microsoft.com/office/officeart/2005/8/layout/vList2"/>
    <dgm:cxn modelId="{CC519513-F37D-45DB-AE1D-CE3F4557E921}" type="presOf" srcId="{D313F6AA-BFF7-40A0-ABE0-3FACF670B05F}" destId="{CE014200-A4C3-404C-914B-5E869A2F84FA}"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0A5494A6-7588-4B09-98F6-D0565A843552}" type="presOf" srcId="{F0282966-4632-487A-B485-41732875FD3A}" destId="{5EECE751-5E20-4CF8-B05D-76CD5E61D438}" srcOrd="0" destOrd="0" presId="urn:microsoft.com/office/officeart/2005/8/layout/vList2"/>
    <dgm:cxn modelId="{EF3332E6-5C8D-47BE-9D32-7CF3B4A4CE0B}" type="presParOf" srcId="{103CAF64-6837-4EDA-95EE-6DF024D2EB9E}" destId="{CE014200-A4C3-404C-914B-5E869A2F84FA}" srcOrd="0" destOrd="0" presId="urn:microsoft.com/office/officeart/2005/8/layout/vList2"/>
    <dgm:cxn modelId="{21E616E1-2991-4760-AB76-75F6624EF7F6}" type="presParOf" srcId="{103CAF64-6837-4EDA-95EE-6DF024D2EB9E}" destId="{8217F3A0-512C-4BC5-9F8C-8991183691F7}" srcOrd="1" destOrd="0" presId="urn:microsoft.com/office/officeart/2005/8/layout/vList2"/>
    <dgm:cxn modelId="{659ADF99-8464-41F0-BDBB-5D0F5942CE5C}"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a:t>
          </a:r>
          <a:r>
            <a:rPr lang="pt-BR" sz="1100" dirty="0" err="1" smtClean="0">
              <a:solidFill>
                <a:schemeClr val="tx1">
                  <a:lumMod val="65000"/>
                  <a:lumOff val="35000"/>
                </a:schemeClr>
              </a:solidFill>
              <a:latin typeface="Arial" pitchFamily="34" charset="0"/>
              <a:cs typeface="Arial" pitchFamily="34" charset="0"/>
            </a:rPr>
            <a:t>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a:solidFill>
          <a:schemeClr val="tx2">
            <a:alpha val="20000"/>
          </a:schemeClr>
        </a:solidFill>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8A15DA1A-BB35-402E-AE4E-FA8D1ADB454D}" type="presOf" srcId="{D5AB5445-8A30-463D-9A99-5CEF420389FB}" destId="{103CAF64-6837-4EDA-95EE-6DF024D2EB9E}"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DEFB1653-5FBA-4747-A3D5-3C12EB6EA1B0}" type="presOf" srcId="{D313F6AA-BFF7-40A0-ABE0-3FACF670B05F}" destId="{CE014200-A4C3-404C-914B-5E869A2F84FA}" srcOrd="0" destOrd="0" presId="urn:microsoft.com/office/officeart/2005/8/layout/vList2"/>
    <dgm:cxn modelId="{7A361FB8-3E44-473E-904D-3928F3B1E3DA}" type="presOf" srcId="{F0282966-4632-487A-B485-41732875FD3A}" destId="{5EECE751-5E20-4CF8-B05D-76CD5E61D438}" srcOrd="0" destOrd="0" presId="urn:microsoft.com/office/officeart/2005/8/layout/vList2"/>
    <dgm:cxn modelId="{D07612FF-FD5C-4F82-A727-5FBA101AB58A}" type="presParOf" srcId="{103CAF64-6837-4EDA-95EE-6DF024D2EB9E}" destId="{CE014200-A4C3-404C-914B-5E869A2F84FA}" srcOrd="0" destOrd="0" presId="urn:microsoft.com/office/officeart/2005/8/layout/vList2"/>
    <dgm:cxn modelId="{3790E75E-A03B-40A1-9F74-91C211E16513}" type="presParOf" srcId="{103CAF64-6837-4EDA-95EE-6DF024D2EB9E}" destId="{8217F3A0-512C-4BC5-9F8C-8991183691F7}" srcOrd="1" destOrd="0" presId="urn:microsoft.com/office/officeart/2005/8/layout/vList2"/>
    <dgm:cxn modelId="{65E399BA-0587-4541-B71E-0377C381B9DA}"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F752EC43-31D6-469A-A37C-05DD650F3407}" type="presOf" srcId="{D313F6AA-BFF7-40A0-ABE0-3FACF670B05F}" destId="{CE014200-A4C3-404C-914B-5E869A2F84FA}" srcOrd="0" destOrd="0" presId="urn:microsoft.com/office/officeart/2005/8/layout/vList2"/>
    <dgm:cxn modelId="{1467D395-F495-4755-8565-29238523C977}" type="presOf" srcId="{F0282966-4632-487A-B485-41732875FD3A}" destId="{5EECE751-5E20-4CF8-B05D-76CD5E61D438}" srcOrd="0" destOrd="0" presId="urn:microsoft.com/office/officeart/2005/8/layout/vList2"/>
    <dgm:cxn modelId="{8A5C7502-A610-493F-85FB-8572081D3FBD}" type="presOf" srcId="{D5AB5445-8A30-463D-9A99-5CEF420389FB}" destId="{103CAF64-6837-4EDA-95EE-6DF024D2EB9E}" srcOrd="0" destOrd="0" presId="urn:microsoft.com/office/officeart/2005/8/layout/vList2"/>
    <dgm:cxn modelId="{B969CA57-1539-4C66-9890-D54D6507F49C}" srcId="{D5AB5445-8A30-463D-9A99-5CEF420389FB}" destId="{4C48AF32-B2D1-4D51-A117-8FC21A0F79E2}" srcOrd="2" destOrd="0" parTransId="{3A326C30-2E65-4180-84EA-098AADDA1672}" sibTransId="{4CFAEC9F-90BA-444F-8EBC-1F677A367FBC}"/>
    <dgm:cxn modelId="{FA7E8ABD-3117-4FC7-9FD3-B3CC521780E8}" type="presOf" srcId="{4C48AF32-B2D1-4D51-A117-8FC21A0F79E2}" destId="{71C6167C-A519-496C-B405-50B6391BB62F}"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62B8FA4E-2313-45DC-915A-71C14F1B6EE2}" type="presParOf" srcId="{103CAF64-6837-4EDA-95EE-6DF024D2EB9E}" destId="{CE014200-A4C3-404C-914B-5E869A2F84FA}" srcOrd="0" destOrd="0" presId="urn:microsoft.com/office/officeart/2005/8/layout/vList2"/>
    <dgm:cxn modelId="{BAF7793C-D018-436E-B3A6-83E4AB933AD2}" type="presParOf" srcId="{103CAF64-6837-4EDA-95EE-6DF024D2EB9E}" destId="{8217F3A0-512C-4BC5-9F8C-8991183691F7}" srcOrd="1" destOrd="0" presId="urn:microsoft.com/office/officeart/2005/8/layout/vList2"/>
    <dgm:cxn modelId="{2C9DAD10-545E-4F03-B3C6-4D21AA2453BD}" type="presParOf" srcId="{103CAF64-6837-4EDA-95EE-6DF024D2EB9E}" destId="{5EECE751-5E20-4CF8-B05D-76CD5E61D438}" srcOrd="2" destOrd="0" presId="urn:microsoft.com/office/officeart/2005/8/layout/vList2"/>
    <dgm:cxn modelId="{6C531DAF-B7B0-4781-A966-DB66CF8626C8}" type="presParOf" srcId="{103CAF64-6837-4EDA-95EE-6DF024D2EB9E}" destId="{CAA5AD57-AA83-4D90-8912-A9F4B2C7267A}" srcOrd="3" destOrd="0" presId="urn:microsoft.com/office/officeart/2005/8/layout/vList2"/>
    <dgm:cxn modelId="{EEC616F0-63EA-42F2-A049-63BD881D8BBC}"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a:solidFill>
          <a:srgbClr val="1F497D">
            <a:alpha val="20000"/>
          </a:srgbClr>
        </a:solidFill>
      </dgm:spPr>
      <dgm:t>
        <a:bodyPr/>
        <a:lstStyle/>
        <a:p>
          <a:r>
            <a:rPr lang="pt-BR" sz="1100" dirty="0" smtClean="0">
              <a:solidFill>
                <a:schemeClr val="tx1">
                  <a:lumMod val="65000"/>
                  <a:lumOff val="35000"/>
                </a:schemeClr>
              </a:solidFill>
              <a:latin typeface="Arial" pitchFamily="34" charset="0"/>
              <a:cs typeface="Arial" pitchFamily="34" charset="0"/>
            </a:rPr>
            <a:t> teste in 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4B08CF05-93E8-40B9-972E-8C2C1D13B55A}" type="presOf" srcId="{D5AB5445-8A30-463D-9A99-5CEF420389FB}" destId="{103CAF64-6837-4EDA-95EE-6DF024D2EB9E}" srcOrd="0" destOrd="0" presId="urn:microsoft.com/office/officeart/2005/8/layout/vList2"/>
    <dgm:cxn modelId="{D1B3C471-F30C-4DE8-AA8D-2B3C15226AA3}" type="presOf" srcId="{D313F6AA-BFF7-40A0-ABE0-3FACF670B05F}" destId="{CE014200-A4C3-404C-914B-5E869A2F84FA}" srcOrd="0" destOrd="0" presId="urn:microsoft.com/office/officeart/2005/8/layout/vList2"/>
    <dgm:cxn modelId="{91D58965-75E8-48A2-97DB-ED9A9655D802}" type="presOf" srcId="{F0282966-4632-487A-B485-41732875FD3A}" destId="{5EECE751-5E20-4CF8-B05D-76CD5E61D438}"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AF5F2A81-73A7-448C-B1E4-F594EAADF15C}" type="presParOf" srcId="{103CAF64-6837-4EDA-95EE-6DF024D2EB9E}" destId="{CE014200-A4C3-404C-914B-5E869A2F84FA}" srcOrd="0" destOrd="0" presId="urn:microsoft.com/office/officeart/2005/8/layout/vList2"/>
    <dgm:cxn modelId="{2974329E-EA9F-41EB-BA14-6A64AB0A0450}" type="presParOf" srcId="{103CAF64-6837-4EDA-95EE-6DF024D2EB9E}" destId="{8217F3A0-512C-4BC5-9F8C-8991183691F7}" srcOrd="1" destOrd="0" presId="urn:microsoft.com/office/officeart/2005/8/layout/vList2"/>
    <dgm:cxn modelId="{A72D12A9-57D3-4FDD-896C-C05E98E2F085}"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50138ECA-5644-487D-9C16-134739FF0E54}" type="presOf" srcId="{D5AB5445-8A30-463D-9A99-5CEF420389FB}" destId="{103CAF64-6837-4EDA-95EE-6DF024D2EB9E}" srcOrd="0" destOrd="0" presId="urn:microsoft.com/office/officeart/2005/8/layout/vList2"/>
    <dgm:cxn modelId="{B969CA57-1539-4C66-9890-D54D6507F49C}" srcId="{D5AB5445-8A30-463D-9A99-5CEF420389FB}" destId="{4C48AF32-B2D1-4D51-A117-8FC21A0F79E2}" srcOrd="2" destOrd="0" parTransId="{3A326C30-2E65-4180-84EA-098AADDA1672}" sibTransId="{4CFAEC9F-90BA-444F-8EBC-1F677A367FBC}"/>
    <dgm:cxn modelId="{2E894291-001E-4C4A-BA28-5ACA22CC951E}" type="presOf" srcId="{4C48AF32-B2D1-4D51-A117-8FC21A0F79E2}" destId="{71C6167C-A519-496C-B405-50B6391BB62F}" srcOrd="0" destOrd="0" presId="urn:microsoft.com/office/officeart/2005/8/layout/vList2"/>
    <dgm:cxn modelId="{38A0D56A-931E-49E0-A28D-66C8AD57E621}" type="presOf" srcId="{F0282966-4632-487A-B485-41732875FD3A}" destId="{5EECE751-5E20-4CF8-B05D-76CD5E61D438}" srcOrd="0" destOrd="0" presId="urn:microsoft.com/office/officeart/2005/8/layout/vList2"/>
    <dgm:cxn modelId="{023EFC07-94C4-4A60-901E-DEBD4FFD4819}" srcId="{D5AB5445-8A30-463D-9A99-5CEF420389FB}" destId="{F0282966-4632-487A-B485-41732875FD3A}" srcOrd="1" destOrd="0" parTransId="{7256ABB5-56DD-47B9-82F4-F21A7188B041}" sibTransId="{07DB95F9-6E40-41F4-AFAA-5F595A90D77F}"/>
    <dgm:cxn modelId="{62AAA09B-13B5-4F27-9D13-A248D284A031}" type="presOf" srcId="{D313F6AA-BFF7-40A0-ABE0-3FACF670B05F}" destId="{CE014200-A4C3-404C-914B-5E869A2F84FA}"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E2A7DD25-0C09-4FE8-B3C3-73452AF6BE98}" type="presParOf" srcId="{103CAF64-6837-4EDA-95EE-6DF024D2EB9E}" destId="{CE014200-A4C3-404C-914B-5E869A2F84FA}" srcOrd="0" destOrd="0" presId="urn:microsoft.com/office/officeart/2005/8/layout/vList2"/>
    <dgm:cxn modelId="{DE097E88-848C-469A-82E3-00E66DE7D224}" type="presParOf" srcId="{103CAF64-6837-4EDA-95EE-6DF024D2EB9E}" destId="{8217F3A0-512C-4BC5-9F8C-8991183691F7}" srcOrd="1" destOrd="0" presId="urn:microsoft.com/office/officeart/2005/8/layout/vList2"/>
    <dgm:cxn modelId="{B7B85A68-D6CF-49F2-88B7-07C98B9588CA}" type="presParOf" srcId="{103CAF64-6837-4EDA-95EE-6DF024D2EB9E}" destId="{5EECE751-5E20-4CF8-B05D-76CD5E61D438}" srcOrd="2" destOrd="0" presId="urn:microsoft.com/office/officeart/2005/8/layout/vList2"/>
    <dgm:cxn modelId="{F83903B2-EF98-40D9-A664-376B9875DE91}" type="presParOf" srcId="{103CAF64-6837-4EDA-95EE-6DF024D2EB9E}" destId="{CAA5AD57-AA83-4D90-8912-A9F4B2C7267A}" srcOrd="3" destOrd="0" presId="urn:microsoft.com/office/officeart/2005/8/layout/vList2"/>
    <dgm:cxn modelId="{5B684BF3-94E6-4FC6-858C-56B4F48BE063}"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a:solidFill>
          <a:schemeClr val="tx2">
            <a:alpha val="20000"/>
          </a:schemeClr>
        </a:solidFill>
        <a:ln>
          <a:solidFill>
            <a:schemeClr val="accent1"/>
          </a:solidFill>
        </a:ln>
      </dgm:spPr>
      <dgm:t>
        <a:bodyPr/>
        <a:lstStyle/>
        <a:p>
          <a:r>
            <a:rPr lang="pt-BR" sz="1100" dirty="0" smtClean="0">
              <a:solidFill>
                <a:schemeClr val="tx1">
                  <a:lumMod val="65000"/>
                  <a:lumOff val="35000"/>
                </a:schemeClr>
              </a:solidFill>
              <a:latin typeface="Arial" pitchFamily="34" charset="0"/>
              <a:cs typeface="Arial" pitchFamily="34" charset="0"/>
            </a:rPr>
            <a:t>teste </a:t>
          </a:r>
          <a:r>
            <a:rPr lang="pt-BR" sz="1100" i="1" dirty="0" smtClean="0">
              <a:solidFill>
                <a:schemeClr val="tx1">
                  <a:lumMod val="65000"/>
                  <a:lumOff val="35000"/>
                </a:schemeClr>
              </a:solidFill>
              <a:latin typeface="Arial" pitchFamily="34" charset="0"/>
              <a:cs typeface="Arial" pitchFamily="34" charset="0"/>
            </a:rPr>
            <a:t>in </a:t>
          </a:r>
          <a:r>
            <a:rPr lang="pt-BR" sz="1100" i="1" dirty="0" err="1" smtClean="0">
              <a:solidFill>
                <a:schemeClr val="tx1">
                  <a:lumMod val="65000"/>
                  <a:lumOff val="35000"/>
                </a:schemeClr>
              </a:solidFill>
              <a:latin typeface="Arial" pitchFamily="34" charset="0"/>
              <a:cs typeface="Arial" pitchFamily="34" charset="0"/>
            </a:rPr>
            <a:t>vitro</a:t>
          </a:r>
          <a:endParaRPr lang="pt-BR" sz="1100" i="1"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a:solidFill>
          <a:schemeClr val="tx2">
            <a:alpha val="20000"/>
          </a:schemeClr>
        </a:solidFill>
        <a:ln>
          <a:solidFill>
            <a:schemeClr val="accent1"/>
          </a:solidFill>
        </a:ln>
      </dgm:spPr>
      <dgm:t>
        <a:bodyPr/>
        <a:lstStyle/>
        <a:p>
          <a:r>
            <a:rPr lang="pt-BR" sz="1100" dirty="0" smtClean="0">
              <a:solidFill>
                <a:schemeClr val="tx1">
                  <a:lumMod val="65000"/>
                  <a:lumOff val="35000"/>
                </a:schemeClr>
              </a:solidFill>
              <a:latin typeface="Arial" pitchFamily="34" charset="0"/>
              <a:cs typeface="Arial" pitchFamily="34" charset="0"/>
            </a:rPr>
            <a:t>teste </a:t>
          </a:r>
          <a:r>
            <a:rPr lang="pt-BR" sz="1100" i="1" dirty="0" smtClean="0">
              <a:solidFill>
                <a:schemeClr val="tx1">
                  <a:lumMod val="65000"/>
                  <a:lumOff val="35000"/>
                </a:schemeClr>
              </a:solidFill>
              <a:latin typeface="Arial" pitchFamily="34" charset="0"/>
              <a:cs typeface="Arial" pitchFamily="34" charset="0"/>
            </a:rPr>
            <a:t>in vivo</a:t>
          </a:r>
          <a:endParaRPr lang="pt-BR" sz="1100" i="1"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62C29E33-C5A8-456E-A14F-33EFABD95225}" type="presOf" srcId="{D5AB5445-8A30-463D-9A99-5CEF420389FB}" destId="{103CAF64-6837-4EDA-95EE-6DF024D2EB9E}" srcOrd="0" destOrd="0" presId="urn:microsoft.com/office/officeart/2005/8/layout/vList2"/>
    <dgm:cxn modelId="{1E2C0C96-245C-4E71-B4E8-EDCCCA0F7B00}" type="presOf" srcId="{D313F6AA-BFF7-40A0-ABE0-3FACF670B05F}" destId="{CE014200-A4C3-404C-914B-5E869A2F84FA}"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DF195A56-23AC-41F1-8B65-D8479E04FE98}" type="presOf" srcId="{F0282966-4632-487A-B485-41732875FD3A}" destId="{5EECE751-5E20-4CF8-B05D-76CD5E61D438}" srcOrd="0" destOrd="0" presId="urn:microsoft.com/office/officeart/2005/8/layout/vList2"/>
    <dgm:cxn modelId="{0C242EC5-B7C8-4797-BB5D-3F0C424502EE}" type="presParOf" srcId="{103CAF64-6837-4EDA-95EE-6DF024D2EB9E}" destId="{CE014200-A4C3-404C-914B-5E869A2F84FA}" srcOrd="0" destOrd="0" presId="urn:microsoft.com/office/officeart/2005/8/layout/vList2"/>
    <dgm:cxn modelId="{805BB879-683A-4C8B-9D13-395BAE1BA8CD}" type="presParOf" srcId="{103CAF64-6837-4EDA-95EE-6DF024D2EB9E}" destId="{8217F3A0-512C-4BC5-9F8C-8991183691F7}" srcOrd="1" destOrd="0" presId="urn:microsoft.com/office/officeart/2005/8/layout/vList2"/>
    <dgm:cxn modelId="{6317EC37-2761-4EFE-A1FF-F9EA766DBFF7}"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2A1D6873-CD60-4A25-B328-593BA57DAA79}" type="presOf" srcId="{F0282966-4632-487A-B485-41732875FD3A}" destId="{5EECE751-5E20-4CF8-B05D-76CD5E61D438}" srcOrd="0" destOrd="0" presId="urn:microsoft.com/office/officeart/2005/8/layout/vList2"/>
    <dgm:cxn modelId="{33E25222-29AF-4EC9-98BD-623BD7AF29ED}" type="presOf" srcId="{D313F6AA-BFF7-40A0-ABE0-3FACF670B05F}" destId="{CE014200-A4C3-404C-914B-5E869A2F84FA}" srcOrd="0" destOrd="0" presId="urn:microsoft.com/office/officeart/2005/8/layout/vList2"/>
    <dgm:cxn modelId="{B969CA57-1539-4C66-9890-D54D6507F49C}" srcId="{D5AB5445-8A30-463D-9A99-5CEF420389FB}" destId="{4C48AF32-B2D1-4D51-A117-8FC21A0F79E2}" srcOrd="2" destOrd="0" parTransId="{3A326C30-2E65-4180-84EA-098AADDA1672}" sibTransId="{4CFAEC9F-90BA-444F-8EBC-1F677A367FBC}"/>
    <dgm:cxn modelId="{CE46FEE5-6D8F-4CAE-8269-270CCE62EA44}" type="presOf" srcId="{D5AB5445-8A30-463D-9A99-5CEF420389FB}" destId="{103CAF64-6837-4EDA-95EE-6DF024D2EB9E}" srcOrd="0" destOrd="0" presId="urn:microsoft.com/office/officeart/2005/8/layout/vList2"/>
    <dgm:cxn modelId="{023EFC07-94C4-4A60-901E-DEBD4FFD4819}" srcId="{D5AB5445-8A30-463D-9A99-5CEF420389FB}" destId="{F0282966-4632-487A-B485-41732875FD3A}" srcOrd="1" destOrd="0" parTransId="{7256ABB5-56DD-47B9-82F4-F21A7188B041}" sibTransId="{07DB95F9-6E40-41F4-AFAA-5F595A90D77F}"/>
    <dgm:cxn modelId="{7F2C8284-3AC2-4A39-9344-2C9805289C0F}" type="presOf" srcId="{4C48AF32-B2D1-4D51-A117-8FC21A0F79E2}" destId="{71C6167C-A519-496C-B405-50B6391BB62F}"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41CFB355-CCC9-41D6-84F6-56234041907E}" type="presParOf" srcId="{103CAF64-6837-4EDA-95EE-6DF024D2EB9E}" destId="{CE014200-A4C3-404C-914B-5E869A2F84FA}" srcOrd="0" destOrd="0" presId="urn:microsoft.com/office/officeart/2005/8/layout/vList2"/>
    <dgm:cxn modelId="{61F28687-43C7-4854-95CA-CB5C2DF513CC}" type="presParOf" srcId="{103CAF64-6837-4EDA-95EE-6DF024D2EB9E}" destId="{8217F3A0-512C-4BC5-9F8C-8991183691F7}" srcOrd="1" destOrd="0" presId="urn:microsoft.com/office/officeart/2005/8/layout/vList2"/>
    <dgm:cxn modelId="{B5C5DCDB-74B6-40DC-A2C0-362E81B58B14}" type="presParOf" srcId="{103CAF64-6837-4EDA-95EE-6DF024D2EB9E}" destId="{5EECE751-5E20-4CF8-B05D-76CD5E61D438}" srcOrd="2" destOrd="0" presId="urn:microsoft.com/office/officeart/2005/8/layout/vList2"/>
    <dgm:cxn modelId="{C4067601-9C69-4099-9807-1C5F43362F67}" type="presParOf" srcId="{103CAF64-6837-4EDA-95EE-6DF024D2EB9E}" destId="{CAA5AD57-AA83-4D90-8912-A9F4B2C7267A}" srcOrd="3" destOrd="0" presId="urn:microsoft.com/office/officeart/2005/8/layout/vList2"/>
    <dgm:cxn modelId="{81731CD5-11C2-40EE-858D-B704345AD2ED}"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a:solidFill>
          <a:srgbClr val="1F497D">
            <a:alpha val="20000"/>
          </a:srgbClr>
        </a:solidFill>
      </dgm:spPr>
      <dgm:t>
        <a:bodyPr/>
        <a:lstStyle/>
        <a:p>
          <a:r>
            <a:rPr lang="pt-BR" sz="1100" dirty="0" smtClean="0">
              <a:solidFill>
                <a:schemeClr val="tx1">
                  <a:lumMod val="65000"/>
                  <a:lumOff val="35000"/>
                </a:schemeClr>
              </a:solidFill>
              <a:latin typeface="Arial" pitchFamily="34" charset="0"/>
              <a:cs typeface="Arial" pitchFamily="34" charset="0"/>
            </a:rPr>
            <a:t>teste in </a:t>
          </a:r>
          <a:r>
            <a:rPr lang="pt-BR" sz="1100" dirty="0" err="1" smtClean="0">
              <a:solidFill>
                <a:schemeClr val="tx1">
                  <a:lumMod val="65000"/>
                  <a:lumOff val="35000"/>
                </a:schemeClr>
              </a:solidFill>
              <a:latin typeface="Arial" pitchFamily="34" charset="0"/>
              <a:cs typeface="Arial" pitchFamily="34" charset="0"/>
            </a:rPr>
            <a:t>vitro</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teste in vivo</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2">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2">
        <dgm:presLayoutVars>
          <dgm:chMax val="0"/>
          <dgm:bulletEnabled val="1"/>
        </dgm:presLayoutVars>
      </dgm:prSet>
      <dgm:spPr/>
      <dgm:t>
        <a:bodyPr/>
        <a:lstStyle/>
        <a:p>
          <a:endParaRPr lang="pt-BR"/>
        </a:p>
      </dgm:t>
    </dgm:pt>
  </dgm:ptLst>
  <dgm:cxnLst>
    <dgm:cxn modelId="{023EFC07-94C4-4A60-901E-DEBD4FFD4819}" srcId="{D5AB5445-8A30-463D-9A99-5CEF420389FB}" destId="{F0282966-4632-487A-B485-41732875FD3A}" srcOrd="1" destOrd="0" parTransId="{7256ABB5-56DD-47B9-82F4-F21A7188B041}" sibTransId="{07DB95F9-6E40-41F4-AFAA-5F595A90D77F}"/>
    <dgm:cxn modelId="{B6215294-65CF-42FA-BCE3-95F7FB60E655}" type="presOf" srcId="{D5AB5445-8A30-463D-9A99-5CEF420389FB}" destId="{103CAF64-6837-4EDA-95EE-6DF024D2EB9E}"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CD5F8F4B-E7C7-4F37-928B-B73ECCF58725}" type="presOf" srcId="{D313F6AA-BFF7-40A0-ABE0-3FACF670B05F}" destId="{CE014200-A4C3-404C-914B-5E869A2F84FA}" srcOrd="0" destOrd="0" presId="urn:microsoft.com/office/officeart/2005/8/layout/vList2"/>
    <dgm:cxn modelId="{93103C85-10E9-4E29-836F-35195DD68D03}" type="presOf" srcId="{F0282966-4632-487A-B485-41732875FD3A}" destId="{5EECE751-5E20-4CF8-B05D-76CD5E61D438}" srcOrd="0" destOrd="0" presId="urn:microsoft.com/office/officeart/2005/8/layout/vList2"/>
    <dgm:cxn modelId="{D0D3D6BD-476F-467A-A846-29978A6D35DC}" type="presParOf" srcId="{103CAF64-6837-4EDA-95EE-6DF024D2EB9E}" destId="{CE014200-A4C3-404C-914B-5E869A2F84FA}" srcOrd="0" destOrd="0" presId="urn:microsoft.com/office/officeart/2005/8/layout/vList2"/>
    <dgm:cxn modelId="{07669BD5-35C4-4446-9D5C-C6638AEBE644}" type="presParOf" srcId="{103CAF64-6837-4EDA-95EE-6DF024D2EB9E}" destId="{8217F3A0-512C-4BC5-9F8C-8991183691F7}" srcOrd="1" destOrd="0" presId="urn:microsoft.com/office/officeart/2005/8/layout/vList2"/>
    <dgm:cxn modelId="{2E8C38EF-907A-47FE-A29C-773944C6DDED}" type="presParOf" srcId="{103CAF64-6837-4EDA-95EE-6DF024D2EB9E}" destId="{5EECE751-5E20-4CF8-B05D-76CD5E61D438}" srcOrd="2" destOrd="0" presId="urn:microsoft.com/office/officeart/2005/8/layout/vList2"/>
  </dgm:cxnLst>
  <dgm:bg/>
  <dgm:whole>
    <a:ln w="6350"/>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AB5445-8A30-463D-9A99-5CEF420389F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pt-BR"/>
        </a:p>
      </dgm:t>
    </dgm:pt>
    <dgm:pt modelId="{D313F6AA-BFF7-40A0-ABE0-3FACF670B05F}">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a:t>
          </a:r>
          <a:endParaRPr lang="pt-BR" sz="1100" dirty="0">
            <a:solidFill>
              <a:schemeClr val="tx1">
                <a:lumMod val="65000"/>
                <a:lumOff val="35000"/>
              </a:schemeClr>
            </a:solidFill>
            <a:latin typeface="Arial" pitchFamily="34" charset="0"/>
            <a:cs typeface="Arial" pitchFamily="34" charset="0"/>
          </a:endParaRPr>
        </a:p>
      </dgm:t>
    </dgm:pt>
    <dgm:pt modelId="{3BAB1236-2B20-4A1F-BD87-30264EAD1BD4}" type="parTrans" cxnId="{C4C64988-D3A0-492F-8250-809643DDEE8A}">
      <dgm:prSet/>
      <dgm:spPr/>
      <dgm:t>
        <a:bodyPr/>
        <a:lstStyle/>
        <a:p>
          <a:endParaRPr lang="pt-BR"/>
        </a:p>
      </dgm:t>
    </dgm:pt>
    <dgm:pt modelId="{F750C596-C04F-4232-ABD4-80A4E76405FC}" type="sibTrans" cxnId="{C4C64988-D3A0-492F-8250-809643DDEE8A}">
      <dgm:prSet/>
      <dgm:spPr/>
      <dgm:t>
        <a:bodyPr/>
        <a:lstStyle/>
        <a:p>
          <a:endParaRPr lang="pt-BR"/>
        </a:p>
      </dgm:t>
    </dgm:pt>
    <dgm:pt modelId="{4C48AF32-B2D1-4D51-A117-8FC21A0F79E2}">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III</a:t>
          </a:r>
          <a:endParaRPr lang="pt-BR" sz="1100" dirty="0">
            <a:solidFill>
              <a:schemeClr val="tx1">
                <a:lumMod val="65000"/>
                <a:lumOff val="35000"/>
              </a:schemeClr>
            </a:solidFill>
            <a:latin typeface="Arial" pitchFamily="34" charset="0"/>
            <a:cs typeface="Arial" pitchFamily="34" charset="0"/>
          </a:endParaRPr>
        </a:p>
      </dgm:t>
    </dgm:pt>
    <dgm:pt modelId="{3A326C30-2E65-4180-84EA-098AADDA1672}" type="parTrans" cxnId="{B969CA57-1539-4C66-9890-D54D6507F49C}">
      <dgm:prSet/>
      <dgm:spPr/>
      <dgm:t>
        <a:bodyPr/>
        <a:lstStyle/>
        <a:p>
          <a:endParaRPr lang="pt-BR"/>
        </a:p>
      </dgm:t>
    </dgm:pt>
    <dgm:pt modelId="{4CFAEC9F-90BA-444F-8EBC-1F677A367FBC}" type="sibTrans" cxnId="{B969CA57-1539-4C66-9890-D54D6507F49C}">
      <dgm:prSet/>
      <dgm:spPr/>
      <dgm:t>
        <a:bodyPr/>
        <a:lstStyle/>
        <a:p>
          <a:endParaRPr lang="pt-BR"/>
        </a:p>
      </dgm:t>
    </dgm:pt>
    <dgm:pt modelId="{F0282966-4632-487A-B485-41732875FD3A}">
      <dgm:prSet phldrT="[Texto]" custT="1"/>
      <dgm:spPr/>
      <dgm:t>
        <a:bodyPr/>
        <a:lstStyle/>
        <a:p>
          <a:r>
            <a:rPr lang="pt-BR" sz="1100" dirty="0" smtClean="0">
              <a:solidFill>
                <a:schemeClr val="tx1">
                  <a:lumMod val="65000"/>
                  <a:lumOff val="35000"/>
                </a:schemeClr>
              </a:solidFill>
              <a:latin typeface="Arial" pitchFamily="34" charset="0"/>
              <a:cs typeface="Arial" pitchFamily="34" charset="0"/>
            </a:rPr>
            <a:t>fase II</a:t>
          </a:r>
          <a:endParaRPr lang="pt-BR" sz="1100" dirty="0">
            <a:solidFill>
              <a:schemeClr val="tx1">
                <a:lumMod val="65000"/>
                <a:lumOff val="35000"/>
              </a:schemeClr>
            </a:solidFill>
            <a:latin typeface="Arial" pitchFamily="34" charset="0"/>
            <a:cs typeface="Arial" pitchFamily="34" charset="0"/>
          </a:endParaRPr>
        </a:p>
      </dgm:t>
    </dgm:pt>
    <dgm:pt modelId="{7256ABB5-56DD-47B9-82F4-F21A7188B041}" type="parTrans" cxnId="{023EFC07-94C4-4A60-901E-DEBD4FFD4819}">
      <dgm:prSet/>
      <dgm:spPr/>
      <dgm:t>
        <a:bodyPr/>
        <a:lstStyle/>
        <a:p>
          <a:endParaRPr lang="pt-BR"/>
        </a:p>
      </dgm:t>
    </dgm:pt>
    <dgm:pt modelId="{07DB95F9-6E40-41F4-AFAA-5F595A90D77F}" type="sibTrans" cxnId="{023EFC07-94C4-4A60-901E-DEBD4FFD4819}">
      <dgm:prSet/>
      <dgm:spPr/>
      <dgm:t>
        <a:bodyPr/>
        <a:lstStyle/>
        <a:p>
          <a:endParaRPr lang="pt-BR"/>
        </a:p>
      </dgm:t>
    </dgm:pt>
    <dgm:pt modelId="{103CAF64-6837-4EDA-95EE-6DF024D2EB9E}" type="pres">
      <dgm:prSet presAssocID="{D5AB5445-8A30-463D-9A99-5CEF420389FB}" presName="linear" presStyleCnt="0">
        <dgm:presLayoutVars>
          <dgm:animLvl val="lvl"/>
          <dgm:resizeHandles val="exact"/>
        </dgm:presLayoutVars>
      </dgm:prSet>
      <dgm:spPr/>
      <dgm:t>
        <a:bodyPr/>
        <a:lstStyle/>
        <a:p>
          <a:endParaRPr lang="pt-BR"/>
        </a:p>
      </dgm:t>
    </dgm:pt>
    <dgm:pt modelId="{CE014200-A4C3-404C-914B-5E869A2F84FA}" type="pres">
      <dgm:prSet presAssocID="{D313F6AA-BFF7-40A0-ABE0-3FACF670B05F}" presName="parentText" presStyleLbl="node1" presStyleIdx="0" presStyleCnt="3">
        <dgm:presLayoutVars>
          <dgm:chMax val="0"/>
          <dgm:bulletEnabled val="1"/>
        </dgm:presLayoutVars>
      </dgm:prSet>
      <dgm:spPr/>
      <dgm:t>
        <a:bodyPr/>
        <a:lstStyle/>
        <a:p>
          <a:endParaRPr lang="pt-BR"/>
        </a:p>
      </dgm:t>
    </dgm:pt>
    <dgm:pt modelId="{8217F3A0-512C-4BC5-9F8C-8991183691F7}" type="pres">
      <dgm:prSet presAssocID="{F750C596-C04F-4232-ABD4-80A4E76405FC}" presName="spacer" presStyleCnt="0"/>
      <dgm:spPr/>
    </dgm:pt>
    <dgm:pt modelId="{5EECE751-5E20-4CF8-B05D-76CD5E61D438}" type="pres">
      <dgm:prSet presAssocID="{F0282966-4632-487A-B485-41732875FD3A}" presName="parentText" presStyleLbl="node1" presStyleIdx="1" presStyleCnt="3">
        <dgm:presLayoutVars>
          <dgm:chMax val="0"/>
          <dgm:bulletEnabled val="1"/>
        </dgm:presLayoutVars>
      </dgm:prSet>
      <dgm:spPr/>
      <dgm:t>
        <a:bodyPr/>
        <a:lstStyle/>
        <a:p>
          <a:endParaRPr lang="pt-BR"/>
        </a:p>
      </dgm:t>
    </dgm:pt>
    <dgm:pt modelId="{CAA5AD57-AA83-4D90-8912-A9F4B2C7267A}" type="pres">
      <dgm:prSet presAssocID="{07DB95F9-6E40-41F4-AFAA-5F595A90D77F}" presName="spacer" presStyleCnt="0"/>
      <dgm:spPr/>
    </dgm:pt>
    <dgm:pt modelId="{71C6167C-A519-496C-B405-50B6391BB62F}" type="pres">
      <dgm:prSet presAssocID="{4C48AF32-B2D1-4D51-A117-8FC21A0F79E2}" presName="parentText" presStyleLbl="node1" presStyleIdx="2" presStyleCnt="3">
        <dgm:presLayoutVars>
          <dgm:chMax val="0"/>
          <dgm:bulletEnabled val="1"/>
        </dgm:presLayoutVars>
      </dgm:prSet>
      <dgm:spPr/>
      <dgm:t>
        <a:bodyPr/>
        <a:lstStyle/>
        <a:p>
          <a:endParaRPr lang="pt-BR"/>
        </a:p>
      </dgm:t>
    </dgm:pt>
  </dgm:ptLst>
  <dgm:cxnLst>
    <dgm:cxn modelId="{2A095457-45F2-4155-933D-AF639AE5DD7D}" type="presOf" srcId="{D313F6AA-BFF7-40A0-ABE0-3FACF670B05F}" destId="{CE014200-A4C3-404C-914B-5E869A2F84FA}" srcOrd="0" destOrd="0" presId="urn:microsoft.com/office/officeart/2005/8/layout/vList2"/>
    <dgm:cxn modelId="{B969CA57-1539-4C66-9890-D54D6507F49C}" srcId="{D5AB5445-8A30-463D-9A99-5CEF420389FB}" destId="{4C48AF32-B2D1-4D51-A117-8FC21A0F79E2}" srcOrd="2" destOrd="0" parTransId="{3A326C30-2E65-4180-84EA-098AADDA1672}" sibTransId="{4CFAEC9F-90BA-444F-8EBC-1F677A367FBC}"/>
    <dgm:cxn modelId="{FC5EB108-5C06-46DE-BA9D-5382A3214A68}" type="presOf" srcId="{F0282966-4632-487A-B485-41732875FD3A}" destId="{5EECE751-5E20-4CF8-B05D-76CD5E61D438}" srcOrd="0" destOrd="0" presId="urn:microsoft.com/office/officeart/2005/8/layout/vList2"/>
    <dgm:cxn modelId="{023EFC07-94C4-4A60-901E-DEBD4FFD4819}" srcId="{D5AB5445-8A30-463D-9A99-5CEF420389FB}" destId="{F0282966-4632-487A-B485-41732875FD3A}" srcOrd="1" destOrd="0" parTransId="{7256ABB5-56DD-47B9-82F4-F21A7188B041}" sibTransId="{07DB95F9-6E40-41F4-AFAA-5F595A90D77F}"/>
    <dgm:cxn modelId="{61776153-5893-4B94-A8E5-0FAF916ACD93}" type="presOf" srcId="{D5AB5445-8A30-463D-9A99-5CEF420389FB}" destId="{103CAF64-6837-4EDA-95EE-6DF024D2EB9E}" srcOrd="0" destOrd="0" presId="urn:microsoft.com/office/officeart/2005/8/layout/vList2"/>
    <dgm:cxn modelId="{2A1C3E9D-0061-4CA5-A6DD-20BBA38BE7A0}" type="presOf" srcId="{4C48AF32-B2D1-4D51-A117-8FC21A0F79E2}" destId="{71C6167C-A519-496C-B405-50B6391BB62F}" srcOrd="0" destOrd="0" presId="urn:microsoft.com/office/officeart/2005/8/layout/vList2"/>
    <dgm:cxn modelId="{C4C64988-D3A0-492F-8250-809643DDEE8A}" srcId="{D5AB5445-8A30-463D-9A99-5CEF420389FB}" destId="{D313F6AA-BFF7-40A0-ABE0-3FACF670B05F}" srcOrd="0" destOrd="0" parTransId="{3BAB1236-2B20-4A1F-BD87-30264EAD1BD4}" sibTransId="{F750C596-C04F-4232-ABD4-80A4E76405FC}"/>
    <dgm:cxn modelId="{1BC0F216-1844-4E7F-B9D7-45616F6AA09E}" type="presParOf" srcId="{103CAF64-6837-4EDA-95EE-6DF024D2EB9E}" destId="{CE014200-A4C3-404C-914B-5E869A2F84FA}" srcOrd="0" destOrd="0" presId="urn:microsoft.com/office/officeart/2005/8/layout/vList2"/>
    <dgm:cxn modelId="{457B9831-405E-49BB-A63D-0B2050D0468F}" type="presParOf" srcId="{103CAF64-6837-4EDA-95EE-6DF024D2EB9E}" destId="{8217F3A0-512C-4BC5-9F8C-8991183691F7}" srcOrd="1" destOrd="0" presId="urn:microsoft.com/office/officeart/2005/8/layout/vList2"/>
    <dgm:cxn modelId="{E3D20145-8494-474E-9EB5-E533FAB0D7D6}" type="presParOf" srcId="{103CAF64-6837-4EDA-95EE-6DF024D2EB9E}" destId="{5EECE751-5E20-4CF8-B05D-76CD5E61D438}" srcOrd="2" destOrd="0" presId="urn:microsoft.com/office/officeart/2005/8/layout/vList2"/>
    <dgm:cxn modelId="{318B2830-1E89-4155-8C21-3EA0AD11FF89}" type="presParOf" srcId="{103CAF64-6837-4EDA-95EE-6DF024D2EB9E}" destId="{CAA5AD57-AA83-4D90-8912-A9F4B2C7267A}" srcOrd="3" destOrd="0" presId="urn:microsoft.com/office/officeart/2005/8/layout/vList2"/>
    <dgm:cxn modelId="{BABFDBAE-1474-4562-8681-D42F27781B67}" type="presParOf" srcId="{103CAF64-6837-4EDA-95EE-6DF024D2EB9E}" destId="{71C6167C-A519-496C-B405-50B6391BB62F}" srcOrd="4" destOrd="0" presId="urn:microsoft.com/office/officeart/2005/8/layout/vList2"/>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a:t>
          </a:r>
          <a:r>
            <a:rPr lang="pt-BR" sz="1100" kern="1200" dirty="0" err="1" smtClean="0">
              <a:solidFill>
                <a:schemeClr val="tx1">
                  <a:lumMod val="65000"/>
                  <a:lumOff val="35000"/>
                </a:schemeClr>
              </a:solidFill>
              <a:latin typeface="Arial" pitchFamily="34" charset="0"/>
              <a:cs typeface="Arial" pitchFamily="34" charset="0"/>
            </a:rPr>
            <a:t>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a:t>
          </a:r>
          <a:r>
            <a:rPr lang="pt-BR" sz="1100" kern="1200" dirty="0" err="1" smtClean="0">
              <a:solidFill>
                <a:schemeClr val="tx1">
                  <a:lumMod val="65000"/>
                  <a:lumOff val="35000"/>
                </a:schemeClr>
              </a:solidFill>
              <a:latin typeface="Arial" pitchFamily="34" charset="0"/>
              <a:cs typeface="Arial" pitchFamily="34" charset="0"/>
            </a:rPr>
            <a:t>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a:t>
          </a:r>
          <a:r>
            <a:rPr lang="pt-BR" sz="1100" kern="1200" dirty="0" err="1" smtClean="0">
              <a:solidFill>
                <a:schemeClr val="tx1">
                  <a:lumMod val="65000"/>
                  <a:lumOff val="35000"/>
                </a:schemeClr>
              </a:solidFill>
              <a:latin typeface="Arial" pitchFamily="34" charset="0"/>
              <a:cs typeface="Arial" pitchFamily="34" charset="0"/>
            </a:rPr>
            <a:t>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a:t>
          </a:r>
          <a:r>
            <a:rPr lang="pt-BR" sz="1100" kern="1200" dirty="0" err="1" smtClean="0">
              <a:solidFill>
                <a:schemeClr val="tx1">
                  <a:lumMod val="65000"/>
                  <a:lumOff val="35000"/>
                </a:schemeClr>
              </a:solidFill>
              <a:latin typeface="Arial" pitchFamily="34" charset="0"/>
              <a:cs typeface="Arial" pitchFamily="34" charset="0"/>
            </a:rPr>
            <a:t>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solidFill>
          <a:srgbClr val="1F497D">
            <a:alpha val="2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a:t>
          </a:r>
          <a:r>
            <a:rPr lang="pt-BR" sz="1100" kern="1200" dirty="0" err="1" smtClean="0">
              <a:solidFill>
                <a:schemeClr val="tx1">
                  <a:lumMod val="65000"/>
                  <a:lumOff val="35000"/>
                </a:schemeClr>
              </a:solidFill>
              <a:latin typeface="Arial" pitchFamily="34" charset="0"/>
              <a:cs typeface="Arial" pitchFamily="34" charset="0"/>
            </a:rPr>
            <a:t>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a:t>
          </a:r>
          <a:r>
            <a:rPr lang="pt-BR" sz="1100" kern="1200" dirty="0" err="1" smtClean="0">
              <a:solidFill>
                <a:schemeClr val="tx1">
                  <a:lumMod val="65000"/>
                  <a:lumOff val="35000"/>
                </a:schemeClr>
              </a:solidFill>
              <a:latin typeface="Arial" pitchFamily="34" charset="0"/>
              <a:cs typeface="Arial" pitchFamily="34" charset="0"/>
            </a:rPr>
            <a:t>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solidFill>
          <a:schemeClr val="tx2">
            <a:alpha val="2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solidFill>
          <a:srgbClr val="1F497D">
            <a:alpha val="2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 teste in 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solidFill>
          <a:schemeClr val="tx2">
            <a:alpha val="20000"/>
          </a:schemeClr>
        </a:solidFill>
        <a:ln>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a:t>
          </a:r>
          <a:r>
            <a:rPr lang="pt-BR" sz="1100" i="1" kern="1200" dirty="0" smtClean="0">
              <a:solidFill>
                <a:schemeClr val="tx1">
                  <a:lumMod val="65000"/>
                  <a:lumOff val="35000"/>
                </a:schemeClr>
              </a:solidFill>
              <a:latin typeface="Arial" pitchFamily="34" charset="0"/>
              <a:cs typeface="Arial" pitchFamily="34" charset="0"/>
            </a:rPr>
            <a:t>in </a:t>
          </a:r>
          <a:r>
            <a:rPr lang="pt-BR" sz="1100" i="1" kern="1200" dirty="0" err="1" smtClean="0">
              <a:solidFill>
                <a:schemeClr val="tx1">
                  <a:lumMod val="65000"/>
                  <a:lumOff val="35000"/>
                </a:schemeClr>
              </a:solidFill>
              <a:latin typeface="Arial" pitchFamily="34" charset="0"/>
              <a:cs typeface="Arial" pitchFamily="34" charset="0"/>
            </a:rPr>
            <a:t>vitro</a:t>
          </a:r>
          <a:endParaRPr lang="pt-BR" sz="1100" i="1"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solidFill>
          <a:schemeClr val="tx2">
            <a:alpha val="20000"/>
          </a:schemeClr>
        </a:solidFill>
        <a:ln>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a:t>
          </a:r>
          <a:r>
            <a:rPr lang="pt-BR" sz="1100" i="1" kern="1200" dirty="0" smtClean="0">
              <a:solidFill>
                <a:schemeClr val="tx1">
                  <a:lumMod val="65000"/>
                  <a:lumOff val="35000"/>
                </a:schemeClr>
              </a:solidFill>
              <a:latin typeface="Arial" pitchFamily="34" charset="0"/>
              <a:cs typeface="Arial" pitchFamily="34" charset="0"/>
            </a:rPr>
            <a:t>in vivo</a:t>
          </a:r>
          <a:endParaRPr lang="pt-BR" sz="1100" i="1"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18233"/>
          <a:ext cx="975620" cy="280800"/>
        </a:xfrm>
        <a:prstGeom prst="roundRect">
          <a:avLst/>
        </a:prstGeom>
        <a:solidFill>
          <a:srgbClr val="1F497D">
            <a:alpha val="2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a:t>
          </a:r>
          <a:r>
            <a:rPr lang="pt-BR" sz="1100" kern="1200" dirty="0" err="1" smtClean="0">
              <a:solidFill>
                <a:schemeClr val="tx1">
                  <a:lumMod val="65000"/>
                  <a:lumOff val="35000"/>
                </a:schemeClr>
              </a:solidFill>
              <a:latin typeface="Arial" pitchFamily="34" charset="0"/>
              <a:cs typeface="Arial" pitchFamily="34" charset="0"/>
            </a:rPr>
            <a:t>vitro</a:t>
          </a:r>
          <a:endParaRPr lang="pt-BR" sz="1100" kern="1200" dirty="0">
            <a:solidFill>
              <a:schemeClr val="tx1">
                <a:lumMod val="65000"/>
                <a:lumOff val="35000"/>
              </a:schemeClr>
            </a:solidFill>
            <a:latin typeface="Arial" pitchFamily="34" charset="0"/>
            <a:cs typeface="Arial" pitchFamily="34" charset="0"/>
          </a:endParaRPr>
        </a:p>
      </dsp:txBody>
      <dsp:txXfrm>
        <a:off x="13708" y="31941"/>
        <a:ext cx="948204" cy="253384"/>
      </dsp:txXfrm>
    </dsp:sp>
    <dsp:sp modelId="{5EECE751-5E20-4CF8-B05D-76CD5E61D438}">
      <dsp:nvSpPr>
        <dsp:cNvPr id="0" name=""/>
        <dsp:cNvSpPr/>
      </dsp:nvSpPr>
      <dsp:spPr>
        <a:xfrm>
          <a:off x="0" y="342233"/>
          <a:ext cx="975620" cy="2808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teste in vivo</a:t>
          </a:r>
          <a:endParaRPr lang="pt-BR" sz="1100" kern="1200" dirty="0">
            <a:solidFill>
              <a:schemeClr val="tx1">
                <a:lumMod val="65000"/>
                <a:lumOff val="35000"/>
              </a:schemeClr>
            </a:solidFill>
            <a:latin typeface="Arial" pitchFamily="34" charset="0"/>
            <a:cs typeface="Arial" pitchFamily="34" charset="0"/>
          </a:endParaRPr>
        </a:p>
      </dsp:txBody>
      <dsp:txXfrm>
        <a:off x="13708" y="355941"/>
        <a:ext cx="948204" cy="2533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4200-A4C3-404C-914B-5E869A2F84FA}">
      <dsp:nvSpPr>
        <dsp:cNvPr id="0" name=""/>
        <dsp:cNvSpPr/>
      </dsp:nvSpPr>
      <dsp:spPr>
        <a:xfrm>
          <a:off x="0" y="312"/>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a:t>
          </a:r>
          <a:endParaRPr lang="pt-BR" sz="1100" kern="1200" dirty="0">
            <a:solidFill>
              <a:schemeClr val="tx1">
                <a:lumMod val="65000"/>
                <a:lumOff val="35000"/>
              </a:schemeClr>
            </a:solidFill>
            <a:latin typeface="Arial" pitchFamily="34" charset="0"/>
            <a:cs typeface="Arial" pitchFamily="34" charset="0"/>
          </a:endParaRPr>
        </a:p>
      </dsp:txBody>
      <dsp:txXfrm>
        <a:off x="10050" y="10362"/>
        <a:ext cx="632902" cy="185769"/>
      </dsp:txXfrm>
    </dsp:sp>
    <dsp:sp modelId="{5EECE751-5E20-4CF8-B05D-76CD5E61D438}">
      <dsp:nvSpPr>
        <dsp:cNvPr id="0" name=""/>
        <dsp:cNvSpPr/>
      </dsp:nvSpPr>
      <dsp:spPr>
        <a:xfrm>
          <a:off x="0" y="217699"/>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a:t>
          </a:r>
          <a:endParaRPr lang="pt-BR" sz="1100" kern="1200" dirty="0">
            <a:solidFill>
              <a:schemeClr val="tx1">
                <a:lumMod val="65000"/>
                <a:lumOff val="35000"/>
              </a:schemeClr>
            </a:solidFill>
            <a:latin typeface="Arial" pitchFamily="34" charset="0"/>
            <a:cs typeface="Arial" pitchFamily="34" charset="0"/>
          </a:endParaRPr>
        </a:p>
      </dsp:txBody>
      <dsp:txXfrm>
        <a:off x="10050" y="227749"/>
        <a:ext cx="632902" cy="185769"/>
      </dsp:txXfrm>
    </dsp:sp>
    <dsp:sp modelId="{71C6167C-A519-496C-B405-50B6391BB62F}">
      <dsp:nvSpPr>
        <dsp:cNvPr id="0" name=""/>
        <dsp:cNvSpPr/>
      </dsp:nvSpPr>
      <dsp:spPr>
        <a:xfrm>
          <a:off x="0" y="435086"/>
          <a:ext cx="653002" cy="2058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pt-BR" sz="1100" kern="1200" dirty="0" smtClean="0">
              <a:solidFill>
                <a:schemeClr val="tx1">
                  <a:lumMod val="65000"/>
                  <a:lumOff val="35000"/>
                </a:schemeClr>
              </a:solidFill>
              <a:latin typeface="Arial" pitchFamily="34" charset="0"/>
              <a:cs typeface="Arial" pitchFamily="34" charset="0"/>
            </a:rPr>
            <a:t>fase III</a:t>
          </a:r>
          <a:endParaRPr lang="pt-BR" sz="1100" kern="1200" dirty="0">
            <a:solidFill>
              <a:schemeClr val="tx1">
                <a:lumMod val="65000"/>
                <a:lumOff val="35000"/>
              </a:schemeClr>
            </a:solidFill>
            <a:latin typeface="Arial" pitchFamily="34" charset="0"/>
            <a:cs typeface="Arial" pitchFamily="34" charset="0"/>
          </a:endParaRPr>
        </a:p>
      </dsp:txBody>
      <dsp:txXfrm>
        <a:off x="10050" y="445136"/>
        <a:ext cx="632902" cy="185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CB6AE8-95D5-324D-B75D-A751BA57E87D}" type="datetimeFigureOut">
              <a:rPr lang="en-US" smtClean="0"/>
              <a:pPr/>
              <a:t>9/19/2017</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E0B2E-D924-7D46-BA44-4FD3693FB46B}" type="slidenum">
              <a:rPr lang="en-US" smtClean="0"/>
              <a:pPr/>
              <a:t>‹nº›</a:t>
            </a:fld>
            <a:endParaRPr lang="en-US"/>
          </a:p>
        </p:txBody>
      </p:sp>
    </p:spTree>
    <p:extLst>
      <p:ext uri="{BB962C8B-B14F-4D97-AF65-F5344CB8AC3E}">
        <p14:creationId xmlns:p14="http://schemas.microsoft.com/office/powerpoint/2010/main" val="3286131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0BE0B2E-D924-7D46-BA44-4FD3693FB46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16</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17</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19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20</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21</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22</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24</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25</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26</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27</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A43CACC2-9D89-4053-8DB5-D60BFA5CE43F}" type="slidenum">
              <a:rPr lang="en-US"/>
              <a:pPr defTabSz="496888" fontAlgn="base">
                <a:spcBef>
                  <a:spcPct val="0"/>
                </a:spcBef>
                <a:spcAft>
                  <a:spcPct val="0"/>
                </a:spcAft>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29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30</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31</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body"/>
          </p:nvPr>
        </p:nvSpPr>
        <p:spPr>
          <a:xfrm>
            <a:off x="685800" y="4343400"/>
            <a:ext cx="5485680" cy="4114080"/>
          </a:xfrm>
          <a:prstGeom prst="rect">
            <a:avLst/>
          </a:prstGeom>
        </p:spPr>
        <p:txBody>
          <a:bodyPr lIns="0" tIns="0" rIns="0" bIns="0"/>
          <a:lstStyle/>
          <a:p>
            <a:endParaRPr/>
          </a:p>
        </p:txBody>
      </p:sp>
      <p:sp>
        <p:nvSpPr>
          <p:cNvPr id="61" name="CustomShape 2"/>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EAA30CE5-9C99-4F00-A40F-6C360C42FA9D}" type="slidenum">
              <a:rPr lang="pt-PT" sz="1200" strike="noStrike">
                <a:solidFill>
                  <a:srgbClr val="000000"/>
                </a:solidFill>
                <a:latin typeface="+mn-lt"/>
                <a:ea typeface="+mn-ea"/>
              </a:rPr>
              <a:t>33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34</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35</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fld id="{DB939B7E-795D-409B-9648-F7E02E6CC5A1}" type="slidenum">
              <a:rPr lang="pt-BR" altLang="pt-BR" smtClean="0">
                <a:solidFill>
                  <a:srgbClr val="000000"/>
                </a:solidFill>
                <a:latin typeface="Times New Roman" pitchFamily="16" charset="0"/>
              </a:rPr>
              <a:pPr eaLnBrk="1"/>
              <a:t>36</a:t>
            </a:fld>
            <a:endParaRPr lang="pt-BR" altLang="pt-BR" smtClean="0">
              <a:solidFill>
                <a:srgbClr val="000000"/>
              </a:solidFill>
              <a:latin typeface="Times New Roman" pitchFamily="16" charset="0"/>
            </a:endParaRPr>
          </a:p>
        </p:txBody>
      </p:sp>
      <p:sp>
        <p:nvSpPr>
          <p:cNvPr id="4099" name="Rectangle 1"/>
          <p:cNvSpPr>
            <a:spLocks noGrp="1" noRot="1" noChangeAspect="1" noChangeArrowheads="1" noTextEdit="1"/>
          </p:cNvSpPr>
          <p:nvPr>
            <p:ph type="sldImg"/>
          </p:nvPr>
        </p:nvSpPr>
        <p:spPr>
          <a:xfrm>
            <a:off x="1006475" y="685800"/>
            <a:ext cx="484505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smtClean="0"/>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fld id="{D711ED56-5966-422B-9FD5-9EB89F21F8EE}" type="slidenum">
              <a:rPr lang="pt-BR" altLang="pt-BR" sz="2000" smtClean="0">
                <a:latin typeface="+mn-lt" charset="0"/>
              </a:rPr>
              <a:pPr hangingPunct="1">
                <a:lnSpc>
                  <a:spcPct val="100000"/>
                </a:lnSpc>
                <a:buClrTx/>
                <a:buFontTx/>
                <a:buNone/>
                <a:defRPr/>
              </a:pPr>
              <a:t>36</a:t>
            </a:fld>
            <a:endParaRPr lang="pt-BR" altLang="pt-BR" sz="2000" smtClean="0">
              <a:latin typeface="+mn-lt"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37</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38</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39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40</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41</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568FFC4D-E091-405E-A084-BA115C2C8367}" type="slidenum">
              <a:rPr lang="en-US"/>
              <a:pPr defTabSz="496888" fontAlgn="base">
                <a:spcBef>
                  <a:spcPct val="0"/>
                </a:spcBef>
                <a:spcAft>
                  <a:spcPct val="0"/>
                </a:spcAft>
              </a:pPr>
              <a:t>42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44</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96888" fontAlgn="base">
              <a:spcBef>
                <a:spcPct val="0"/>
              </a:spcBef>
              <a:spcAft>
                <a:spcPct val="0"/>
              </a:spcAft>
              <a:defRPr/>
            </a:pPr>
            <a:fld id="{59C1596F-D251-45C2-9E8A-EEFC8871B489}" type="slidenum">
              <a:rPr lang="en-US" smtClean="0"/>
              <a:pPr defTabSz="496888" fontAlgn="base">
                <a:spcBef>
                  <a:spcPct val="0"/>
                </a:spcBef>
                <a:spcAft>
                  <a:spcPct val="0"/>
                </a:spcAft>
                <a:defRPr/>
              </a:pPr>
              <a:t>45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46</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47</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48</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49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8</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50</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51</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52</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53</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54</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55</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56</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57</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58</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59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60</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61</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96888" fontAlgn="base">
              <a:spcBef>
                <a:spcPct val="0"/>
              </a:spcBef>
              <a:spcAft>
                <a:spcPct val="0"/>
              </a:spcAft>
              <a:defRPr/>
            </a:pPr>
            <a:fld id="{29C713F5-E88A-4E8D-8047-B931660F2C6D}" type="slidenum">
              <a:rPr lang="en-US" smtClean="0"/>
              <a:pPr defTabSz="496888" fontAlgn="base">
                <a:spcBef>
                  <a:spcPct val="0"/>
                </a:spcBef>
                <a:spcAft>
                  <a:spcPct val="0"/>
                </a:spcAft>
                <a:defRPr/>
              </a:pPr>
              <a:t>62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63</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64</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65</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66</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67</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68</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69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10</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70</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71</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72</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96888" fontAlgn="base">
              <a:spcBef>
                <a:spcPct val="0"/>
              </a:spcBef>
              <a:spcAft>
                <a:spcPct val="0"/>
              </a:spcAft>
              <a:defRPr/>
            </a:pPr>
            <a:fld id="{2A0D673B-B51A-4C2A-9B63-F4DDAA7D5DB3}" type="slidenum">
              <a:rPr lang="en-US" altLang="pt-BR" smtClean="0"/>
              <a:pPr defTabSz="496888" fontAlgn="base">
                <a:spcBef>
                  <a:spcPct val="0"/>
                </a:spcBef>
                <a:spcAft>
                  <a:spcPct val="0"/>
                </a:spcAft>
                <a:defRPr/>
              </a:pPr>
              <a:t>73</a:t>
            </a:fld>
            <a:endParaRPr lang="en-US" altLang="pt-B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568FFC4D-E091-405E-A084-BA115C2C8367}" type="slidenum">
              <a:rPr lang="en-US"/>
              <a:pPr defTabSz="496888" fontAlgn="base">
                <a:spcBef>
                  <a:spcPct val="0"/>
                </a:spcBef>
                <a:spcAft>
                  <a:spcPct val="0"/>
                </a:spcAft>
              </a:pPr>
              <a:t>74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75</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76</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78</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79</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12</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13</a:t>
            </a:fld>
            <a:endParaRPr lang="en-US"/>
          </a:p>
        </p:txBody>
      </p:sp>
    </p:spTree>
    <p:extLst>
      <p:ext uri="{BB962C8B-B14F-4D97-AF65-F5344CB8AC3E}">
        <p14:creationId xmlns:p14="http://schemas.microsoft.com/office/powerpoint/2010/main" val="84083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E0B2E-D924-7D46-BA44-4FD3693FB46B}" type="slidenum">
              <a:rPr lang="en-US" smtClean="0"/>
              <a:pPr/>
              <a:t>15</a:t>
            </a:fld>
            <a:endParaRPr lang="en-US"/>
          </a:p>
        </p:txBody>
      </p:sp>
    </p:spTree>
    <p:extLst>
      <p:ext uri="{BB962C8B-B14F-4D97-AF65-F5344CB8AC3E}">
        <p14:creationId xmlns:p14="http://schemas.microsoft.com/office/powerpoint/2010/main" val="84083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88"/>
            <a:ext cx="9085342" cy="162111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603297" y="4285615"/>
            <a:ext cx="7482047" cy="1932728"/>
          </a:xfrm>
        </p:spPr>
        <p:txBody>
          <a:bodyPr/>
          <a:lstStyle>
            <a:lvl1pPr marL="0" indent="0" algn="ctr">
              <a:buNone/>
              <a:defRPr>
                <a:solidFill>
                  <a:schemeClr val="tx1">
                    <a:tint val="75000"/>
                  </a:schemeClr>
                </a:solidFill>
              </a:defRPr>
            </a:lvl1pPr>
            <a:lvl2pPr marL="497697" indent="0" algn="ctr">
              <a:buNone/>
              <a:defRPr>
                <a:solidFill>
                  <a:schemeClr val="tx1">
                    <a:tint val="75000"/>
                  </a:schemeClr>
                </a:solidFill>
              </a:defRPr>
            </a:lvl2pPr>
            <a:lvl3pPr marL="995396" indent="0" algn="ctr">
              <a:buNone/>
              <a:defRPr>
                <a:solidFill>
                  <a:schemeClr val="tx1">
                    <a:tint val="75000"/>
                  </a:schemeClr>
                </a:solidFill>
              </a:defRPr>
            </a:lvl3pPr>
            <a:lvl4pPr marL="1493093" indent="0" algn="ctr">
              <a:buNone/>
              <a:defRPr>
                <a:solidFill>
                  <a:schemeClr val="tx1">
                    <a:tint val="75000"/>
                  </a:schemeClr>
                </a:solidFill>
              </a:defRPr>
            </a:lvl4pPr>
            <a:lvl5pPr marL="1990791" indent="0" algn="ctr">
              <a:buNone/>
              <a:defRPr>
                <a:solidFill>
                  <a:schemeClr val="tx1">
                    <a:tint val="75000"/>
                  </a:schemeClr>
                </a:solidFill>
              </a:defRPr>
            </a:lvl5pPr>
            <a:lvl6pPr marL="2488489" indent="0" algn="ctr">
              <a:buNone/>
              <a:defRPr>
                <a:solidFill>
                  <a:schemeClr val="tx1">
                    <a:tint val="75000"/>
                  </a:schemeClr>
                </a:solidFill>
              </a:defRPr>
            </a:lvl6pPr>
            <a:lvl7pPr marL="2986188" indent="0" algn="ctr">
              <a:buNone/>
              <a:defRPr>
                <a:solidFill>
                  <a:schemeClr val="tx1">
                    <a:tint val="75000"/>
                  </a:schemeClr>
                </a:solidFill>
              </a:defRPr>
            </a:lvl7pPr>
            <a:lvl8pPr marL="3483885" indent="0" algn="ctr">
              <a:buNone/>
              <a:defRPr>
                <a:solidFill>
                  <a:schemeClr val="tx1">
                    <a:tint val="75000"/>
                  </a:schemeClr>
                </a:solidFill>
              </a:defRPr>
            </a:lvl8pPr>
            <a:lvl9pPr marL="3981584"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8FFEA240-3771-7A44-898F-EF6E995BC57B}" type="datetimeFigureOut">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566613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8FFEA240-3771-7A44-898F-EF6E995BC57B}" type="datetimeFigureOut">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2282839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3" y="302867"/>
            <a:ext cx="2404944" cy="6452932"/>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534432" y="302867"/>
            <a:ext cx="7036687" cy="6452932"/>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8FFEA240-3771-7A44-898F-EF6E995BC57B}" type="datetimeFigureOut">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84993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01688" y="2349500"/>
            <a:ext cx="9080500" cy="1616075"/>
          </a:xfrm>
        </p:spPr>
        <p:txBody>
          <a:bodyPr/>
          <a:lstStyle/>
          <a:p>
            <a:r>
              <a:rPr lang="pt-BR" smtClean="0"/>
              <a:t>Clique para editar o título mestre</a:t>
            </a:r>
            <a:endParaRPr lang="pt-BR"/>
          </a:p>
        </p:txBody>
      </p:sp>
      <p:sp>
        <p:nvSpPr>
          <p:cNvPr id="3" name="Rectangle 2"/>
          <p:cNvSpPr>
            <a:spLocks noGrp="1" noChangeArrowheads="1"/>
          </p:cNvSpPr>
          <p:nvPr>
            <p:ph type="dt" idx="10"/>
          </p:nvPr>
        </p:nvSpPr>
        <p:spPr>
          <a:ln/>
        </p:spPr>
        <p:txBody>
          <a:bodyPr/>
          <a:lstStyle>
            <a:lvl1pPr>
              <a:defRPr/>
            </a:lvl1pPr>
          </a:lstStyle>
          <a:p>
            <a:pPr>
              <a:defRPr/>
            </a:pPr>
            <a:r>
              <a:rPr lang="pt-BR" altLang="pt-BR"/>
              <a:t>15/02/15</a:t>
            </a:r>
          </a:p>
        </p:txBody>
      </p:sp>
      <p:sp>
        <p:nvSpPr>
          <p:cNvPr id="4" name="Rectangle 4"/>
          <p:cNvSpPr>
            <a:spLocks noGrp="1" noChangeArrowheads="1"/>
          </p:cNvSpPr>
          <p:nvPr>
            <p:ph type="sldNum" idx="11"/>
          </p:nvPr>
        </p:nvSpPr>
        <p:spPr>
          <a:ln/>
        </p:spPr>
        <p:txBody>
          <a:bodyPr/>
          <a:lstStyle>
            <a:lvl1pPr>
              <a:defRPr/>
            </a:lvl1pPr>
          </a:lstStyle>
          <a:p>
            <a:pPr>
              <a:defRPr/>
            </a:pPr>
            <a:fld id="{B6F9BA0D-403E-4327-AC4B-B4863ED83986}" type="slidenum">
              <a:rPr lang="pt-BR" altLang="pt-BR"/>
              <a:pPr>
                <a:defRPr/>
              </a:pPr>
              <a:t>‹nº›</a:t>
            </a:fld>
            <a:endParaRPr lang="pt-BR" altLang="pt-BR"/>
          </a:p>
        </p:txBody>
      </p:sp>
    </p:spTree>
    <p:extLst>
      <p:ext uri="{BB962C8B-B14F-4D97-AF65-F5344CB8AC3E}">
        <p14:creationId xmlns:p14="http://schemas.microsoft.com/office/powerpoint/2010/main" val="691889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8FFEA240-3771-7A44-898F-EF6E995BC57B}" type="datetimeFigureOut">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199484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4"/>
            <a:ext cx="9085342" cy="1502066"/>
          </a:xfrm>
        </p:spPr>
        <p:txBody>
          <a:bodyPr anchor="t"/>
          <a:lstStyle>
            <a:lvl1pPr algn="l">
              <a:defRPr sz="4400" b="1" cap="all"/>
            </a:lvl1pPr>
          </a:lstStyle>
          <a:p>
            <a:r>
              <a:rPr lang="x-none" smtClean="0"/>
              <a:t>Click to edit Master title style</a:t>
            </a:r>
            <a:endParaRPr lang="en-US"/>
          </a:p>
        </p:txBody>
      </p:sp>
      <p:sp>
        <p:nvSpPr>
          <p:cNvPr id="3" name="Text Placeholder 2"/>
          <p:cNvSpPr>
            <a:spLocks noGrp="1"/>
          </p:cNvSpPr>
          <p:nvPr>
            <p:ph type="body" idx="1"/>
          </p:nvPr>
        </p:nvSpPr>
        <p:spPr>
          <a:xfrm>
            <a:off x="844329" y="3205460"/>
            <a:ext cx="9085342" cy="1654373"/>
          </a:xfrm>
        </p:spPr>
        <p:txBody>
          <a:bodyPr anchor="b"/>
          <a:lstStyle>
            <a:lvl1pPr marL="0" indent="0">
              <a:buNone/>
              <a:defRPr sz="2200">
                <a:solidFill>
                  <a:schemeClr val="tx1">
                    <a:tint val="75000"/>
                  </a:schemeClr>
                </a:solidFill>
              </a:defRPr>
            </a:lvl1pPr>
            <a:lvl2pPr marL="497697" indent="0">
              <a:buNone/>
              <a:defRPr sz="2000">
                <a:solidFill>
                  <a:schemeClr val="tx1">
                    <a:tint val="75000"/>
                  </a:schemeClr>
                </a:solidFill>
              </a:defRPr>
            </a:lvl2pPr>
            <a:lvl3pPr marL="995396" indent="0">
              <a:buNone/>
              <a:defRPr sz="1700">
                <a:solidFill>
                  <a:schemeClr val="tx1">
                    <a:tint val="75000"/>
                  </a:schemeClr>
                </a:solidFill>
              </a:defRPr>
            </a:lvl3pPr>
            <a:lvl4pPr marL="1493093" indent="0">
              <a:buNone/>
              <a:defRPr sz="1500">
                <a:solidFill>
                  <a:schemeClr val="tx1">
                    <a:tint val="75000"/>
                  </a:schemeClr>
                </a:solidFill>
              </a:defRPr>
            </a:lvl4pPr>
            <a:lvl5pPr marL="1990791" indent="0">
              <a:buNone/>
              <a:defRPr sz="1500">
                <a:solidFill>
                  <a:schemeClr val="tx1">
                    <a:tint val="75000"/>
                  </a:schemeClr>
                </a:solidFill>
              </a:defRPr>
            </a:lvl5pPr>
            <a:lvl6pPr marL="2488489" indent="0">
              <a:buNone/>
              <a:defRPr sz="1500">
                <a:solidFill>
                  <a:schemeClr val="tx1">
                    <a:tint val="75000"/>
                  </a:schemeClr>
                </a:solidFill>
              </a:defRPr>
            </a:lvl6pPr>
            <a:lvl7pPr marL="2986188" indent="0">
              <a:buNone/>
              <a:defRPr sz="1500">
                <a:solidFill>
                  <a:schemeClr val="tx1">
                    <a:tint val="75000"/>
                  </a:schemeClr>
                </a:solidFill>
              </a:defRPr>
            </a:lvl7pPr>
            <a:lvl8pPr marL="3483885" indent="0">
              <a:buNone/>
              <a:defRPr sz="1500">
                <a:solidFill>
                  <a:schemeClr val="tx1">
                    <a:tint val="75000"/>
                  </a:schemeClr>
                </a:solidFill>
              </a:defRPr>
            </a:lvl8pPr>
            <a:lvl9pPr marL="3981584" indent="0">
              <a:buNone/>
              <a:defRPr sz="15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8FFEA240-3771-7A44-898F-EF6E995BC57B}" type="datetimeFigureOut">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25842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534432"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5433392"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8FFEA240-3771-7A44-898F-EF6E995BC57B}" type="datetimeFigureOut">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29774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534432" y="1692889"/>
            <a:ext cx="4722671" cy="705515"/>
          </a:xfrm>
        </p:spPr>
        <p:txBody>
          <a:bodyPr anchor="b"/>
          <a:lstStyle>
            <a:lvl1pPr marL="0" indent="0">
              <a:buNone/>
              <a:defRPr sz="2600" b="1"/>
            </a:lvl1pPr>
            <a:lvl2pPr marL="497697" indent="0">
              <a:buNone/>
              <a:defRPr sz="2200" b="1"/>
            </a:lvl2pPr>
            <a:lvl3pPr marL="995396" indent="0">
              <a:buNone/>
              <a:defRPr sz="2000" b="1"/>
            </a:lvl3pPr>
            <a:lvl4pPr marL="1493093" indent="0">
              <a:buNone/>
              <a:defRPr sz="1700" b="1"/>
            </a:lvl4pPr>
            <a:lvl5pPr marL="1990791" indent="0">
              <a:buNone/>
              <a:defRPr sz="1700" b="1"/>
            </a:lvl5pPr>
            <a:lvl6pPr marL="2488489" indent="0">
              <a:buNone/>
              <a:defRPr sz="1700" b="1"/>
            </a:lvl6pPr>
            <a:lvl7pPr marL="2986188" indent="0">
              <a:buNone/>
              <a:defRPr sz="1700" b="1"/>
            </a:lvl7pPr>
            <a:lvl8pPr marL="3483885" indent="0">
              <a:buNone/>
              <a:defRPr sz="1700" b="1"/>
            </a:lvl8pPr>
            <a:lvl9pPr marL="3981584" indent="0">
              <a:buNone/>
              <a:defRPr sz="1700" b="1"/>
            </a:lvl9pPr>
          </a:lstStyle>
          <a:p>
            <a:pPr lvl="0"/>
            <a:r>
              <a:rPr lang="x-none" smtClean="0"/>
              <a:t>Click to edit Master text styles</a:t>
            </a:r>
          </a:p>
        </p:txBody>
      </p:sp>
      <p:sp>
        <p:nvSpPr>
          <p:cNvPr id="4" name="Content Placeholder 3"/>
          <p:cNvSpPr>
            <a:spLocks noGrp="1"/>
          </p:cNvSpPr>
          <p:nvPr>
            <p:ph sz="half" idx="2"/>
          </p:nvPr>
        </p:nvSpPr>
        <p:spPr>
          <a:xfrm>
            <a:off x="534432" y="2398405"/>
            <a:ext cx="472267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5429680" y="1692889"/>
            <a:ext cx="4724527" cy="705515"/>
          </a:xfrm>
        </p:spPr>
        <p:txBody>
          <a:bodyPr anchor="b"/>
          <a:lstStyle>
            <a:lvl1pPr marL="0" indent="0">
              <a:buNone/>
              <a:defRPr sz="2600" b="1"/>
            </a:lvl1pPr>
            <a:lvl2pPr marL="497697" indent="0">
              <a:buNone/>
              <a:defRPr sz="2200" b="1"/>
            </a:lvl2pPr>
            <a:lvl3pPr marL="995396" indent="0">
              <a:buNone/>
              <a:defRPr sz="2000" b="1"/>
            </a:lvl3pPr>
            <a:lvl4pPr marL="1493093" indent="0">
              <a:buNone/>
              <a:defRPr sz="1700" b="1"/>
            </a:lvl4pPr>
            <a:lvl5pPr marL="1990791" indent="0">
              <a:buNone/>
              <a:defRPr sz="1700" b="1"/>
            </a:lvl5pPr>
            <a:lvl6pPr marL="2488489" indent="0">
              <a:buNone/>
              <a:defRPr sz="1700" b="1"/>
            </a:lvl6pPr>
            <a:lvl7pPr marL="2986188" indent="0">
              <a:buNone/>
              <a:defRPr sz="1700" b="1"/>
            </a:lvl7pPr>
            <a:lvl8pPr marL="3483885" indent="0">
              <a:buNone/>
              <a:defRPr sz="1700" b="1"/>
            </a:lvl8pPr>
            <a:lvl9pPr marL="3981584" indent="0">
              <a:buNone/>
              <a:defRPr sz="1700" b="1"/>
            </a:lvl9pPr>
          </a:lstStyle>
          <a:p>
            <a:pPr lvl="0"/>
            <a:r>
              <a:rPr lang="x-none" smtClean="0"/>
              <a:t>Click to edit Master text styles</a:t>
            </a:r>
          </a:p>
        </p:txBody>
      </p:sp>
      <p:sp>
        <p:nvSpPr>
          <p:cNvPr id="6" name="Content Placeholder 5"/>
          <p:cNvSpPr>
            <a:spLocks noGrp="1"/>
          </p:cNvSpPr>
          <p:nvPr>
            <p:ph sz="quarter" idx="4"/>
          </p:nvPr>
        </p:nvSpPr>
        <p:spPr>
          <a:xfrm>
            <a:off x="5429680" y="2398405"/>
            <a:ext cx="4724527"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8FFEA240-3771-7A44-898F-EF6E995BC57B}" type="datetimeFigureOut">
              <a:rPr lang="en-US" smtClean="0"/>
              <a:pPr/>
              <a:t>9/19/2017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1446689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8FFEA240-3771-7A44-898F-EF6E995BC57B}" type="datetimeFigureOut">
              <a:rPr lang="en-US" smtClean="0"/>
              <a:pPr/>
              <a:t>9/19/2017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319462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EA240-3771-7A44-898F-EF6E995BC57B}" type="datetimeFigureOut">
              <a:rPr lang="en-US" smtClean="0"/>
              <a:pPr/>
              <a:t>9/19/2017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407659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2" y="301113"/>
            <a:ext cx="3516489" cy="1281483"/>
          </a:xfrm>
        </p:spPr>
        <p:txBody>
          <a:bodyPr anchor="b"/>
          <a:lstStyle>
            <a:lvl1pPr algn="l">
              <a:defRPr sz="2200" b="1"/>
            </a:lvl1pPr>
          </a:lstStyle>
          <a:p>
            <a:r>
              <a:rPr lang="x-none" smtClean="0"/>
              <a:t>Click to edit Master title style</a:t>
            </a:r>
            <a:endParaRPr lang="en-US"/>
          </a:p>
        </p:txBody>
      </p:sp>
      <p:sp>
        <p:nvSpPr>
          <p:cNvPr id="3" name="Content Placeholder 2"/>
          <p:cNvSpPr>
            <a:spLocks noGrp="1"/>
          </p:cNvSpPr>
          <p:nvPr>
            <p:ph idx="1"/>
          </p:nvPr>
        </p:nvSpPr>
        <p:spPr>
          <a:xfrm>
            <a:off x="4178961" y="301116"/>
            <a:ext cx="597524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34432" y="1582599"/>
            <a:ext cx="3516489" cy="5173200"/>
          </a:xfrm>
        </p:spPr>
        <p:txBody>
          <a:bodyPr/>
          <a:lstStyle>
            <a:lvl1pPr marL="0" indent="0">
              <a:buNone/>
              <a:defRPr sz="1500"/>
            </a:lvl1pPr>
            <a:lvl2pPr marL="497697" indent="0">
              <a:buNone/>
              <a:defRPr sz="1300"/>
            </a:lvl2pPr>
            <a:lvl3pPr marL="995396" indent="0">
              <a:buNone/>
              <a:defRPr sz="1100"/>
            </a:lvl3pPr>
            <a:lvl4pPr marL="1493093" indent="0">
              <a:buNone/>
              <a:defRPr sz="1000"/>
            </a:lvl4pPr>
            <a:lvl5pPr marL="1990791" indent="0">
              <a:buNone/>
              <a:defRPr sz="1000"/>
            </a:lvl5pPr>
            <a:lvl6pPr marL="2488489" indent="0">
              <a:buNone/>
              <a:defRPr sz="1000"/>
            </a:lvl6pPr>
            <a:lvl7pPr marL="2986188" indent="0">
              <a:buNone/>
              <a:defRPr sz="1000"/>
            </a:lvl7pPr>
            <a:lvl8pPr marL="3483885" indent="0">
              <a:buNone/>
              <a:defRPr sz="1000"/>
            </a:lvl8pPr>
            <a:lvl9pPr marL="3981584" indent="0">
              <a:buNone/>
              <a:defRPr sz="10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8FFEA240-3771-7A44-898F-EF6E995BC57B}" type="datetimeFigureOut">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233682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7" y="5293995"/>
            <a:ext cx="6413183" cy="624986"/>
          </a:xfrm>
        </p:spPr>
        <p:txBody>
          <a:bodyPr anchor="b"/>
          <a:lstStyle>
            <a:lvl1pPr algn="l">
              <a:defRPr sz="2200" b="1"/>
            </a:lvl1pPr>
          </a:lstStyle>
          <a:p>
            <a:r>
              <a:rPr lang="x-none" smtClean="0"/>
              <a:t>Click to edit Master title style</a:t>
            </a:r>
            <a:endParaRPr lang="en-US"/>
          </a:p>
        </p:txBody>
      </p:sp>
      <p:sp>
        <p:nvSpPr>
          <p:cNvPr id="3" name="Picture Placeholder 2"/>
          <p:cNvSpPr>
            <a:spLocks noGrp="1"/>
          </p:cNvSpPr>
          <p:nvPr>
            <p:ph type="pic" idx="1"/>
          </p:nvPr>
        </p:nvSpPr>
        <p:spPr>
          <a:xfrm>
            <a:off x="2095047" y="675755"/>
            <a:ext cx="6413183" cy="4537710"/>
          </a:xfrm>
        </p:spPr>
        <p:txBody>
          <a:bodyPr/>
          <a:lstStyle>
            <a:lvl1pPr marL="0" indent="0">
              <a:buNone/>
              <a:defRPr sz="3500"/>
            </a:lvl1pPr>
            <a:lvl2pPr marL="497697" indent="0">
              <a:buNone/>
              <a:defRPr sz="3000"/>
            </a:lvl2pPr>
            <a:lvl3pPr marL="995396" indent="0">
              <a:buNone/>
              <a:defRPr sz="2600"/>
            </a:lvl3pPr>
            <a:lvl4pPr marL="1493093" indent="0">
              <a:buNone/>
              <a:defRPr sz="2200"/>
            </a:lvl4pPr>
            <a:lvl5pPr marL="1990791" indent="0">
              <a:buNone/>
              <a:defRPr sz="2200"/>
            </a:lvl5pPr>
            <a:lvl6pPr marL="2488489" indent="0">
              <a:buNone/>
              <a:defRPr sz="2200"/>
            </a:lvl6pPr>
            <a:lvl7pPr marL="2986188" indent="0">
              <a:buNone/>
              <a:defRPr sz="2200"/>
            </a:lvl7pPr>
            <a:lvl8pPr marL="3483885" indent="0">
              <a:buNone/>
              <a:defRPr sz="2200"/>
            </a:lvl8pPr>
            <a:lvl9pPr marL="3981584" indent="0">
              <a:buNone/>
              <a:defRPr sz="2200"/>
            </a:lvl9pPr>
          </a:lstStyle>
          <a:p>
            <a:endParaRPr lang="en-US"/>
          </a:p>
        </p:txBody>
      </p:sp>
      <p:sp>
        <p:nvSpPr>
          <p:cNvPr id="4" name="Text Placeholder 3"/>
          <p:cNvSpPr>
            <a:spLocks noGrp="1"/>
          </p:cNvSpPr>
          <p:nvPr>
            <p:ph type="body" sz="half" idx="2"/>
          </p:nvPr>
        </p:nvSpPr>
        <p:spPr>
          <a:xfrm>
            <a:off x="2095047" y="5918982"/>
            <a:ext cx="6413183" cy="887584"/>
          </a:xfrm>
        </p:spPr>
        <p:txBody>
          <a:bodyPr/>
          <a:lstStyle>
            <a:lvl1pPr marL="0" indent="0">
              <a:buNone/>
              <a:defRPr sz="1500"/>
            </a:lvl1pPr>
            <a:lvl2pPr marL="497697" indent="0">
              <a:buNone/>
              <a:defRPr sz="1300"/>
            </a:lvl2pPr>
            <a:lvl3pPr marL="995396" indent="0">
              <a:buNone/>
              <a:defRPr sz="1100"/>
            </a:lvl3pPr>
            <a:lvl4pPr marL="1493093" indent="0">
              <a:buNone/>
              <a:defRPr sz="1000"/>
            </a:lvl4pPr>
            <a:lvl5pPr marL="1990791" indent="0">
              <a:buNone/>
              <a:defRPr sz="1000"/>
            </a:lvl5pPr>
            <a:lvl6pPr marL="2488489" indent="0">
              <a:buNone/>
              <a:defRPr sz="1000"/>
            </a:lvl6pPr>
            <a:lvl7pPr marL="2986188" indent="0">
              <a:buNone/>
              <a:defRPr sz="1000"/>
            </a:lvl7pPr>
            <a:lvl8pPr marL="3483885" indent="0">
              <a:buNone/>
              <a:defRPr sz="1000"/>
            </a:lvl8pPr>
            <a:lvl9pPr marL="3981584" indent="0">
              <a:buNone/>
              <a:defRPr sz="10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8FFEA240-3771-7A44-898F-EF6E995BC57B}" type="datetimeFigureOut">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F45C9-8EAE-0241-91BF-4C55143AC3B3}" type="slidenum">
              <a:rPr lang="en-US" smtClean="0"/>
              <a:pPr/>
              <a:t>‹nº›</a:t>
            </a:fld>
            <a:endParaRPr lang="en-US"/>
          </a:p>
        </p:txBody>
      </p:sp>
    </p:spTree>
    <p:extLst>
      <p:ext uri="{BB962C8B-B14F-4D97-AF65-F5344CB8AC3E}">
        <p14:creationId xmlns:p14="http://schemas.microsoft.com/office/powerpoint/2010/main" val="323522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433" y="302865"/>
            <a:ext cx="9619774" cy="1260475"/>
          </a:xfrm>
          <a:prstGeom prst="rect">
            <a:avLst/>
          </a:prstGeom>
        </p:spPr>
        <p:txBody>
          <a:bodyPr vert="horz" lIns="99539" tIns="49770" rIns="99539" bIns="4977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534433" y="1764667"/>
            <a:ext cx="9619774" cy="4991131"/>
          </a:xfrm>
          <a:prstGeom prst="rect">
            <a:avLst/>
          </a:prstGeom>
        </p:spPr>
        <p:txBody>
          <a:bodyPr vert="horz" lIns="99539" tIns="49770" rIns="99539" bIns="4977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534432" y="7009643"/>
            <a:ext cx="2494016" cy="402652"/>
          </a:xfrm>
          <a:prstGeom prst="rect">
            <a:avLst/>
          </a:prstGeom>
        </p:spPr>
        <p:txBody>
          <a:bodyPr vert="horz" lIns="99539" tIns="49770" rIns="99539" bIns="49770" rtlCol="0" anchor="ctr"/>
          <a:lstStyle>
            <a:lvl1pPr algn="l">
              <a:defRPr sz="1300">
                <a:solidFill>
                  <a:schemeClr val="tx1">
                    <a:tint val="75000"/>
                  </a:schemeClr>
                </a:solidFill>
              </a:defRPr>
            </a:lvl1pPr>
          </a:lstStyle>
          <a:p>
            <a:fld id="{8FFEA240-3771-7A44-898F-EF6E995BC57B}" type="datetimeFigureOut">
              <a:rPr lang="en-US" smtClean="0"/>
              <a:pPr/>
              <a:t>9/19/2017</a:t>
            </a:fld>
            <a:endParaRPr lang="en-US"/>
          </a:p>
        </p:txBody>
      </p:sp>
      <p:sp>
        <p:nvSpPr>
          <p:cNvPr id="5" name="Footer Placeholder 4"/>
          <p:cNvSpPr>
            <a:spLocks noGrp="1"/>
          </p:cNvSpPr>
          <p:nvPr>
            <p:ph type="ftr" sz="quarter" idx="3"/>
          </p:nvPr>
        </p:nvSpPr>
        <p:spPr>
          <a:xfrm>
            <a:off x="3651953" y="7009643"/>
            <a:ext cx="3384735" cy="402652"/>
          </a:xfrm>
          <a:prstGeom prst="rect">
            <a:avLst/>
          </a:prstGeom>
        </p:spPr>
        <p:txBody>
          <a:bodyPr vert="horz" lIns="99539" tIns="49770" rIns="99539" bIns="49770"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0190" y="7009643"/>
            <a:ext cx="2494016" cy="402652"/>
          </a:xfrm>
          <a:prstGeom prst="rect">
            <a:avLst/>
          </a:prstGeom>
        </p:spPr>
        <p:txBody>
          <a:bodyPr vert="horz" lIns="99539" tIns="49770" rIns="99539" bIns="49770" rtlCol="0" anchor="ctr"/>
          <a:lstStyle>
            <a:lvl1pPr algn="r">
              <a:defRPr sz="1300">
                <a:solidFill>
                  <a:schemeClr val="tx1">
                    <a:tint val="75000"/>
                  </a:schemeClr>
                </a:solidFill>
              </a:defRPr>
            </a:lvl1pPr>
          </a:lstStyle>
          <a:p>
            <a:fld id="{123F45C9-8EAE-0241-91BF-4C55143AC3B3}" type="slidenum">
              <a:rPr lang="en-US" smtClean="0"/>
              <a:pPr/>
              <a:t>‹nº›</a:t>
            </a:fld>
            <a:endParaRPr lang="en-US"/>
          </a:p>
        </p:txBody>
      </p:sp>
    </p:spTree>
    <p:extLst>
      <p:ext uri="{BB962C8B-B14F-4D97-AF65-F5344CB8AC3E}">
        <p14:creationId xmlns:p14="http://schemas.microsoft.com/office/powerpoint/2010/main" val="974519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97697" rtl="0" eaLnBrk="1" latinLnBrk="0" hangingPunct="1">
        <a:spcBef>
          <a:spcPct val="0"/>
        </a:spcBef>
        <a:buNone/>
        <a:defRPr sz="4800" kern="1200">
          <a:solidFill>
            <a:schemeClr val="tx1"/>
          </a:solidFill>
          <a:latin typeface="+mj-lt"/>
          <a:ea typeface="+mj-ea"/>
          <a:cs typeface="+mj-cs"/>
        </a:defRPr>
      </a:lvl1pPr>
    </p:titleStyle>
    <p:bodyStyle>
      <a:lvl1pPr marL="373274" indent="-373274" algn="l" defTabSz="497697" rtl="0" eaLnBrk="1" latinLnBrk="0" hangingPunct="1">
        <a:spcBef>
          <a:spcPct val="20000"/>
        </a:spcBef>
        <a:buFont typeface="Arial"/>
        <a:buChar char="•"/>
        <a:defRPr sz="3500" kern="1200">
          <a:solidFill>
            <a:schemeClr val="tx1"/>
          </a:solidFill>
          <a:latin typeface="+mn-lt"/>
          <a:ea typeface="+mn-ea"/>
          <a:cs typeface="+mn-cs"/>
        </a:defRPr>
      </a:lvl1pPr>
      <a:lvl2pPr marL="808759" indent="-311061" algn="l" defTabSz="497697" rtl="0" eaLnBrk="1" latinLnBrk="0" hangingPunct="1">
        <a:spcBef>
          <a:spcPct val="20000"/>
        </a:spcBef>
        <a:buFont typeface="Arial"/>
        <a:buChar char="–"/>
        <a:defRPr sz="3000" kern="1200">
          <a:solidFill>
            <a:schemeClr val="tx1"/>
          </a:solidFill>
          <a:latin typeface="+mn-lt"/>
          <a:ea typeface="+mn-ea"/>
          <a:cs typeface="+mn-cs"/>
        </a:defRPr>
      </a:lvl2pPr>
      <a:lvl3pPr marL="1244245" indent="-248850" algn="l" defTabSz="497697" rtl="0" eaLnBrk="1" latinLnBrk="0" hangingPunct="1">
        <a:spcBef>
          <a:spcPct val="20000"/>
        </a:spcBef>
        <a:buFont typeface="Arial"/>
        <a:buChar char="•"/>
        <a:defRPr sz="2600" kern="1200">
          <a:solidFill>
            <a:schemeClr val="tx1"/>
          </a:solidFill>
          <a:latin typeface="+mn-lt"/>
          <a:ea typeface="+mn-ea"/>
          <a:cs typeface="+mn-cs"/>
        </a:defRPr>
      </a:lvl3pPr>
      <a:lvl4pPr marL="1741943" indent="-248850" algn="l" defTabSz="497697" rtl="0" eaLnBrk="1" latinLnBrk="0" hangingPunct="1">
        <a:spcBef>
          <a:spcPct val="20000"/>
        </a:spcBef>
        <a:buFont typeface="Arial"/>
        <a:buChar char="–"/>
        <a:defRPr sz="2200" kern="1200">
          <a:solidFill>
            <a:schemeClr val="tx1"/>
          </a:solidFill>
          <a:latin typeface="+mn-lt"/>
          <a:ea typeface="+mn-ea"/>
          <a:cs typeface="+mn-cs"/>
        </a:defRPr>
      </a:lvl4pPr>
      <a:lvl5pPr marL="2239640" indent="-248850" algn="l" defTabSz="497697" rtl="0" eaLnBrk="1" latinLnBrk="0" hangingPunct="1">
        <a:spcBef>
          <a:spcPct val="20000"/>
        </a:spcBef>
        <a:buFont typeface="Arial"/>
        <a:buChar char="»"/>
        <a:defRPr sz="2200" kern="1200">
          <a:solidFill>
            <a:schemeClr val="tx1"/>
          </a:solidFill>
          <a:latin typeface="+mn-lt"/>
          <a:ea typeface="+mn-ea"/>
          <a:cs typeface="+mn-cs"/>
        </a:defRPr>
      </a:lvl5pPr>
      <a:lvl6pPr marL="2737338" indent="-248850" algn="l" defTabSz="497697" rtl="0" eaLnBrk="1" latinLnBrk="0" hangingPunct="1">
        <a:spcBef>
          <a:spcPct val="20000"/>
        </a:spcBef>
        <a:buFont typeface="Arial"/>
        <a:buChar char="•"/>
        <a:defRPr sz="2200" kern="1200">
          <a:solidFill>
            <a:schemeClr val="tx1"/>
          </a:solidFill>
          <a:latin typeface="+mn-lt"/>
          <a:ea typeface="+mn-ea"/>
          <a:cs typeface="+mn-cs"/>
        </a:defRPr>
      </a:lvl6pPr>
      <a:lvl7pPr marL="3235036" indent="-248850" algn="l" defTabSz="497697" rtl="0" eaLnBrk="1" latinLnBrk="0" hangingPunct="1">
        <a:spcBef>
          <a:spcPct val="20000"/>
        </a:spcBef>
        <a:buFont typeface="Arial"/>
        <a:buChar char="•"/>
        <a:defRPr sz="2200" kern="1200">
          <a:solidFill>
            <a:schemeClr val="tx1"/>
          </a:solidFill>
          <a:latin typeface="+mn-lt"/>
          <a:ea typeface="+mn-ea"/>
          <a:cs typeface="+mn-cs"/>
        </a:defRPr>
      </a:lvl7pPr>
      <a:lvl8pPr marL="3732734" indent="-248850" algn="l" defTabSz="497697" rtl="0" eaLnBrk="1" latinLnBrk="0" hangingPunct="1">
        <a:spcBef>
          <a:spcPct val="20000"/>
        </a:spcBef>
        <a:buFont typeface="Arial"/>
        <a:buChar char="•"/>
        <a:defRPr sz="2200" kern="1200">
          <a:solidFill>
            <a:schemeClr val="tx1"/>
          </a:solidFill>
          <a:latin typeface="+mn-lt"/>
          <a:ea typeface="+mn-ea"/>
          <a:cs typeface="+mn-cs"/>
        </a:defRPr>
      </a:lvl8pPr>
      <a:lvl9pPr marL="4230431" indent="-248850" algn="l" defTabSz="497697"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697" rtl="0" eaLnBrk="1" latinLnBrk="0" hangingPunct="1">
        <a:defRPr sz="2000" kern="1200">
          <a:solidFill>
            <a:schemeClr val="tx1"/>
          </a:solidFill>
          <a:latin typeface="+mn-lt"/>
          <a:ea typeface="+mn-ea"/>
          <a:cs typeface="+mn-cs"/>
        </a:defRPr>
      </a:lvl1pPr>
      <a:lvl2pPr marL="497697" algn="l" defTabSz="497697" rtl="0" eaLnBrk="1" latinLnBrk="0" hangingPunct="1">
        <a:defRPr sz="2000" kern="1200">
          <a:solidFill>
            <a:schemeClr val="tx1"/>
          </a:solidFill>
          <a:latin typeface="+mn-lt"/>
          <a:ea typeface="+mn-ea"/>
          <a:cs typeface="+mn-cs"/>
        </a:defRPr>
      </a:lvl2pPr>
      <a:lvl3pPr marL="995396" algn="l" defTabSz="497697" rtl="0" eaLnBrk="1" latinLnBrk="0" hangingPunct="1">
        <a:defRPr sz="2000" kern="1200">
          <a:solidFill>
            <a:schemeClr val="tx1"/>
          </a:solidFill>
          <a:latin typeface="+mn-lt"/>
          <a:ea typeface="+mn-ea"/>
          <a:cs typeface="+mn-cs"/>
        </a:defRPr>
      </a:lvl3pPr>
      <a:lvl4pPr marL="1493093" algn="l" defTabSz="497697" rtl="0" eaLnBrk="1" latinLnBrk="0" hangingPunct="1">
        <a:defRPr sz="2000" kern="1200">
          <a:solidFill>
            <a:schemeClr val="tx1"/>
          </a:solidFill>
          <a:latin typeface="+mn-lt"/>
          <a:ea typeface="+mn-ea"/>
          <a:cs typeface="+mn-cs"/>
        </a:defRPr>
      </a:lvl4pPr>
      <a:lvl5pPr marL="1990791" algn="l" defTabSz="497697" rtl="0" eaLnBrk="1" latinLnBrk="0" hangingPunct="1">
        <a:defRPr sz="2000" kern="1200">
          <a:solidFill>
            <a:schemeClr val="tx1"/>
          </a:solidFill>
          <a:latin typeface="+mn-lt"/>
          <a:ea typeface="+mn-ea"/>
          <a:cs typeface="+mn-cs"/>
        </a:defRPr>
      </a:lvl5pPr>
      <a:lvl6pPr marL="2488489" algn="l" defTabSz="497697" rtl="0" eaLnBrk="1" latinLnBrk="0" hangingPunct="1">
        <a:defRPr sz="2000" kern="1200">
          <a:solidFill>
            <a:schemeClr val="tx1"/>
          </a:solidFill>
          <a:latin typeface="+mn-lt"/>
          <a:ea typeface="+mn-ea"/>
          <a:cs typeface="+mn-cs"/>
        </a:defRPr>
      </a:lvl6pPr>
      <a:lvl7pPr marL="2986188" algn="l" defTabSz="497697" rtl="0" eaLnBrk="1" latinLnBrk="0" hangingPunct="1">
        <a:defRPr sz="2000" kern="1200">
          <a:solidFill>
            <a:schemeClr val="tx1"/>
          </a:solidFill>
          <a:latin typeface="+mn-lt"/>
          <a:ea typeface="+mn-ea"/>
          <a:cs typeface="+mn-cs"/>
        </a:defRPr>
      </a:lvl7pPr>
      <a:lvl8pPr marL="3483885" algn="l" defTabSz="497697" rtl="0" eaLnBrk="1" latinLnBrk="0" hangingPunct="1">
        <a:defRPr sz="2000" kern="1200">
          <a:solidFill>
            <a:schemeClr val="tx1"/>
          </a:solidFill>
          <a:latin typeface="+mn-lt"/>
          <a:ea typeface="+mn-ea"/>
          <a:cs typeface="+mn-cs"/>
        </a:defRPr>
      </a:lvl8pPr>
      <a:lvl9pPr marL="3981584" algn="l" defTabSz="49769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0.tiff"/><Relationship Id="rId4" Type="http://schemas.openxmlformats.org/officeDocument/2006/relationships/image" Target="../media/image49.tiff"/></Relationships>
</file>

<file path=ppt/slides/_rels/slide3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3" Type="http://schemas.openxmlformats.org/officeDocument/2006/relationships/image" Target="../media/image57.png"/><Relationship Id="rId7" Type="http://schemas.openxmlformats.org/officeDocument/2006/relationships/diagramData" Target="../diagrams/data1.xml"/><Relationship Id="rId12" Type="http://schemas.openxmlformats.org/officeDocument/2006/relationships/diagramData" Target="../diagrams/data2.xml"/><Relationship Id="rId2" Type="http://schemas.openxmlformats.org/officeDocument/2006/relationships/notesSlide" Target="../notesSlides/notesSlide35.xml"/><Relationship Id="rId16" Type="http://schemas.microsoft.com/office/2007/relationships/diagramDrawing" Target="../diagrams/drawing2.xml"/><Relationship Id="rId1" Type="http://schemas.openxmlformats.org/officeDocument/2006/relationships/slideLayout" Target="../slideLayouts/slideLayout1.xml"/><Relationship Id="rId6" Type="http://schemas.openxmlformats.org/officeDocument/2006/relationships/image" Target="../media/image60.png"/><Relationship Id="rId11" Type="http://schemas.microsoft.com/office/2007/relationships/diagramDrawing" Target="../diagrams/drawing1.xml"/><Relationship Id="rId5" Type="http://schemas.openxmlformats.org/officeDocument/2006/relationships/image" Target="../media/image59.jpeg"/><Relationship Id="rId15" Type="http://schemas.openxmlformats.org/officeDocument/2006/relationships/diagramColors" Target="../diagrams/colors2.xml"/><Relationship Id="rId10" Type="http://schemas.openxmlformats.org/officeDocument/2006/relationships/diagramColors" Target="../diagrams/colors1.xml"/><Relationship Id="rId4" Type="http://schemas.openxmlformats.org/officeDocument/2006/relationships/image" Target="../media/image58.png"/><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5.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7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72.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73.png"/></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74.pn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76.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8.pn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9.jpe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81.pn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emf"/><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diagramDrawing" Target="../diagrams/drawing18.xml"/><Relationship Id="rId18" Type="http://schemas.microsoft.com/office/2007/relationships/diagramDrawing" Target="../diagrams/drawing19.xml"/><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diagramColors" Target="../diagrams/colors18.xml"/><Relationship Id="rId17" Type="http://schemas.openxmlformats.org/officeDocument/2006/relationships/diagramColors" Target="../diagrams/colors19.xml"/><Relationship Id="rId2" Type="http://schemas.openxmlformats.org/officeDocument/2006/relationships/notesSlide" Target="../notesSlides/notesSlide52.xml"/><Relationship Id="rId16" Type="http://schemas.openxmlformats.org/officeDocument/2006/relationships/diagramQuickStyle" Target="../diagrams/quickStyle19.xml"/><Relationship Id="rId1" Type="http://schemas.openxmlformats.org/officeDocument/2006/relationships/slideLayout" Target="../slideLayouts/slideLayout1.xml"/><Relationship Id="rId6" Type="http://schemas.openxmlformats.org/officeDocument/2006/relationships/diagramColors" Target="../diagrams/colors17.xml"/><Relationship Id="rId11" Type="http://schemas.openxmlformats.org/officeDocument/2006/relationships/diagramQuickStyle" Target="../diagrams/quickStyle18.xml"/><Relationship Id="rId5" Type="http://schemas.openxmlformats.org/officeDocument/2006/relationships/diagramQuickStyle" Target="../diagrams/quickStyle17.xml"/><Relationship Id="rId15" Type="http://schemas.openxmlformats.org/officeDocument/2006/relationships/diagramLayout" Target="../diagrams/layout19.xml"/><Relationship Id="rId10" Type="http://schemas.openxmlformats.org/officeDocument/2006/relationships/diagramLayout" Target="../diagrams/layout18.xml"/><Relationship Id="rId4" Type="http://schemas.openxmlformats.org/officeDocument/2006/relationships/diagramLayout" Target="../diagrams/layout17.xml"/><Relationship Id="rId9" Type="http://schemas.openxmlformats.org/officeDocument/2006/relationships/diagramData" Target="../diagrams/data18.xml"/><Relationship Id="rId14" Type="http://schemas.openxmlformats.org/officeDocument/2006/relationships/diagramData" Target="../diagrams/data19.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56393" y="2803564"/>
            <a:ext cx="2553551" cy="2561032"/>
          </a:xfrm>
          <a:prstGeom prst="rect">
            <a:avLst/>
          </a:prstGeom>
        </p:spPr>
      </p:pic>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4" name="TextBox 13"/>
          <p:cNvSpPr txBox="1"/>
          <p:nvPr/>
        </p:nvSpPr>
        <p:spPr>
          <a:xfrm>
            <a:off x="1501253" y="2371830"/>
            <a:ext cx="5622877" cy="3424499"/>
          </a:xfrm>
          <a:prstGeom prst="rect">
            <a:avLst/>
          </a:prstGeom>
          <a:noFill/>
        </p:spPr>
        <p:txBody>
          <a:bodyPr wrap="square" lIns="99539" tIns="49770" rIns="99539" bIns="49770" rtlCol="0">
            <a:spAutoFit/>
          </a:bodyPr>
          <a:lstStyle/>
          <a:p>
            <a:r>
              <a:rPr lang="pt-BR" sz="7200" dirty="0" smtClean="0">
                <a:solidFill>
                  <a:schemeClr val="tx1">
                    <a:lumMod val="50000"/>
                    <a:lumOff val="50000"/>
                  </a:schemeClr>
                </a:solidFill>
                <a:latin typeface="Arial"/>
                <a:cs typeface="Arial"/>
              </a:rPr>
              <a:t>Anuário de Patentes</a:t>
            </a:r>
          </a:p>
          <a:p>
            <a:r>
              <a:rPr lang="pt-BR" sz="7200" dirty="0" smtClean="0">
                <a:solidFill>
                  <a:schemeClr val="tx1">
                    <a:lumMod val="50000"/>
                    <a:lumOff val="50000"/>
                  </a:schemeClr>
                </a:solidFill>
                <a:latin typeface="Arial"/>
                <a:cs typeface="Arial"/>
              </a:rPr>
              <a:t>2014</a:t>
            </a:r>
            <a:endParaRPr lang="pt-BR" sz="7200" dirty="0">
              <a:solidFill>
                <a:schemeClr val="tx1">
                  <a:lumMod val="50000"/>
                  <a:lumOff val="50000"/>
                </a:schemeClr>
              </a:solidFill>
              <a:latin typeface="Arial"/>
              <a:cs typeface="Arial"/>
            </a:endParaRPr>
          </a:p>
        </p:txBody>
      </p:sp>
      <p:sp>
        <p:nvSpPr>
          <p:cNvPr id="7"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1</a:t>
            </a:fld>
            <a:endParaRPr lang="en-US" sz="1600" dirty="0">
              <a:solidFill>
                <a:schemeClr val="bg1"/>
              </a:solidFill>
            </a:endParaRPr>
          </a:p>
        </p:txBody>
      </p:sp>
    </p:spTree>
    <p:extLst>
      <p:ext uri="{BB962C8B-B14F-4D97-AF65-F5344CB8AC3E}">
        <p14:creationId xmlns:p14="http://schemas.microsoft.com/office/powerpoint/2010/main" val="951432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453" y="1017401"/>
            <a:ext cx="5370194" cy="331344"/>
          </a:xfrm>
          <a:prstGeom prst="rect">
            <a:avLst/>
          </a:prstGeom>
          <a:noFill/>
        </p:spPr>
        <p:txBody>
          <a:bodyPr wrap="none" lIns="99539" tIns="49770" rIns="99539" bIns="49770" rtlCol="0">
            <a:spAutoFit/>
          </a:bodyPr>
          <a:lstStyle/>
          <a:p>
            <a:r>
              <a:rPr lang="pt-BR" sz="1500" dirty="0" smtClean="0">
                <a:solidFill>
                  <a:schemeClr val="bg1"/>
                </a:solidFill>
                <a:latin typeface="Arial" panose="020B0604020202020204" pitchFamily="34" charset="0"/>
                <a:cs typeface="Arial" panose="020B0604020202020204" pitchFamily="34" charset="0"/>
              </a:rPr>
              <a:t>Silvio S. da Silva; Paulo R. F. Marcelino; Larissa P. </a:t>
            </a:r>
            <a:r>
              <a:rPr lang="pt-BR" sz="1500" dirty="0" err="1" smtClean="0">
                <a:solidFill>
                  <a:schemeClr val="bg1"/>
                </a:solidFill>
                <a:latin typeface="Arial" panose="020B0604020202020204" pitchFamily="34" charset="0"/>
                <a:cs typeface="Arial" panose="020B0604020202020204" pitchFamily="34" charset="0"/>
              </a:rPr>
              <a:t>Brumano</a:t>
            </a:r>
            <a:endParaRPr lang="pt-BR"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99453" y="369691"/>
            <a:ext cx="6385407" cy="454455"/>
          </a:xfrm>
          <a:prstGeom prst="rect">
            <a:avLst/>
          </a:prstGeom>
          <a:noFill/>
        </p:spPr>
        <p:txBody>
          <a:bodyPr wrap="none" lIns="99539" tIns="49770" rIns="99539" bIns="49770" rtlCol="0">
            <a:spAutoFit/>
          </a:bodyPr>
          <a:lstStyle/>
          <a:p>
            <a:r>
              <a:rPr lang="pt-BR" sz="2300" dirty="0" err="1">
                <a:solidFill>
                  <a:schemeClr val="bg1"/>
                </a:solidFill>
                <a:latin typeface="Arial" panose="020B0604020202020204" pitchFamily="34" charset="0"/>
                <a:cs typeface="Arial" panose="020B0604020202020204" pitchFamily="34" charset="0"/>
              </a:rPr>
              <a:t>B</a:t>
            </a:r>
            <a:r>
              <a:rPr lang="pt-BR" sz="2300" dirty="0" err="1" smtClean="0">
                <a:solidFill>
                  <a:schemeClr val="bg1"/>
                </a:solidFill>
                <a:latin typeface="Arial" panose="020B0604020202020204" pitchFamily="34" charset="0"/>
                <a:cs typeface="Arial" panose="020B0604020202020204" pitchFamily="34" charset="0"/>
              </a:rPr>
              <a:t>iossurfactantes</a:t>
            </a:r>
            <a:r>
              <a:rPr lang="pt-BR" sz="2300" dirty="0" smtClean="0">
                <a:solidFill>
                  <a:schemeClr val="bg1"/>
                </a:solidFill>
                <a:latin typeface="Arial" panose="020B0604020202020204" pitchFamily="34" charset="0"/>
                <a:cs typeface="Arial" panose="020B0604020202020204" pitchFamily="34" charset="0"/>
              </a:rPr>
              <a:t> Derivados de Cana-de-açúcar</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44146" y="6549387"/>
            <a:ext cx="257987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panose="020B0604020202020204" pitchFamily="34" charset="0"/>
                <a:cs typeface="Arial" panose="020B0604020202020204" pitchFamily="34" charset="0"/>
              </a:rPr>
              <a:t>Escola de Engenharia de Lorena</a:t>
            </a:r>
            <a:endParaRPr lang="pt-BR"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99453" y="1525283"/>
            <a:ext cx="6208843" cy="1223897"/>
          </a:xfrm>
          <a:prstGeom prst="rect">
            <a:avLst/>
          </a:prstGeom>
          <a:noFill/>
        </p:spPr>
        <p:txBody>
          <a:bodyPr wrap="squar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Introdução</a:t>
            </a:r>
          </a:p>
          <a:p>
            <a:pPr algn="just"/>
            <a:r>
              <a:rPr lang="pt-BR" sz="1200" dirty="0" smtClean="0">
                <a:solidFill>
                  <a:schemeClr val="bg1">
                    <a:lumMod val="50000"/>
                  </a:schemeClr>
                </a:solidFill>
                <a:latin typeface="Arial" panose="020B0604020202020204" pitchFamily="34" charset="0"/>
                <a:cs typeface="Arial" panose="020B0604020202020204" pitchFamily="34" charset="0"/>
              </a:rPr>
              <a:t>Biossurfactantes</a:t>
            </a:r>
            <a:r>
              <a:rPr lang="pt-BR" sz="1200" dirty="0">
                <a:solidFill>
                  <a:schemeClr val="bg1">
                    <a:lumMod val="50000"/>
                  </a:schemeClr>
                </a:solidFill>
                <a:latin typeface="Arial" panose="020B0604020202020204" pitchFamily="34" charset="0"/>
                <a:cs typeface="Arial" panose="020B0604020202020204" pitchFamily="34" charset="0"/>
              </a:rPr>
              <a:t> </a:t>
            </a:r>
            <a:r>
              <a:rPr lang="pt-BR" sz="1200" dirty="0" smtClean="0">
                <a:solidFill>
                  <a:schemeClr val="bg1">
                    <a:lumMod val="50000"/>
                  </a:schemeClr>
                </a:solidFill>
                <a:latin typeface="Arial" panose="020B0604020202020204" pitchFamily="34" charset="0"/>
                <a:cs typeface="Arial" panose="020B0604020202020204" pitchFamily="34" charset="0"/>
              </a:rPr>
              <a:t>são </a:t>
            </a:r>
            <a:r>
              <a:rPr lang="pt-BR" sz="1200" dirty="0">
                <a:solidFill>
                  <a:schemeClr val="bg1">
                    <a:lumMod val="50000"/>
                  </a:schemeClr>
                </a:solidFill>
                <a:latin typeface="Arial" panose="020B0604020202020204" pitchFamily="34" charset="0"/>
                <a:cs typeface="Arial" panose="020B0604020202020204" pitchFamily="34" charset="0"/>
              </a:rPr>
              <a:t>compostos de origem microbiana com propriedades </a:t>
            </a:r>
            <a:r>
              <a:rPr lang="pt-BR" sz="1200" dirty="0" smtClean="0">
                <a:solidFill>
                  <a:schemeClr val="bg1">
                    <a:lumMod val="50000"/>
                  </a:schemeClr>
                </a:solidFill>
                <a:latin typeface="Arial" panose="020B0604020202020204" pitchFamily="34" charset="0"/>
                <a:cs typeface="Arial" panose="020B0604020202020204" pitchFamily="34" charset="0"/>
              </a:rPr>
              <a:t>emulsificante, </a:t>
            </a:r>
            <a:r>
              <a:rPr lang="pt-BR" sz="1200" dirty="0" err="1" smtClean="0">
                <a:solidFill>
                  <a:schemeClr val="bg1">
                    <a:lumMod val="50000"/>
                  </a:schemeClr>
                </a:solidFill>
                <a:latin typeface="Arial" panose="020B0604020202020204" pitchFamily="34" charset="0"/>
                <a:cs typeface="Arial" panose="020B0604020202020204" pitchFamily="34" charset="0"/>
              </a:rPr>
              <a:t>tensoativa</a:t>
            </a:r>
            <a:r>
              <a:rPr lang="pt-BR" sz="1200" dirty="0" smtClean="0">
                <a:solidFill>
                  <a:schemeClr val="bg1">
                    <a:lumMod val="50000"/>
                  </a:schemeClr>
                </a:solidFill>
                <a:latin typeface="Arial" panose="020B0604020202020204" pitchFamily="34" charset="0"/>
                <a:cs typeface="Arial" panose="020B0604020202020204" pitchFamily="34" charset="0"/>
              </a:rPr>
              <a:t>, antimicrobiana e antitumoral. </a:t>
            </a:r>
            <a:r>
              <a:rPr lang="pt-BR" sz="1200" dirty="0">
                <a:solidFill>
                  <a:schemeClr val="bg1">
                    <a:lumMod val="50000"/>
                  </a:schemeClr>
                </a:solidFill>
                <a:latin typeface="Arial" panose="020B0604020202020204" pitchFamily="34" charset="0"/>
                <a:cs typeface="Arial" panose="020B0604020202020204" pitchFamily="34" charset="0"/>
              </a:rPr>
              <a:t>A</a:t>
            </a:r>
            <a:r>
              <a:rPr lang="pt-BR" sz="1200" dirty="0" smtClean="0">
                <a:solidFill>
                  <a:schemeClr val="bg1">
                    <a:lumMod val="50000"/>
                  </a:schemeClr>
                </a:solidFill>
                <a:latin typeface="Arial" panose="020B0604020202020204" pitchFamily="34" charset="0"/>
                <a:cs typeface="Arial" panose="020B0604020202020204" pitchFamily="34" charset="0"/>
              </a:rPr>
              <a:t> </a:t>
            </a:r>
            <a:r>
              <a:rPr lang="pt-BR" sz="1200" dirty="0">
                <a:solidFill>
                  <a:schemeClr val="bg1">
                    <a:lumMod val="50000"/>
                  </a:schemeClr>
                </a:solidFill>
                <a:latin typeface="Arial" panose="020B0604020202020204" pitchFamily="34" charset="0"/>
                <a:cs typeface="Arial" panose="020B0604020202020204" pitchFamily="34" charset="0"/>
              </a:rPr>
              <a:t>produção </a:t>
            </a:r>
            <a:r>
              <a:rPr lang="pt-BR" sz="1200" dirty="0" smtClean="0">
                <a:solidFill>
                  <a:schemeClr val="bg1">
                    <a:lumMod val="50000"/>
                  </a:schemeClr>
                </a:solidFill>
                <a:latin typeface="Arial" panose="020B0604020202020204" pitchFamily="34" charset="0"/>
                <a:cs typeface="Arial" panose="020B0604020202020204" pitchFamily="34" charset="0"/>
              </a:rPr>
              <a:t>em larga escala desses </a:t>
            </a:r>
            <a:r>
              <a:rPr lang="pt-BR" sz="1200" dirty="0">
                <a:solidFill>
                  <a:schemeClr val="bg1">
                    <a:lumMod val="50000"/>
                  </a:schemeClr>
                </a:solidFill>
                <a:latin typeface="Arial" panose="020B0604020202020204" pitchFamily="34" charset="0"/>
                <a:cs typeface="Arial" panose="020B0604020202020204" pitchFamily="34" charset="0"/>
              </a:rPr>
              <a:t>compostos ainda é um fator preocupante, já que os custos do processo são elevados. Uma forma de solucionar este problema é a produção a partir da utilização de subprodutos industriais, como por exemplo, os materiais </a:t>
            </a:r>
            <a:r>
              <a:rPr lang="pt-BR" sz="1200" dirty="0" smtClean="0">
                <a:solidFill>
                  <a:schemeClr val="bg1">
                    <a:lumMod val="50000"/>
                  </a:schemeClr>
                </a:solidFill>
                <a:latin typeface="Arial" panose="020B0604020202020204" pitchFamily="34" charset="0"/>
                <a:cs typeface="Arial" panose="020B0604020202020204" pitchFamily="34" charset="0"/>
              </a:rPr>
              <a:t>lignocelulósicos do setor sucroalcooleiro.</a:t>
            </a:r>
            <a:endParaRPr lang="pt-BR"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99453" y="275049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Objetivos</a:t>
            </a:r>
            <a:endParaRPr lang="pt-BR" sz="1300" b="1" dirty="0">
              <a:solidFill>
                <a:srgbClr val="099ADD"/>
              </a:solidFill>
              <a:latin typeface="Arial" panose="020B0604020202020204" pitchFamily="34" charset="0"/>
              <a:cs typeface="Arial" panose="020B0604020202020204" pitchFamily="34" charset="0"/>
            </a:endParaRPr>
          </a:p>
        </p:txBody>
      </p:sp>
      <p:sp>
        <p:nvSpPr>
          <p:cNvPr id="12" name="TextBox 11"/>
          <p:cNvSpPr txBox="1"/>
          <p:nvPr/>
        </p:nvSpPr>
        <p:spPr>
          <a:xfrm>
            <a:off x="399453" y="361437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Aplicações e público alvo</a:t>
            </a:r>
            <a:endParaRPr lang="pt-BR" sz="1300" b="1" dirty="0">
              <a:solidFill>
                <a:srgbClr val="099ADD"/>
              </a:solidFill>
              <a:latin typeface="Arial" panose="020B0604020202020204" pitchFamily="34" charset="0"/>
              <a:cs typeface="Arial" panose="020B0604020202020204" pitchFamily="34" charset="0"/>
            </a:endParaRPr>
          </a:p>
        </p:txBody>
      </p:sp>
      <p:sp>
        <p:nvSpPr>
          <p:cNvPr id="14" name="TextBox 13"/>
          <p:cNvSpPr txBox="1"/>
          <p:nvPr/>
        </p:nvSpPr>
        <p:spPr>
          <a:xfrm>
            <a:off x="399453" y="2969319"/>
            <a:ext cx="6208844"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Produção de biossurfactantes por leveduras não-patogênicas utilizando o hidrolisado hemicelulósico do bagaço de cana-de-açúcar como principal matéria-prima diminuindo os custos de produção dessas substâncias e utilizando técnicas sustentáveis.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99453" y="3840199"/>
            <a:ext cx="6208844" cy="176250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química e de petróleo (desenvolvimento de novos materiais, aplicações em MEOR e biorremediação);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alimentícia (principalmente como agentes emulsionantes);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farmacêutica (principalmente para o desenvolvimento de cosméticos);</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Agricultura (uma nova aplicação no controle de pragas – futuros biopesticidas);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pt-BR" sz="1200" dirty="0" smtClean="0">
              <a:solidFill>
                <a:schemeClr val="tx1">
                  <a:lumMod val="50000"/>
                  <a:lumOff val="50000"/>
                </a:schemeClr>
              </a:solidFill>
              <a:latin typeface="Arial" panose="020B0604020202020204" pitchFamily="34" charset="0"/>
              <a:cs typeface="Arial" panose="020B0604020202020204" pitchFamily="34" charset="0"/>
            </a:endParaRP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Estudos para futuras aplicações como agentes antimicrobianos, antitumorais e </a:t>
            </a:r>
            <a:r>
              <a:rPr lang="pt-BR" sz="1200" dirty="0" err="1" smtClean="0">
                <a:solidFill>
                  <a:schemeClr val="tx1">
                    <a:lumMod val="50000"/>
                    <a:lumOff val="50000"/>
                  </a:schemeClr>
                </a:solidFill>
                <a:latin typeface="Arial" panose="020B0604020202020204" pitchFamily="34" charset="0"/>
                <a:cs typeface="Arial" panose="020B0604020202020204" pitchFamily="34" charset="0"/>
              </a:rPr>
              <a:t>anti-aderentes</a:t>
            </a:r>
            <a:r>
              <a:rPr lang="pt-BR" sz="1200" dirty="0" smtClean="0">
                <a:solidFill>
                  <a:schemeClr val="tx1">
                    <a:lumMod val="50000"/>
                    <a:lumOff val="50000"/>
                  </a:schemeClr>
                </a:solidFill>
                <a:latin typeface="Arial" panose="020B0604020202020204" pitchFamily="34" charset="0"/>
                <a:cs typeface="Arial" panose="020B0604020202020204" pitchFamily="34" charset="0"/>
              </a:rPr>
              <a:t>, na eliminação de larvas de mosquitos vetores de doenças tropicais, como por exemplo, </a:t>
            </a:r>
            <a:r>
              <a:rPr lang="pt-BR" sz="1200" i="1" dirty="0" smtClean="0">
                <a:solidFill>
                  <a:schemeClr val="tx1">
                    <a:lumMod val="50000"/>
                    <a:lumOff val="50000"/>
                  </a:schemeClr>
                </a:solidFill>
                <a:latin typeface="Arial" panose="020B0604020202020204" pitchFamily="34" charset="0"/>
                <a:cs typeface="Arial" panose="020B0604020202020204" pitchFamily="34" charset="0"/>
              </a:rPr>
              <a:t>Aedes aegypti</a:t>
            </a:r>
            <a:r>
              <a:rPr lang="pt-BR" sz="1200" dirty="0" smtClean="0">
                <a:solidFill>
                  <a:schemeClr val="tx1">
                    <a:lumMod val="50000"/>
                    <a:lumOff val="50000"/>
                  </a:schemeClr>
                </a:solidFill>
                <a:latin typeface="Arial" panose="020B0604020202020204" pitchFamily="34" charset="0"/>
                <a:cs typeface="Arial" panose="020B0604020202020204" pitchFamily="34" charset="0"/>
              </a:rPr>
              <a:t>.</a:t>
            </a:r>
          </a:p>
        </p:txBody>
      </p:sp>
      <p:sp>
        <p:nvSpPr>
          <p:cNvPr id="16" name="TextBox 15"/>
          <p:cNvSpPr txBox="1"/>
          <p:nvPr/>
        </p:nvSpPr>
        <p:spPr>
          <a:xfrm>
            <a:off x="399453" y="555288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Estágio de desenvolvimento</a:t>
            </a:r>
            <a:endParaRPr lang="pt-BR" sz="1300" b="1" dirty="0">
              <a:solidFill>
                <a:srgbClr val="099ADD"/>
              </a:solidFill>
              <a:latin typeface="Arial" panose="020B0604020202020204" pitchFamily="34" charset="0"/>
              <a:cs typeface="Arial" panose="020B0604020202020204" pitchFamily="34" charset="0"/>
            </a:endParaRPr>
          </a:p>
        </p:txBody>
      </p:sp>
      <p:sp>
        <p:nvSpPr>
          <p:cNvPr id="17" name="TextBox 16"/>
          <p:cNvSpPr txBox="1"/>
          <p:nvPr/>
        </p:nvSpPr>
        <p:spPr>
          <a:xfrm>
            <a:off x="4218739" y="6606778"/>
            <a:ext cx="382540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panose="020B0604020202020204" pitchFamily="34" charset="0"/>
                <a:cs typeface="Arial" panose="020B0604020202020204" pitchFamily="34" charset="0"/>
              </a:rPr>
              <a:t>Patente protegida sob o nº: BR 10 2014 031965-4</a:t>
            </a:r>
            <a:endParaRPr lang="pt-BR" sz="11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Chevron 20"/>
          <p:cNvSpPr/>
          <p:nvPr/>
        </p:nvSpPr>
        <p:spPr>
          <a:xfrm>
            <a:off x="399453" y="585344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pesquisa básica</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4" name="Chevron 33"/>
          <p:cNvSpPr/>
          <p:nvPr/>
        </p:nvSpPr>
        <p:spPr>
          <a:xfrm>
            <a:off x="1717116" y="585344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produção em escala laboratorial</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Chevron 34"/>
          <p:cNvSpPr/>
          <p:nvPr/>
        </p:nvSpPr>
        <p:spPr>
          <a:xfrm>
            <a:off x="303638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protótipo</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6" name="Chevron 35"/>
          <p:cNvSpPr/>
          <p:nvPr/>
        </p:nvSpPr>
        <p:spPr>
          <a:xfrm>
            <a:off x="433840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planta piloto</a:t>
            </a:r>
          </a:p>
        </p:txBody>
      </p:sp>
      <p:sp>
        <p:nvSpPr>
          <p:cNvPr id="18" name="CaixaDeTexto 17"/>
          <p:cNvSpPr txBox="1"/>
          <p:nvPr/>
        </p:nvSpPr>
        <p:spPr>
          <a:xfrm flipH="1">
            <a:off x="399453" y="6622651"/>
            <a:ext cx="4786549" cy="253916"/>
          </a:xfrm>
          <a:prstGeom prst="rect">
            <a:avLst/>
          </a:prstGeom>
          <a:noFill/>
        </p:spPr>
        <p:txBody>
          <a:bodyPr wrap="square" rtlCol="0">
            <a:spAutoFit/>
          </a:bodyPr>
          <a:lstStyle/>
          <a:p>
            <a:r>
              <a:rPr lang="pt-BR" sz="1000" b="1" dirty="0" smtClean="0">
                <a:solidFill>
                  <a:schemeClr val="tx1">
                    <a:lumMod val="65000"/>
                    <a:lumOff val="35000"/>
                  </a:schemeClr>
                </a:solidFill>
                <a:latin typeface="Arial" panose="020B0604020202020204" pitchFamily="34" charset="0"/>
                <a:cs typeface="Arial" pitchFamily="34" charset="0"/>
              </a:rPr>
              <a:t>Áreas: Agropecuária, alimentos, materiais, saúde e cuidados</a:t>
            </a:r>
            <a:endParaRPr lang="pt-BR" sz="10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27948"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anose="020B0604020202020204" pitchFamily="34" charset="0"/>
                <a:cs typeface="Arial" pitchFamily="34" charset="0"/>
              </a:rPr>
              <a:t> </a:t>
            </a:r>
            <a:endParaRPr lang="pt-BR" sz="1200" b="1" dirty="0">
              <a:solidFill>
                <a:schemeClr val="tx1">
                  <a:lumMod val="65000"/>
                  <a:lumOff val="35000"/>
                </a:schemeClr>
              </a:solidFill>
              <a:latin typeface="Arial" pitchFamily="34" charset="0"/>
              <a:cs typeface="Arial" pitchFamily="34" charset="0"/>
            </a:endParaRPr>
          </a:p>
        </p:txBody>
      </p:sp>
      <p:grpSp>
        <p:nvGrpSpPr>
          <p:cNvPr id="20" name="Grupo 19"/>
          <p:cNvGrpSpPr/>
          <p:nvPr/>
        </p:nvGrpSpPr>
        <p:grpSpPr>
          <a:xfrm>
            <a:off x="6959702" y="4094429"/>
            <a:ext cx="3050254" cy="1679110"/>
            <a:chOff x="1736016" y="1663385"/>
            <a:chExt cx="5492563" cy="3172767"/>
          </a:xfrm>
        </p:grpSpPr>
        <p:pic>
          <p:nvPicPr>
            <p:cNvPr id="25"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5294" t="11052" r="23140" b="4607"/>
            <a:stretch/>
          </p:blipFill>
          <p:spPr bwMode="auto">
            <a:xfrm>
              <a:off x="4225022" y="1663385"/>
              <a:ext cx="3003557" cy="317276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6157" r="31190"/>
            <a:stretch/>
          </p:blipFill>
          <p:spPr bwMode="auto">
            <a:xfrm>
              <a:off x="1746250" y="1663385"/>
              <a:ext cx="2478772" cy="30384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ixaDeTexto 26"/>
            <p:cNvSpPr txBox="1"/>
            <p:nvPr/>
          </p:nvSpPr>
          <p:spPr>
            <a:xfrm>
              <a:off x="1736016"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A</a:t>
              </a:r>
              <a:endParaRPr lang="pt-BR" b="1" dirty="0">
                <a:latin typeface="Arial" panose="020B0604020202020204" pitchFamily="34" charset="0"/>
                <a:cs typeface="Arial" panose="020B0604020202020204" pitchFamily="34" charset="0"/>
              </a:endParaRPr>
            </a:p>
          </p:txBody>
        </p:sp>
        <p:sp>
          <p:nvSpPr>
            <p:cNvPr id="28" name="CaixaDeTexto 27"/>
            <p:cNvSpPr txBox="1"/>
            <p:nvPr/>
          </p:nvSpPr>
          <p:spPr>
            <a:xfrm>
              <a:off x="4301944"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B</a:t>
              </a:r>
              <a:endParaRPr lang="pt-BR" b="1" dirty="0">
                <a:latin typeface="Arial" panose="020B0604020202020204" pitchFamily="34" charset="0"/>
                <a:cs typeface="Arial" panose="020B0604020202020204" pitchFamily="34" charset="0"/>
              </a:endParaRPr>
            </a:p>
          </p:txBody>
        </p:sp>
      </p:grpSp>
      <p:sp>
        <p:nvSpPr>
          <p:cNvPr id="2" name="CaixaDeTexto 1"/>
          <p:cNvSpPr txBox="1"/>
          <p:nvPr/>
        </p:nvSpPr>
        <p:spPr>
          <a:xfrm>
            <a:off x="6959702" y="5702429"/>
            <a:ext cx="3308559" cy="707886"/>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Atividade larvicida dos biossurfactantes no combate ao </a:t>
            </a:r>
            <a:r>
              <a:rPr lang="pt-BR" sz="1000" i="1" dirty="0" smtClean="0">
                <a:latin typeface="Arial" panose="020B0604020202020204" pitchFamily="34" charset="0"/>
                <a:cs typeface="Arial" panose="020B0604020202020204" pitchFamily="34" charset="0"/>
              </a:rPr>
              <a:t>Aedes aegypti </a:t>
            </a:r>
          </a:p>
          <a:p>
            <a:pPr marL="228600" indent="-228600">
              <a:buAutoNum type="alphaUcParenBoth"/>
            </a:pPr>
            <a:r>
              <a:rPr lang="pt-BR" sz="1000" dirty="0" smtClean="0">
                <a:latin typeface="Arial" panose="020B0604020202020204" pitchFamily="34" charset="0"/>
                <a:cs typeface="Arial" panose="020B0604020202020204" pitchFamily="34" charset="0"/>
              </a:rPr>
              <a:t> Sem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viva</a:t>
            </a:r>
          </a:p>
          <a:p>
            <a:pPr marL="228600" indent="-228600">
              <a:buAutoNum type="alphaUcParenBoth"/>
            </a:pPr>
            <a:r>
              <a:rPr lang="pt-BR" sz="1000" dirty="0" smtClean="0">
                <a:latin typeface="Arial" panose="020B0604020202020204" pitchFamily="34" charset="0"/>
                <a:cs typeface="Arial" panose="020B0604020202020204" pitchFamily="34" charset="0"/>
              </a:rPr>
              <a:t> Com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morta</a:t>
            </a:r>
            <a:endParaRPr lang="pt-BR" sz="1000" dirty="0">
              <a:latin typeface="Arial" panose="020B0604020202020204" pitchFamily="34" charset="0"/>
              <a:cs typeface="Arial" panose="020B0604020202020204" pitchFamily="34" charset="0"/>
            </a:endParaRPr>
          </a:p>
        </p:txBody>
      </p:sp>
      <p:pic>
        <p:nvPicPr>
          <p:cNvPr id="29" name="Imagem 28"/>
          <p:cNvPicPr>
            <a:picLocks noChangeAspect="1"/>
          </p:cNvPicPr>
          <p:nvPr/>
        </p:nvPicPr>
        <p:blipFill>
          <a:blip r:embed="rId5"/>
          <a:stretch>
            <a:fillRect/>
          </a:stretch>
        </p:blipFill>
        <p:spPr>
          <a:xfrm>
            <a:off x="7050048" y="1601521"/>
            <a:ext cx="3218213" cy="1713754"/>
          </a:xfrm>
          <a:prstGeom prst="rect">
            <a:avLst/>
          </a:prstGeom>
        </p:spPr>
      </p:pic>
      <p:sp>
        <p:nvSpPr>
          <p:cNvPr id="30" name="CaixaDeTexto 29"/>
          <p:cNvSpPr txBox="1"/>
          <p:nvPr/>
        </p:nvSpPr>
        <p:spPr>
          <a:xfrm>
            <a:off x="7022162" y="3386543"/>
            <a:ext cx="3396003" cy="553998"/>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Potencial emulsificante dos biossurfactantes produzidos pelas leveduras em hidrolisado hemicelulósico do bagaço de cana-de-açúcar</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274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842353" y="3261815"/>
            <a:ext cx="9005515" cy="1208508"/>
          </a:xfrm>
          <a:prstGeom prst="rect">
            <a:avLst/>
          </a:prstGeom>
          <a:noFill/>
        </p:spPr>
        <p:txBody>
          <a:bodyPr wrap="square" lIns="99539" tIns="49770" rIns="99539" bIns="49770" rtlCol="0">
            <a:spAutoFit/>
          </a:bodyPr>
          <a:lstStyle/>
          <a:p>
            <a:pPr algn="ctr"/>
            <a:r>
              <a:rPr lang="pt-BR" sz="7200" dirty="0" smtClean="0">
                <a:solidFill>
                  <a:schemeClr val="tx1">
                    <a:lumMod val="50000"/>
                    <a:lumOff val="50000"/>
                  </a:schemeClr>
                </a:solidFill>
                <a:latin typeface="Arial"/>
                <a:cs typeface="Arial"/>
              </a:rPr>
              <a:t>Alimentos</a:t>
            </a:r>
            <a:endParaRPr lang="pt-BR" sz="7200" dirty="0">
              <a:solidFill>
                <a:schemeClr val="tx1">
                  <a:lumMod val="50000"/>
                  <a:lumOff val="50000"/>
                </a:schemeClr>
              </a:solidFill>
              <a:latin typeface="Arial"/>
              <a:cs typeface="Arial"/>
            </a:endParaRPr>
          </a:p>
        </p:txBody>
      </p:sp>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11</a:t>
            </a:fld>
            <a:endParaRPr lang="en-US" sz="1600" dirty="0">
              <a:solidFill>
                <a:schemeClr val="bg1"/>
              </a:solidFill>
            </a:endParaRPr>
          </a:p>
        </p:txBody>
      </p:sp>
    </p:spTree>
    <p:extLst>
      <p:ext uri="{BB962C8B-B14F-4D97-AF65-F5344CB8AC3E}">
        <p14:creationId xmlns:p14="http://schemas.microsoft.com/office/powerpoint/2010/main" val="419470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0154" y="971122"/>
            <a:ext cx="3773603"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Maria B. de Medeiros; </a:t>
            </a:r>
            <a:r>
              <a:rPr lang="pt-BR" sz="1500" dirty="0" err="1" smtClean="0">
                <a:solidFill>
                  <a:schemeClr val="bg1"/>
                </a:solidFill>
                <a:latin typeface="Arial"/>
                <a:cs typeface="Arial"/>
              </a:rPr>
              <a:t>Heizir</a:t>
            </a:r>
            <a:r>
              <a:rPr lang="pt-BR" sz="1500" dirty="0" smtClean="0">
                <a:solidFill>
                  <a:schemeClr val="bg1"/>
                </a:solidFill>
                <a:latin typeface="Arial"/>
                <a:cs typeface="Arial"/>
              </a:rPr>
              <a:t> F. de Castro </a:t>
            </a:r>
            <a:endParaRPr lang="pt-BR" sz="1500" dirty="0">
              <a:solidFill>
                <a:schemeClr val="bg1"/>
              </a:solidFill>
              <a:latin typeface="Arial"/>
              <a:cs typeface="Arial"/>
            </a:endParaRPr>
          </a:p>
        </p:txBody>
      </p:sp>
      <p:sp>
        <p:nvSpPr>
          <p:cNvPr id="7" name="TextBox 6"/>
          <p:cNvSpPr txBox="1"/>
          <p:nvPr/>
        </p:nvSpPr>
        <p:spPr>
          <a:xfrm>
            <a:off x="410154" y="361199"/>
            <a:ext cx="8733164" cy="454455"/>
          </a:xfrm>
          <a:prstGeom prst="rect">
            <a:avLst/>
          </a:prstGeom>
          <a:noFill/>
        </p:spPr>
        <p:txBody>
          <a:bodyPr wrap="square" lIns="99539" tIns="49770" rIns="99539" bIns="49770" rtlCol="0">
            <a:spAutoFit/>
          </a:bodyPr>
          <a:lstStyle/>
          <a:p>
            <a:r>
              <a:rPr lang="pt-BR" sz="2300" dirty="0">
                <a:solidFill>
                  <a:schemeClr val="bg1"/>
                </a:solidFill>
                <a:latin typeface="Arial"/>
                <a:cs typeface="Arial"/>
              </a:rPr>
              <a:t>X</a:t>
            </a:r>
            <a:r>
              <a:rPr lang="pt-BR" sz="2300" dirty="0" smtClean="0">
                <a:solidFill>
                  <a:schemeClr val="bg1"/>
                </a:solidFill>
                <a:latin typeface="Arial"/>
                <a:cs typeface="Arial"/>
              </a:rPr>
              <a:t>arope de Açúcar Invertido de Baixo </a:t>
            </a:r>
            <a:r>
              <a:rPr lang="pt-BR" sz="2300" dirty="0">
                <a:solidFill>
                  <a:schemeClr val="bg1"/>
                </a:solidFill>
                <a:latin typeface="Arial"/>
                <a:cs typeface="Arial"/>
              </a:rPr>
              <a:t>C</a:t>
            </a:r>
            <a:r>
              <a:rPr lang="pt-BR" sz="2300" dirty="0" smtClean="0">
                <a:solidFill>
                  <a:schemeClr val="bg1"/>
                </a:solidFill>
                <a:latin typeface="Arial"/>
                <a:cs typeface="Arial"/>
              </a:rPr>
              <a:t>usto </a:t>
            </a:r>
          </a:p>
        </p:txBody>
      </p:sp>
      <p:sp>
        <p:nvSpPr>
          <p:cNvPr id="9" name="TextBox 8"/>
          <p:cNvSpPr txBox="1"/>
          <p:nvPr/>
        </p:nvSpPr>
        <p:spPr>
          <a:xfrm>
            <a:off x="7939196" y="6565953"/>
            <a:ext cx="2623160"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de Engenharia de Lorena </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410154"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410154" y="2721587"/>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410154" y="437801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410154" y="1697745"/>
            <a:ext cx="5829440" cy="1023842"/>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Na produção de xarope de açúcar invertido por via enzimática é utilizada a invertase (EC. 3.2.1.26) e sua ação sobre a sacarose resulta numa mistura </a:t>
            </a:r>
            <a:r>
              <a:rPr lang="pt-BR" sz="1200" dirty="0" err="1">
                <a:solidFill>
                  <a:schemeClr val="tx1">
                    <a:lumMod val="50000"/>
                    <a:lumOff val="50000"/>
                  </a:schemeClr>
                </a:solidFill>
                <a:latin typeface="Arial"/>
                <a:cs typeface="Arial"/>
              </a:rPr>
              <a:t>equimolar</a:t>
            </a:r>
            <a:r>
              <a:rPr lang="pt-BR" sz="1200" dirty="0">
                <a:solidFill>
                  <a:schemeClr val="tx1">
                    <a:lumMod val="50000"/>
                    <a:lumOff val="50000"/>
                  </a:schemeClr>
                </a:solidFill>
                <a:latin typeface="Arial"/>
                <a:cs typeface="Arial"/>
              </a:rPr>
              <a:t> de glicose e frutose (açúcar invertido). A invertase é a mais importante enzima de interesse industrial sintetizada por levedura da espécie </a:t>
            </a:r>
            <a:r>
              <a:rPr lang="pt-BR" sz="1200" i="1" dirty="0" err="1">
                <a:solidFill>
                  <a:schemeClr val="tx1">
                    <a:lumMod val="50000"/>
                    <a:lumOff val="50000"/>
                  </a:schemeClr>
                </a:solidFill>
                <a:latin typeface="Arial"/>
                <a:cs typeface="Arial"/>
              </a:rPr>
              <a:t>Saccharomyces</a:t>
            </a:r>
            <a:r>
              <a:rPr lang="pt-BR" sz="1200" i="1" dirty="0">
                <a:solidFill>
                  <a:schemeClr val="tx1">
                    <a:lumMod val="50000"/>
                    <a:lumOff val="50000"/>
                  </a:schemeClr>
                </a:solidFill>
                <a:latin typeface="Arial"/>
                <a:cs typeface="Arial"/>
              </a:rPr>
              <a:t> </a:t>
            </a:r>
            <a:r>
              <a:rPr lang="pt-BR" sz="1200" i="1" dirty="0" err="1">
                <a:solidFill>
                  <a:schemeClr val="tx1">
                    <a:lumMod val="50000"/>
                    <a:lumOff val="50000"/>
                  </a:schemeClr>
                </a:solidFill>
                <a:latin typeface="Arial"/>
                <a:cs typeface="Arial"/>
              </a:rPr>
              <a:t>cerevisiae</a:t>
            </a:r>
            <a:r>
              <a:rPr lang="pt-BR" sz="1200" dirty="0">
                <a:solidFill>
                  <a:schemeClr val="tx1">
                    <a:lumMod val="50000"/>
                    <a:lumOff val="50000"/>
                  </a:schemeClr>
                </a:solidFill>
                <a:latin typeface="Arial"/>
                <a:cs typeface="Arial"/>
              </a:rPr>
              <a:t>, sendo usada in vivo, preferencialmente na forma imobilizada. </a:t>
            </a:r>
          </a:p>
        </p:txBody>
      </p:sp>
      <p:sp>
        <p:nvSpPr>
          <p:cNvPr id="14" name="TextBox 13"/>
          <p:cNvSpPr txBox="1"/>
          <p:nvPr/>
        </p:nvSpPr>
        <p:spPr>
          <a:xfrm>
            <a:off x="410154" y="2958679"/>
            <a:ext cx="5829440" cy="1393174"/>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A presente invenção refere-se a um processo de produção de açúcar invertido a partir do melaço de cana-de-açúcar, utilizando células da levedura </a:t>
            </a:r>
            <a:r>
              <a:rPr lang="pt-BR" sz="1200" i="1" dirty="0">
                <a:solidFill>
                  <a:schemeClr val="tx1">
                    <a:lumMod val="50000"/>
                    <a:lumOff val="50000"/>
                  </a:schemeClr>
                </a:solidFill>
                <a:latin typeface="Arial"/>
                <a:cs typeface="Arial"/>
              </a:rPr>
              <a:t>Saccharomyces cerevisiae</a:t>
            </a:r>
            <a:r>
              <a:rPr lang="pt-BR" sz="1200" dirty="0">
                <a:solidFill>
                  <a:schemeClr val="tx1">
                    <a:lumMod val="50000"/>
                    <a:lumOff val="50000"/>
                  </a:schemeClr>
                </a:solidFill>
                <a:latin typeface="Arial"/>
                <a:cs typeface="Arial"/>
              </a:rPr>
              <a:t> com elevada atividade invertase e imobilizadas em suportes de baixo custo, tais como bucha vegetal (</a:t>
            </a:r>
            <a:r>
              <a:rPr lang="pt-BR" sz="1200" i="1" dirty="0" err="1">
                <a:solidFill>
                  <a:schemeClr val="tx1">
                    <a:lumMod val="50000"/>
                    <a:lumOff val="50000"/>
                  </a:schemeClr>
                </a:solidFill>
                <a:latin typeface="Arial"/>
                <a:cs typeface="Arial"/>
              </a:rPr>
              <a:t>Luffa</a:t>
            </a:r>
            <a:r>
              <a:rPr lang="pt-BR" sz="1200" i="1" dirty="0">
                <a:solidFill>
                  <a:schemeClr val="tx1">
                    <a:lumMod val="50000"/>
                    <a:lumOff val="50000"/>
                  </a:schemeClr>
                </a:solidFill>
                <a:latin typeface="Arial"/>
                <a:cs typeface="Arial"/>
              </a:rPr>
              <a:t> </a:t>
            </a:r>
            <a:r>
              <a:rPr lang="pt-BR" sz="1200" i="1" dirty="0" err="1">
                <a:solidFill>
                  <a:schemeClr val="tx1">
                    <a:lumMod val="50000"/>
                    <a:lumOff val="50000"/>
                  </a:schemeClr>
                </a:solidFill>
                <a:latin typeface="Arial"/>
                <a:cs typeface="Arial"/>
              </a:rPr>
              <a:t>cylindrica</a:t>
            </a:r>
            <a:r>
              <a:rPr lang="pt-BR" sz="1200" dirty="0">
                <a:solidFill>
                  <a:schemeClr val="tx1">
                    <a:lumMod val="50000"/>
                    <a:lumOff val="50000"/>
                  </a:schemeClr>
                </a:solidFill>
                <a:latin typeface="Arial"/>
                <a:cs typeface="Arial"/>
              </a:rPr>
              <a:t>) e bagaço de cana-de-açúcar. A metodologia proposta estabeleceu roteiros de tratamentos dos suportes, condições de imobilização da enzima no suporte e parâmetros do processo de inversão da sacarose.</a:t>
            </a:r>
          </a:p>
        </p:txBody>
      </p:sp>
      <p:sp>
        <p:nvSpPr>
          <p:cNvPr id="15" name="TextBox 14"/>
          <p:cNvSpPr txBox="1"/>
          <p:nvPr/>
        </p:nvSpPr>
        <p:spPr>
          <a:xfrm>
            <a:off x="410154" y="4615241"/>
            <a:ext cx="5829441" cy="469844"/>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 Setor industrial </a:t>
            </a:r>
            <a:r>
              <a:rPr lang="pt-BR" sz="1200" dirty="0" err="1">
                <a:solidFill>
                  <a:schemeClr val="tx1">
                    <a:lumMod val="50000"/>
                    <a:lumOff val="50000"/>
                  </a:schemeClr>
                </a:solidFill>
                <a:latin typeface="Arial"/>
                <a:cs typeface="Arial"/>
              </a:rPr>
              <a:t>sucroquímico</a:t>
            </a:r>
            <a:r>
              <a:rPr lang="pt-BR" sz="1200" dirty="0">
                <a:solidFill>
                  <a:schemeClr val="tx1">
                    <a:lumMod val="50000"/>
                    <a:lumOff val="50000"/>
                  </a:schemeClr>
                </a:solidFill>
                <a:latin typeface="Arial"/>
                <a:cs typeface="Arial"/>
              </a:rPr>
              <a:t>. </a:t>
            </a:r>
          </a:p>
          <a:p>
            <a:pPr algn="just"/>
            <a:r>
              <a:rPr lang="pt-BR" sz="1200" dirty="0">
                <a:solidFill>
                  <a:schemeClr val="tx1">
                    <a:lumMod val="50000"/>
                    <a:lumOff val="50000"/>
                  </a:schemeClr>
                </a:solidFill>
                <a:latin typeface="Arial"/>
                <a:cs typeface="Arial"/>
              </a:rPr>
              <a:t>• Setor industrial alimentício  </a:t>
            </a:r>
          </a:p>
        </p:txBody>
      </p:sp>
      <p:sp>
        <p:nvSpPr>
          <p:cNvPr id="16" name="TextBox 15"/>
          <p:cNvSpPr txBox="1"/>
          <p:nvPr/>
        </p:nvSpPr>
        <p:spPr>
          <a:xfrm>
            <a:off x="410154" y="5245076"/>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626598" y="6594528"/>
            <a:ext cx="3945208"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031211-0</a:t>
            </a:r>
            <a:endParaRPr lang="pt-BR" sz="1100" b="1" dirty="0">
              <a:solidFill>
                <a:schemeClr val="tx1">
                  <a:lumMod val="50000"/>
                  <a:lumOff val="50000"/>
                </a:schemeClr>
              </a:solidFill>
              <a:latin typeface="Arial"/>
              <a:cs typeface="Arial"/>
            </a:endParaRPr>
          </a:p>
        </p:txBody>
      </p:sp>
      <p:sp>
        <p:nvSpPr>
          <p:cNvPr id="21" name="Chevron 20"/>
          <p:cNvSpPr/>
          <p:nvPr/>
        </p:nvSpPr>
        <p:spPr>
          <a:xfrm>
            <a:off x="410154" y="5621742"/>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a:solidFill>
                  <a:schemeClr val="tx1">
                    <a:lumMod val="50000"/>
                    <a:lumOff val="50000"/>
                  </a:schemeClr>
                </a:solidFill>
                <a:latin typeface="Arial"/>
                <a:cs typeface="Arial"/>
              </a:rPr>
              <a:t>pesquisa básica</a:t>
            </a:r>
          </a:p>
        </p:txBody>
      </p:sp>
      <p:sp>
        <p:nvSpPr>
          <p:cNvPr id="34" name="Chevron 33"/>
          <p:cNvSpPr/>
          <p:nvPr/>
        </p:nvSpPr>
        <p:spPr>
          <a:xfrm>
            <a:off x="1724397" y="5621742"/>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43670" y="562174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45690" y="562174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10154" y="6594528"/>
            <a:ext cx="168552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Alimentos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0154" y="6306986"/>
            <a:ext cx="1669047"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endParaRPr lang="pt-BR" sz="1200" b="1" dirty="0">
              <a:solidFill>
                <a:schemeClr val="tx1">
                  <a:lumMod val="65000"/>
                  <a:lumOff val="35000"/>
                </a:schemeClr>
              </a:solidFill>
              <a:latin typeface="Arial" pitchFamily="34" charset="0"/>
              <a:cs typeface="Arial" pitchFamily="34" charset="0"/>
            </a:endParaRPr>
          </a:p>
        </p:txBody>
      </p:sp>
      <p:pic>
        <p:nvPicPr>
          <p:cNvPr id="20" name="Picture 6" descr="A:\MVC-002S.JPG"/>
          <p:cNvPicPr>
            <a:picLocks noChangeArrowheads="1"/>
          </p:cNvPicPr>
          <p:nvPr/>
        </p:nvPicPr>
        <p:blipFill>
          <a:blip r:embed="rId3"/>
          <a:srcRect/>
          <a:stretch>
            <a:fillRect/>
          </a:stretch>
        </p:blipFill>
        <p:spPr bwMode="auto">
          <a:xfrm>
            <a:off x="8352292" y="4023807"/>
            <a:ext cx="1188425" cy="995670"/>
          </a:xfrm>
          <a:prstGeom prst="rect">
            <a:avLst/>
          </a:prstGeom>
          <a:noFill/>
        </p:spPr>
      </p:pic>
      <p:grpSp>
        <p:nvGrpSpPr>
          <p:cNvPr id="69" name="Grupo 68"/>
          <p:cNvGrpSpPr/>
          <p:nvPr/>
        </p:nvGrpSpPr>
        <p:grpSpPr>
          <a:xfrm>
            <a:off x="6297349" y="2006526"/>
            <a:ext cx="4163909" cy="3805790"/>
            <a:chOff x="30290" y="573162"/>
            <a:chExt cx="6722359" cy="5772115"/>
          </a:xfrm>
        </p:grpSpPr>
        <p:grpSp>
          <p:nvGrpSpPr>
            <p:cNvPr id="70" name="Grupo 69"/>
            <p:cNvGrpSpPr/>
            <p:nvPr/>
          </p:nvGrpSpPr>
          <p:grpSpPr>
            <a:xfrm>
              <a:off x="30290" y="573162"/>
              <a:ext cx="6722359" cy="5252246"/>
              <a:chOff x="30290" y="573162"/>
              <a:chExt cx="6722359" cy="5252246"/>
            </a:xfrm>
          </p:grpSpPr>
          <p:sp>
            <p:nvSpPr>
              <p:cNvPr id="74" name="Retângulo de cantos arredondados 73"/>
              <p:cNvSpPr/>
              <p:nvPr/>
            </p:nvSpPr>
            <p:spPr>
              <a:xfrm>
                <a:off x="2951819" y="573162"/>
                <a:ext cx="2432677" cy="6004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75" name="CaixaDeTexto 74"/>
              <p:cNvSpPr txBox="1"/>
              <p:nvPr/>
            </p:nvSpPr>
            <p:spPr>
              <a:xfrm>
                <a:off x="3196049" y="630083"/>
                <a:ext cx="1944215" cy="230832"/>
              </a:xfrm>
              <a:prstGeom prst="rect">
                <a:avLst/>
              </a:prstGeom>
              <a:noFill/>
            </p:spPr>
            <p:txBody>
              <a:bodyPr wrap="square" rtlCol="0">
                <a:spAutoFit/>
              </a:bodyPr>
              <a:lstStyle/>
              <a:p>
                <a:pPr algn="ctr"/>
                <a:r>
                  <a:rPr lang="pt-BR" sz="900" i="1" dirty="0" smtClean="0">
                    <a:latin typeface="Times New Roman" panose="02020603050405020304" pitchFamily="18" charset="0"/>
                    <a:cs typeface="Times New Roman" panose="02020603050405020304" pitchFamily="18" charset="0"/>
                  </a:rPr>
                  <a:t>Saccharomyces cerevisiae</a:t>
                </a:r>
                <a:endParaRPr lang="pt-BR" sz="900" i="1" dirty="0">
                  <a:latin typeface="Times New Roman" panose="02020603050405020304" pitchFamily="18" charset="0"/>
                  <a:cs typeface="Times New Roman" panose="02020603050405020304" pitchFamily="18" charset="0"/>
                </a:endParaRPr>
              </a:p>
            </p:txBody>
          </p:sp>
          <p:sp>
            <p:nvSpPr>
              <p:cNvPr id="76" name="Elipse 75"/>
              <p:cNvSpPr/>
              <p:nvPr/>
            </p:nvSpPr>
            <p:spPr>
              <a:xfrm>
                <a:off x="3202842" y="2144734"/>
                <a:ext cx="1800199" cy="10801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CaixaDeTexto 76"/>
              <p:cNvSpPr txBox="1"/>
              <p:nvPr/>
            </p:nvSpPr>
            <p:spPr>
              <a:xfrm>
                <a:off x="3347861" y="2316693"/>
                <a:ext cx="1656185" cy="560154"/>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Contato Levedura-Suporte</a:t>
                </a:r>
                <a:endParaRPr lang="pt-BR" sz="900" dirty="0">
                  <a:latin typeface="Times New Roman" panose="02020603050405020304" pitchFamily="18" charset="0"/>
                  <a:cs typeface="Times New Roman" panose="02020603050405020304" pitchFamily="18" charset="0"/>
                </a:endParaRPr>
              </a:p>
            </p:txBody>
          </p:sp>
          <p:sp>
            <p:nvSpPr>
              <p:cNvPr id="78" name="Retângulo de cantos arredondados 77"/>
              <p:cNvSpPr/>
              <p:nvPr/>
            </p:nvSpPr>
            <p:spPr>
              <a:xfrm>
                <a:off x="107504" y="1795128"/>
                <a:ext cx="1224136" cy="4416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Retângulo de cantos arredondados 78"/>
              <p:cNvSpPr/>
              <p:nvPr/>
            </p:nvSpPr>
            <p:spPr>
              <a:xfrm>
                <a:off x="1839622" y="5013175"/>
                <a:ext cx="1224137" cy="4416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tângulo de cantos arredondados 79"/>
              <p:cNvSpPr/>
              <p:nvPr/>
            </p:nvSpPr>
            <p:spPr>
              <a:xfrm>
                <a:off x="111124" y="5013176"/>
                <a:ext cx="1224136" cy="4416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1" name="Retângulo de cantos arredondados 80"/>
              <p:cNvSpPr/>
              <p:nvPr/>
            </p:nvSpPr>
            <p:spPr>
              <a:xfrm>
                <a:off x="1833048" y="3861046"/>
                <a:ext cx="1224137" cy="4416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Retângulo de cantos arredondados 81"/>
              <p:cNvSpPr/>
              <p:nvPr/>
            </p:nvSpPr>
            <p:spPr>
              <a:xfrm>
                <a:off x="100263" y="3861048"/>
                <a:ext cx="1224136" cy="4416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3" name="Retângulo de cantos arredondados 82"/>
              <p:cNvSpPr/>
              <p:nvPr/>
            </p:nvSpPr>
            <p:spPr>
              <a:xfrm>
                <a:off x="100263" y="2852936"/>
                <a:ext cx="1224136" cy="4416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4" name="Retângulo de cantos arredondados 83"/>
              <p:cNvSpPr/>
              <p:nvPr/>
            </p:nvSpPr>
            <p:spPr>
              <a:xfrm>
                <a:off x="1857237" y="2836794"/>
                <a:ext cx="1224137" cy="4416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Retângulo de cantos arredondados 84"/>
              <p:cNvSpPr/>
              <p:nvPr/>
            </p:nvSpPr>
            <p:spPr>
              <a:xfrm>
                <a:off x="1833050" y="1803504"/>
                <a:ext cx="1224137" cy="4416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7" name="CaixaDeTexto 86"/>
              <p:cNvSpPr txBox="1"/>
              <p:nvPr/>
            </p:nvSpPr>
            <p:spPr>
              <a:xfrm>
                <a:off x="259904" y="1844824"/>
                <a:ext cx="914400" cy="230832"/>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Suporte</a:t>
                </a:r>
                <a:endParaRPr lang="pt-BR" sz="900" dirty="0">
                  <a:latin typeface="Times New Roman" panose="02020603050405020304" pitchFamily="18" charset="0"/>
                  <a:cs typeface="Times New Roman" panose="02020603050405020304" pitchFamily="18" charset="0"/>
                </a:endParaRPr>
              </a:p>
            </p:txBody>
          </p:sp>
          <p:cxnSp>
            <p:nvCxnSpPr>
              <p:cNvPr id="88" name="Conector de seta reta 87"/>
              <p:cNvCxnSpPr>
                <a:stCxn id="78" idx="3"/>
              </p:cNvCxnSpPr>
              <p:nvPr/>
            </p:nvCxnSpPr>
            <p:spPr>
              <a:xfrm>
                <a:off x="1331640" y="2015943"/>
                <a:ext cx="50140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9" name="CaixaDeTexto 88"/>
              <p:cNvSpPr txBox="1"/>
              <p:nvPr/>
            </p:nvSpPr>
            <p:spPr>
              <a:xfrm>
                <a:off x="1834782" y="1795127"/>
                <a:ext cx="1269050" cy="513474"/>
              </a:xfrm>
              <a:prstGeom prst="rect">
                <a:avLst/>
              </a:prstGeom>
              <a:noFill/>
            </p:spPr>
            <p:txBody>
              <a:bodyPr wrap="square" rtlCol="0">
                <a:spAutoFit/>
              </a:bodyPr>
              <a:lstStyle/>
              <a:p>
                <a:pPr algn="ctr"/>
                <a:r>
                  <a:rPr lang="pt-BR" sz="800" dirty="0" smtClean="0">
                    <a:latin typeface="Times New Roman" panose="02020603050405020304" pitchFamily="18" charset="0"/>
                    <a:cs typeface="Times New Roman" panose="02020603050405020304" pitchFamily="18" charset="0"/>
                  </a:rPr>
                  <a:t>Moagem Classificação</a:t>
                </a:r>
                <a:endParaRPr lang="pt-BR" sz="800" dirty="0">
                  <a:latin typeface="Times New Roman" panose="02020603050405020304" pitchFamily="18" charset="0"/>
                  <a:cs typeface="Times New Roman" panose="02020603050405020304" pitchFamily="18" charset="0"/>
                </a:endParaRPr>
              </a:p>
            </p:txBody>
          </p:sp>
          <p:cxnSp>
            <p:nvCxnSpPr>
              <p:cNvPr id="90" name="Conector de seta reta 89"/>
              <p:cNvCxnSpPr>
                <a:stCxn id="78" idx="2"/>
              </p:cNvCxnSpPr>
              <p:nvPr/>
            </p:nvCxnSpPr>
            <p:spPr>
              <a:xfrm>
                <a:off x="719572" y="2236758"/>
                <a:ext cx="0" cy="6161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CaixaDeTexto 90"/>
              <p:cNvSpPr txBox="1"/>
              <p:nvPr/>
            </p:nvSpPr>
            <p:spPr>
              <a:xfrm>
                <a:off x="114745" y="2919862"/>
                <a:ext cx="1216895" cy="230832"/>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Tratamento</a:t>
                </a:r>
                <a:endParaRPr lang="pt-BR" sz="900" dirty="0">
                  <a:latin typeface="Times New Roman" panose="02020603050405020304" pitchFamily="18" charset="0"/>
                  <a:cs typeface="Times New Roman" panose="02020603050405020304" pitchFamily="18" charset="0"/>
                </a:endParaRPr>
              </a:p>
            </p:txBody>
          </p:sp>
          <p:cxnSp>
            <p:nvCxnSpPr>
              <p:cNvPr id="92" name="Conector de seta reta 91"/>
              <p:cNvCxnSpPr>
                <a:stCxn id="83" idx="3"/>
              </p:cNvCxnSpPr>
              <p:nvPr/>
            </p:nvCxnSpPr>
            <p:spPr>
              <a:xfrm flipV="1">
                <a:off x="1324400" y="3073750"/>
                <a:ext cx="508650" cy="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3" name="CaixaDeTexto 92"/>
              <p:cNvSpPr txBox="1"/>
              <p:nvPr/>
            </p:nvSpPr>
            <p:spPr>
              <a:xfrm>
                <a:off x="1879697" y="2882562"/>
                <a:ext cx="1224135" cy="350095"/>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Hidratação</a:t>
                </a:r>
                <a:endParaRPr lang="pt-BR" sz="900" dirty="0">
                  <a:latin typeface="Times New Roman" panose="02020603050405020304" pitchFamily="18" charset="0"/>
                  <a:cs typeface="Times New Roman" panose="02020603050405020304" pitchFamily="18" charset="0"/>
                </a:endParaRPr>
              </a:p>
            </p:txBody>
          </p:sp>
          <p:cxnSp>
            <p:nvCxnSpPr>
              <p:cNvPr id="94" name="Conector de seta reta 93"/>
              <p:cNvCxnSpPr>
                <a:stCxn id="83" idx="2"/>
              </p:cNvCxnSpPr>
              <p:nvPr/>
            </p:nvCxnSpPr>
            <p:spPr>
              <a:xfrm>
                <a:off x="712331" y="3294566"/>
                <a:ext cx="0" cy="5664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CaixaDeTexto 94"/>
              <p:cNvSpPr txBox="1"/>
              <p:nvPr/>
            </p:nvSpPr>
            <p:spPr>
              <a:xfrm>
                <a:off x="163810" y="3927973"/>
                <a:ext cx="1097042" cy="230832"/>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Ativação</a:t>
                </a:r>
                <a:endParaRPr lang="pt-BR" sz="900" dirty="0">
                  <a:latin typeface="Times New Roman" panose="02020603050405020304" pitchFamily="18" charset="0"/>
                  <a:cs typeface="Times New Roman" panose="02020603050405020304" pitchFamily="18" charset="0"/>
                </a:endParaRPr>
              </a:p>
            </p:txBody>
          </p:sp>
          <p:cxnSp>
            <p:nvCxnSpPr>
              <p:cNvPr id="96" name="Conector de seta reta 95"/>
              <p:cNvCxnSpPr>
                <a:stCxn id="82" idx="3"/>
              </p:cNvCxnSpPr>
              <p:nvPr/>
            </p:nvCxnSpPr>
            <p:spPr>
              <a:xfrm>
                <a:off x="1324400" y="4081864"/>
                <a:ext cx="508650" cy="3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CaixaDeTexto 96"/>
              <p:cNvSpPr txBox="1"/>
              <p:nvPr/>
            </p:nvSpPr>
            <p:spPr>
              <a:xfrm>
                <a:off x="1578725" y="3825123"/>
                <a:ext cx="1712104" cy="513474"/>
              </a:xfrm>
              <a:prstGeom prst="rect">
                <a:avLst/>
              </a:prstGeom>
              <a:noFill/>
            </p:spPr>
            <p:txBody>
              <a:bodyPr wrap="square" rtlCol="0">
                <a:spAutoFit/>
              </a:bodyPr>
              <a:lstStyle/>
              <a:p>
                <a:pPr algn="ctr"/>
                <a:r>
                  <a:rPr lang="pt-BR" sz="800" dirty="0" err="1" smtClean="0">
                    <a:latin typeface="Times New Roman" panose="02020603050405020304" pitchFamily="18" charset="0"/>
                    <a:cs typeface="Times New Roman" panose="02020603050405020304" pitchFamily="18" charset="0"/>
                  </a:rPr>
                  <a:t>Polietilenoamina</a:t>
                </a:r>
                <a:r>
                  <a:rPr lang="pt-BR" sz="800" dirty="0" smtClean="0">
                    <a:latin typeface="Times New Roman" panose="02020603050405020304" pitchFamily="18" charset="0"/>
                    <a:cs typeface="Times New Roman" panose="02020603050405020304" pitchFamily="18" charset="0"/>
                  </a:rPr>
                  <a:t> </a:t>
                </a:r>
                <a:r>
                  <a:rPr lang="pt-BR" sz="800" dirty="0" err="1" smtClean="0">
                    <a:latin typeface="Times New Roman" panose="02020603050405020304" pitchFamily="18" charset="0"/>
                    <a:cs typeface="Times New Roman" panose="02020603050405020304" pitchFamily="18" charset="0"/>
                  </a:rPr>
                  <a:t>Glutaraldeído</a:t>
                </a:r>
                <a:endParaRPr lang="pt-BR" sz="800" dirty="0">
                  <a:latin typeface="Times New Roman" panose="02020603050405020304" pitchFamily="18" charset="0"/>
                  <a:cs typeface="Times New Roman" panose="02020603050405020304" pitchFamily="18" charset="0"/>
                </a:endParaRPr>
              </a:p>
            </p:txBody>
          </p:sp>
          <p:cxnSp>
            <p:nvCxnSpPr>
              <p:cNvPr id="98" name="Conector de seta reta 97"/>
              <p:cNvCxnSpPr>
                <a:stCxn id="82" idx="2"/>
              </p:cNvCxnSpPr>
              <p:nvPr/>
            </p:nvCxnSpPr>
            <p:spPr>
              <a:xfrm>
                <a:off x="712331" y="4302678"/>
                <a:ext cx="0" cy="7104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 name="CaixaDeTexto 98"/>
              <p:cNvSpPr txBox="1"/>
              <p:nvPr/>
            </p:nvSpPr>
            <p:spPr>
              <a:xfrm>
                <a:off x="30290" y="5058942"/>
                <a:ext cx="1364081" cy="350095"/>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Esterilização</a:t>
                </a:r>
                <a:endParaRPr lang="pt-BR" sz="900" dirty="0">
                  <a:latin typeface="Times New Roman" panose="02020603050405020304" pitchFamily="18" charset="0"/>
                  <a:cs typeface="Times New Roman" panose="02020603050405020304" pitchFamily="18" charset="0"/>
                </a:endParaRPr>
              </a:p>
            </p:txBody>
          </p:sp>
          <p:cxnSp>
            <p:nvCxnSpPr>
              <p:cNvPr id="100" name="Conector de seta reta 99"/>
              <p:cNvCxnSpPr>
                <a:stCxn id="80" idx="3"/>
              </p:cNvCxnSpPr>
              <p:nvPr/>
            </p:nvCxnSpPr>
            <p:spPr>
              <a:xfrm flipV="1">
                <a:off x="1335261" y="5233989"/>
                <a:ext cx="497788" cy="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CaixaDeTexto 100"/>
              <p:cNvSpPr txBox="1"/>
              <p:nvPr/>
            </p:nvSpPr>
            <p:spPr>
              <a:xfrm>
                <a:off x="1797045" y="5058942"/>
                <a:ext cx="1296142" cy="350095"/>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1atm/20min</a:t>
                </a:r>
                <a:endParaRPr lang="pt-BR" sz="900" dirty="0">
                  <a:latin typeface="Times New Roman" panose="02020603050405020304" pitchFamily="18" charset="0"/>
                  <a:cs typeface="Times New Roman" panose="02020603050405020304" pitchFamily="18" charset="0"/>
                </a:endParaRPr>
              </a:p>
            </p:txBody>
          </p:sp>
          <p:cxnSp>
            <p:nvCxnSpPr>
              <p:cNvPr id="102" name="Conector de seta reta 101"/>
              <p:cNvCxnSpPr>
                <a:stCxn id="74" idx="2"/>
              </p:cNvCxnSpPr>
              <p:nvPr/>
            </p:nvCxnSpPr>
            <p:spPr>
              <a:xfrm>
                <a:off x="4168159" y="1173618"/>
                <a:ext cx="7796" cy="9558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CaixaDeTexto 102"/>
              <p:cNvSpPr txBox="1"/>
              <p:nvPr/>
            </p:nvSpPr>
            <p:spPr>
              <a:xfrm>
                <a:off x="2360686" y="5454805"/>
                <a:ext cx="1098122" cy="307777"/>
              </a:xfrm>
              <a:prstGeom prst="rect">
                <a:avLst/>
              </a:prstGeom>
              <a:noFill/>
            </p:spPr>
            <p:txBody>
              <a:bodyPr wrap="square" rtlCol="0">
                <a:spAutoFit/>
              </a:bodyPr>
              <a:lstStyle/>
              <a:p>
                <a:pPr algn="ctr"/>
                <a:endParaRPr lang="pt-BR" sz="1400" dirty="0">
                  <a:latin typeface="Times New Roman" panose="02020603050405020304" pitchFamily="18" charset="0"/>
                  <a:cs typeface="Times New Roman" panose="02020603050405020304" pitchFamily="18" charset="0"/>
                </a:endParaRPr>
              </a:p>
            </p:txBody>
          </p:sp>
          <p:cxnSp>
            <p:nvCxnSpPr>
              <p:cNvPr id="104" name="Conector de seta reta 103"/>
              <p:cNvCxnSpPr>
                <a:stCxn id="76" idx="6"/>
              </p:cNvCxnSpPr>
              <p:nvPr/>
            </p:nvCxnSpPr>
            <p:spPr>
              <a:xfrm>
                <a:off x="5003042" y="2684794"/>
                <a:ext cx="48605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 name="Retângulo de cantos arredondados 104"/>
              <p:cNvSpPr/>
              <p:nvPr/>
            </p:nvSpPr>
            <p:spPr>
              <a:xfrm>
                <a:off x="5492509" y="3674601"/>
                <a:ext cx="1152128" cy="62193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6" name="Retângulo de cantos arredondados 105"/>
              <p:cNvSpPr/>
              <p:nvPr/>
            </p:nvSpPr>
            <p:spPr>
              <a:xfrm>
                <a:off x="5492509" y="2373824"/>
                <a:ext cx="1152128" cy="62193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7" name="CaixaDeTexto 106"/>
              <p:cNvSpPr txBox="1"/>
              <p:nvPr/>
            </p:nvSpPr>
            <p:spPr>
              <a:xfrm>
                <a:off x="5384497" y="2355761"/>
                <a:ext cx="1368152" cy="230832"/>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Levedura Imobilizada</a:t>
                </a:r>
                <a:endParaRPr lang="pt-BR" sz="900" dirty="0">
                  <a:latin typeface="Times New Roman" panose="02020603050405020304" pitchFamily="18" charset="0"/>
                  <a:cs typeface="Times New Roman" panose="02020603050405020304" pitchFamily="18" charset="0"/>
                </a:endParaRPr>
              </a:p>
            </p:txBody>
          </p:sp>
          <p:cxnSp>
            <p:nvCxnSpPr>
              <p:cNvPr id="108" name="Conector de seta reta 107"/>
              <p:cNvCxnSpPr>
                <a:stCxn id="106" idx="2"/>
              </p:cNvCxnSpPr>
              <p:nvPr/>
            </p:nvCxnSpPr>
            <p:spPr>
              <a:xfrm>
                <a:off x="6068573" y="2995762"/>
                <a:ext cx="0" cy="7212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CaixaDeTexto 108"/>
              <p:cNvSpPr txBox="1"/>
              <p:nvPr/>
            </p:nvSpPr>
            <p:spPr>
              <a:xfrm>
                <a:off x="5489097" y="3687293"/>
                <a:ext cx="1152128" cy="230832"/>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Melaço Clarificado</a:t>
                </a:r>
                <a:endParaRPr lang="pt-BR" sz="900" dirty="0">
                  <a:latin typeface="Times New Roman" panose="02020603050405020304" pitchFamily="18" charset="0"/>
                  <a:cs typeface="Times New Roman" panose="02020603050405020304" pitchFamily="18" charset="0"/>
                </a:endParaRPr>
              </a:p>
            </p:txBody>
          </p:sp>
          <p:cxnSp>
            <p:nvCxnSpPr>
              <p:cNvPr id="110" name="Conector de seta reta 109"/>
              <p:cNvCxnSpPr>
                <a:stCxn id="105" idx="2"/>
              </p:cNvCxnSpPr>
              <p:nvPr/>
            </p:nvCxnSpPr>
            <p:spPr>
              <a:xfrm>
                <a:off x="6068574" y="4296541"/>
                <a:ext cx="0" cy="6733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Retângulo de cantos arredondados 110"/>
              <p:cNvSpPr/>
              <p:nvPr/>
            </p:nvSpPr>
            <p:spPr>
              <a:xfrm>
                <a:off x="5517733" y="4956520"/>
                <a:ext cx="1224135" cy="8688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2" name="CaixaDeTexto 111"/>
              <p:cNvSpPr txBox="1"/>
              <p:nvPr/>
            </p:nvSpPr>
            <p:spPr>
              <a:xfrm>
                <a:off x="5654850" y="4874276"/>
                <a:ext cx="1008113" cy="369333"/>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Xarope de Açúcar Invertido</a:t>
                </a:r>
                <a:endParaRPr lang="pt-BR" sz="900" dirty="0">
                  <a:latin typeface="Times New Roman" panose="02020603050405020304" pitchFamily="18" charset="0"/>
                  <a:cs typeface="Times New Roman" panose="02020603050405020304" pitchFamily="18" charset="0"/>
                </a:endParaRPr>
              </a:p>
            </p:txBody>
          </p:sp>
        </p:grpSp>
        <p:cxnSp>
          <p:nvCxnSpPr>
            <p:cNvPr id="71" name="Conector de seta reta 70"/>
            <p:cNvCxnSpPr>
              <a:stCxn id="79" idx="2"/>
            </p:cNvCxnSpPr>
            <p:nvPr/>
          </p:nvCxnSpPr>
          <p:spPr>
            <a:xfrm>
              <a:off x="2451690" y="5454805"/>
              <a:ext cx="0" cy="4272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Retângulo de cantos arredondados 71"/>
            <p:cNvSpPr/>
            <p:nvPr/>
          </p:nvSpPr>
          <p:spPr>
            <a:xfrm>
              <a:off x="1857237" y="5903646"/>
              <a:ext cx="1224137" cy="4416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CaixaDeTexto 72"/>
            <p:cNvSpPr txBox="1"/>
            <p:nvPr/>
          </p:nvSpPr>
          <p:spPr>
            <a:xfrm>
              <a:off x="1735770" y="5825408"/>
              <a:ext cx="1467072" cy="230832"/>
            </a:xfrm>
            <a:prstGeom prst="rect">
              <a:avLst/>
            </a:prstGeom>
            <a:noFill/>
          </p:spPr>
          <p:txBody>
            <a:bodyPr wrap="square" rtlCol="0">
              <a:spAutoFit/>
            </a:bodyPr>
            <a:lstStyle/>
            <a:p>
              <a:pPr algn="ctr"/>
              <a:r>
                <a:rPr lang="pt-BR" sz="900" dirty="0" smtClean="0">
                  <a:latin typeface="Times New Roman" panose="02020603050405020304" pitchFamily="18" charset="0"/>
                  <a:cs typeface="Times New Roman" panose="02020603050405020304" pitchFamily="18" charset="0"/>
                </a:rPr>
                <a:t>Suporte + Meio de Cultivo</a:t>
              </a:r>
              <a:endParaRPr lang="pt-BR" sz="900" dirty="0">
                <a:latin typeface="Times New Roman" panose="02020603050405020304" pitchFamily="18" charset="0"/>
                <a:cs typeface="Times New Roman" panose="02020603050405020304" pitchFamily="18" charset="0"/>
              </a:endParaRPr>
            </a:p>
          </p:txBody>
        </p:sp>
      </p:grpSp>
      <p:sp>
        <p:nvSpPr>
          <p:cNvPr id="6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326949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453" y="1017401"/>
            <a:ext cx="5370194" cy="331344"/>
          </a:xfrm>
          <a:prstGeom prst="rect">
            <a:avLst/>
          </a:prstGeom>
          <a:noFill/>
        </p:spPr>
        <p:txBody>
          <a:bodyPr wrap="none" lIns="99539" tIns="49770" rIns="99539" bIns="49770" rtlCol="0">
            <a:spAutoFit/>
          </a:bodyPr>
          <a:lstStyle/>
          <a:p>
            <a:r>
              <a:rPr lang="pt-BR" sz="1500" dirty="0" smtClean="0">
                <a:solidFill>
                  <a:schemeClr val="bg1"/>
                </a:solidFill>
                <a:latin typeface="Arial" panose="020B0604020202020204" pitchFamily="34" charset="0"/>
                <a:cs typeface="Arial" panose="020B0604020202020204" pitchFamily="34" charset="0"/>
              </a:rPr>
              <a:t>Silvio S. da Silva; Paulo R. F. Marcelino; Larissa P. </a:t>
            </a:r>
            <a:r>
              <a:rPr lang="pt-BR" sz="1500" dirty="0" err="1" smtClean="0">
                <a:solidFill>
                  <a:schemeClr val="bg1"/>
                </a:solidFill>
                <a:latin typeface="Arial" panose="020B0604020202020204" pitchFamily="34" charset="0"/>
                <a:cs typeface="Arial" panose="020B0604020202020204" pitchFamily="34" charset="0"/>
              </a:rPr>
              <a:t>Brumano</a:t>
            </a:r>
            <a:endParaRPr lang="pt-BR"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99453" y="369691"/>
            <a:ext cx="5649630" cy="454455"/>
          </a:xfrm>
          <a:prstGeom prst="rect">
            <a:avLst/>
          </a:prstGeom>
          <a:noFill/>
        </p:spPr>
        <p:txBody>
          <a:bodyPr wrap="none" lIns="99539" tIns="49770" rIns="99539" bIns="49770" rtlCol="0">
            <a:spAutoFit/>
          </a:bodyPr>
          <a:lstStyle/>
          <a:p>
            <a:r>
              <a:rPr lang="pt-BR" sz="2300" dirty="0" err="1">
                <a:solidFill>
                  <a:schemeClr val="bg1"/>
                </a:solidFill>
                <a:latin typeface="Arial" panose="020B0604020202020204" pitchFamily="34" charset="0"/>
                <a:cs typeface="Arial" panose="020B0604020202020204" pitchFamily="34" charset="0"/>
              </a:rPr>
              <a:t>B</a:t>
            </a:r>
            <a:r>
              <a:rPr lang="pt-BR" sz="2300" dirty="0" err="1" smtClean="0">
                <a:solidFill>
                  <a:schemeClr val="bg1"/>
                </a:solidFill>
                <a:latin typeface="Arial" panose="020B0604020202020204" pitchFamily="34" charset="0"/>
                <a:cs typeface="Arial" panose="020B0604020202020204" pitchFamily="34" charset="0"/>
              </a:rPr>
              <a:t>iossurfactantes</a:t>
            </a:r>
            <a:r>
              <a:rPr lang="pt-BR" sz="2300" dirty="0" smtClean="0">
                <a:solidFill>
                  <a:schemeClr val="bg1"/>
                </a:solidFill>
                <a:latin typeface="Arial" panose="020B0604020202020204" pitchFamily="34" charset="0"/>
                <a:cs typeface="Arial" panose="020B0604020202020204" pitchFamily="34" charset="0"/>
              </a:rPr>
              <a:t> Derivados de Leveduras</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44146" y="6549387"/>
            <a:ext cx="257987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panose="020B0604020202020204" pitchFamily="34" charset="0"/>
                <a:cs typeface="Arial" panose="020B0604020202020204" pitchFamily="34" charset="0"/>
              </a:rPr>
              <a:t>Escola de Engenharia de Lorena</a:t>
            </a:r>
            <a:endParaRPr lang="pt-BR"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99453" y="1525283"/>
            <a:ext cx="6208843" cy="1223897"/>
          </a:xfrm>
          <a:prstGeom prst="rect">
            <a:avLst/>
          </a:prstGeom>
          <a:noFill/>
        </p:spPr>
        <p:txBody>
          <a:bodyPr wrap="squar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Introdução</a:t>
            </a:r>
          </a:p>
          <a:p>
            <a:pPr algn="just"/>
            <a:r>
              <a:rPr lang="pt-BR" sz="1200" dirty="0" smtClean="0">
                <a:solidFill>
                  <a:schemeClr val="bg1">
                    <a:lumMod val="50000"/>
                  </a:schemeClr>
                </a:solidFill>
                <a:latin typeface="Arial" panose="020B0604020202020204" pitchFamily="34" charset="0"/>
                <a:cs typeface="Arial" panose="020B0604020202020204" pitchFamily="34" charset="0"/>
              </a:rPr>
              <a:t>Biossurfactantes</a:t>
            </a:r>
            <a:r>
              <a:rPr lang="pt-BR" sz="1200" dirty="0">
                <a:solidFill>
                  <a:schemeClr val="bg1">
                    <a:lumMod val="50000"/>
                  </a:schemeClr>
                </a:solidFill>
                <a:latin typeface="Arial" panose="020B0604020202020204" pitchFamily="34" charset="0"/>
                <a:cs typeface="Arial" panose="020B0604020202020204" pitchFamily="34" charset="0"/>
              </a:rPr>
              <a:t> </a:t>
            </a:r>
            <a:r>
              <a:rPr lang="pt-BR" sz="1200" dirty="0" smtClean="0">
                <a:solidFill>
                  <a:schemeClr val="bg1">
                    <a:lumMod val="50000"/>
                  </a:schemeClr>
                </a:solidFill>
                <a:latin typeface="Arial" panose="020B0604020202020204" pitchFamily="34" charset="0"/>
                <a:cs typeface="Arial" panose="020B0604020202020204" pitchFamily="34" charset="0"/>
              </a:rPr>
              <a:t>são </a:t>
            </a:r>
            <a:r>
              <a:rPr lang="pt-BR" sz="1200" dirty="0">
                <a:solidFill>
                  <a:schemeClr val="bg1">
                    <a:lumMod val="50000"/>
                  </a:schemeClr>
                </a:solidFill>
                <a:latin typeface="Arial" panose="020B0604020202020204" pitchFamily="34" charset="0"/>
                <a:cs typeface="Arial" panose="020B0604020202020204" pitchFamily="34" charset="0"/>
              </a:rPr>
              <a:t>compostos de origem microbiana com propriedades </a:t>
            </a:r>
            <a:r>
              <a:rPr lang="pt-BR" sz="1200" dirty="0" smtClean="0">
                <a:solidFill>
                  <a:schemeClr val="bg1">
                    <a:lumMod val="50000"/>
                  </a:schemeClr>
                </a:solidFill>
                <a:latin typeface="Arial" panose="020B0604020202020204" pitchFamily="34" charset="0"/>
                <a:cs typeface="Arial" panose="020B0604020202020204" pitchFamily="34" charset="0"/>
              </a:rPr>
              <a:t>emulsificante, </a:t>
            </a:r>
            <a:r>
              <a:rPr lang="pt-BR" sz="1200" dirty="0" err="1" smtClean="0">
                <a:solidFill>
                  <a:schemeClr val="bg1">
                    <a:lumMod val="50000"/>
                  </a:schemeClr>
                </a:solidFill>
                <a:latin typeface="Arial" panose="020B0604020202020204" pitchFamily="34" charset="0"/>
                <a:cs typeface="Arial" panose="020B0604020202020204" pitchFamily="34" charset="0"/>
              </a:rPr>
              <a:t>tensoativa</a:t>
            </a:r>
            <a:r>
              <a:rPr lang="pt-BR" sz="1200" dirty="0" smtClean="0">
                <a:solidFill>
                  <a:schemeClr val="bg1">
                    <a:lumMod val="50000"/>
                  </a:schemeClr>
                </a:solidFill>
                <a:latin typeface="Arial" panose="020B0604020202020204" pitchFamily="34" charset="0"/>
                <a:cs typeface="Arial" panose="020B0604020202020204" pitchFamily="34" charset="0"/>
              </a:rPr>
              <a:t>, antimicrobiana e antitumoral. </a:t>
            </a:r>
            <a:r>
              <a:rPr lang="pt-BR" sz="1200" dirty="0">
                <a:solidFill>
                  <a:schemeClr val="bg1">
                    <a:lumMod val="50000"/>
                  </a:schemeClr>
                </a:solidFill>
                <a:latin typeface="Arial" panose="020B0604020202020204" pitchFamily="34" charset="0"/>
                <a:cs typeface="Arial" panose="020B0604020202020204" pitchFamily="34" charset="0"/>
              </a:rPr>
              <a:t>A</a:t>
            </a:r>
            <a:r>
              <a:rPr lang="pt-BR" sz="1200" dirty="0" smtClean="0">
                <a:solidFill>
                  <a:schemeClr val="bg1">
                    <a:lumMod val="50000"/>
                  </a:schemeClr>
                </a:solidFill>
                <a:latin typeface="Arial" panose="020B0604020202020204" pitchFamily="34" charset="0"/>
                <a:cs typeface="Arial" panose="020B0604020202020204" pitchFamily="34" charset="0"/>
              </a:rPr>
              <a:t> </a:t>
            </a:r>
            <a:r>
              <a:rPr lang="pt-BR" sz="1200" dirty="0">
                <a:solidFill>
                  <a:schemeClr val="bg1">
                    <a:lumMod val="50000"/>
                  </a:schemeClr>
                </a:solidFill>
                <a:latin typeface="Arial" panose="020B0604020202020204" pitchFamily="34" charset="0"/>
                <a:cs typeface="Arial" panose="020B0604020202020204" pitchFamily="34" charset="0"/>
              </a:rPr>
              <a:t>produção </a:t>
            </a:r>
            <a:r>
              <a:rPr lang="pt-BR" sz="1200" dirty="0" smtClean="0">
                <a:solidFill>
                  <a:schemeClr val="bg1">
                    <a:lumMod val="50000"/>
                  </a:schemeClr>
                </a:solidFill>
                <a:latin typeface="Arial" panose="020B0604020202020204" pitchFamily="34" charset="0"/>
                <a:cs typeface="Arial" panose="020B0604020202020204" pitchFamily="34" charset="0"/>
              </a:rPr>
              <a:t>em larga escala desses </a:t>
            </a:r>
            <a:r>
              <a:rPr lang="pt-BR" sz="1200" dirty="0">
                <a:solidFill>
                  <a:schemeClr val="bg1">
                    <a:lumMod val="50000"/>
                  </a:schemeClr>
                </a:solidFill>
                <a:latin typeface="Arial" panose="020B0604020202020204" pitchFamily="34" charset="0"/>
                <a:cs typeface="Arial" panose="020B0604020202020204" pitchFamily="34" charset="0"/>
              </a:rPr>
              <a:t>compostos ainda é um fator preocupante, já que os custos do processo são elevados. Uma forma de solucionar este problema é a produção a partir da utilização de subprodutos industriais, como por exemplo, os materiais </a:t>
            </a:r>
            <a:r>
              <a:rPr lang="pt-BR" sz="1200" dirty="0" smtClean="0">
                <a:solidFill>
                  <a:schemeClr val="bg1">
                    <a:lumMod val="50000"/>
                  </a:schemeClr>
                </a:solidFill>
                <a:latin typeface="Arial" panose="020B0604020202020204" pitchFamily="34" charset="0"/>
                <a:cs typeface="Arial" panose="020B0604020202020204" pitchFamily="34" charset="0"/>
              </a:rPr>
              <a:t>lignocelulósicos do setor sucroalcooleiro.</a:t>
            </a:r>
            <a:endParaRPr lang="pt-BR"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99453" y="275049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Objetivos</a:t>
            </a:r>
            <a:endParaRPr lang="pt-BR" sz="1300" b="1" dirty="0">
              <a:solidFill>
                <a:srgbClr val="099ADD"/>
              </a:solidFill>
              <a:latin typeface="Arial" panose="020B0604020202020204" pitchFamily="34" charset="0"/>
              <a:cs typeface="Arial" panose="020B0604020202020204" pitchFamily="34" charset="0"/>
            </a:endParaRPr>
          </a:p>
        </p:txBody>
      </p:sp>
      <p:sp>
        <p:nvSpPr>
          <p:cNvPr id="12" name="TextBox 11"/>
          <p:cNvSpPr txBox="1"/>
          <p:nvPr/>
        </p:nvSpPr>
        <p:spPr>
          <a:xfrm>
            <a:off x="399453" y="361437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Aplicações e público alvo</a:t>
            </a:r>
            <a:endParaRPr lang="pt-BR" sz="1300" b="1" dirty="0">
              <a:solidFill>
                <a:srgbClr val="099ADD"/>
              </a:solidFill>
              <a:latin typeface="Arial" panose="020B0604020202020204" pitchFamily="34" charset="0"/>
              <a:cs typeface="Arial" panose="020B0604020202020204" pitchFamily="34" charset="0"/>
            </a:endParaRPr>
          </a:p>
        </p:txBody>
      </p:sp>
      <p:sp>
        <p:nvSpPr>
          <p:cNvPr id="14" name="TextBox 13"/>
          <p:cNvSpPr txBox="1"/>
          <p:nvPr/>
        </p:nvSpPr>
        <p:spPr>
          <a:xfrm>
            <a:off x="399453" y="2969319"/>
            <a:ext cx="6208844"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Produção de biossurfactantes por leveduras não-patogênicas utilizando o hidrolisado hemicelulósico do bagaço de cana-de-açúcar como principal matéria-prima diminuindo os custos de produção dessas substâncias e utilizando técnicas sustentáveis.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99453" y="3840199"/>
            <a:ext cx="6208844" cy="176250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química e de petróleo (desenvolvimento de novos materiais, aplicações em MEOR e biorremediação);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alimentícia (principalmente como agentes emulsionantes);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farmacêutica (principalmente para o desenvolvimento de cosméticos);</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Agricultura (uma nova aplicação no controle de pragas – futuros biopesticidas);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pt-BR" sz="1200" dirty="0" smtClean="0">
              <a:solidFill>
                <a:schemeClr val="tx1">
                  <a:lumMod val="50000"/>
                  <a:lumOff val="50000"/>
                </a:schemeClr>
              </a:solidFill>
              <a:latin typeface="Arial" panose="020B0604020202020204" pitchFamily="34" charset="0"/>
              <a:cs typeface="Arial" panose="020B0604020202020204" pitchFamily="34" charset="0"/>
            </a:endParaRP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Estudos para futuras aplicações como agentes antimicrobianos, antitumorais e </a:t>
            </a:r>
            <a:r>
              <a:rPr lang="pt-BR" sz="1200" dirty="0" err="1" smtClean="0">
                <a:solidFill>
                  <a:schemeClr val="tx1">
                    <a:lumMod val="50000"/>
                    <a:lumOff val="50000"/>
                  </a:schemeClr>
                </a:solidFill>
                <a:latin typeface="Arial" panose="020B0604020202020204" pitchFamily="34" charset="0"/>
                <a:cs typeface="Arial" panose="020B0604020202020204" pitchFamily="34" charset="0"/>
              </a:rPr>
              <a:t>anti-aderentes</a:t>
            </a:r>
            <a:r>
              <a:rPr lang="pt-BR" sz="1200" dirty="0" smtClean="0">
                <a:solidFill>
                  <a:schemeClr val="tx1">
                    <a:lumMod val="50000"/>
                    <a:lumOff val="50000"/>
                  </a:schemeClr>
                </a:solidFill>
                <a:latin typeface="Arial" panose="020B0604020202020204" pitchFamily="34" charset="0"/>
                <a:cs typeface="Arial" panose="020B0604020202020204" pitchFamily="34" charset="0"/>
              </a:rPr>
              <a:t>, na eliminação de larvas de mosquitos vetores de doenças tropicais, como por exemplo, </a:t>
            </a:r>
            <a:r>
              <a:rPr lang="pt-BR" sz="1200" i="1" dirty="0" smtClean="0">
                <a:solidFill>
                  <a:schemeClr val="tx1">
                    <a:lumMod val="50000"/>
                    <a:lumOff val="50000"/>
                  </a:schemeClr>
                </a:solidFill>
                <a:latin typeface="Arial" panose="020B0604020202020204" pitchFamily="34" charset="0"/>
                <a:cs typeface="Arial" panose="020B0604020202020204" pitchFamily="34" charset="0"/>
              </a:rPr>
              <a:t>Aedes aegypti</a:t>
            </a:r>
            <a:r>
              <a:rPr lang="pt-BR" sz="1200" dirty="0" smtClean="0">
                <a:solidFill>
                  <a:schemeClr val="tx1">
                    <a:lumMod val="50000"/>
                    <a:lumOff val="50000"/>
                  </a:schemeClr>
                </a:solidFill>
                <a:latin typeface="Arial" panose="020B0604020202020204" pitchFamily="34" charset="0"/>
                <a:cs typeface="Arial" panose="020B0604020202020204" pitchFamily="34" charset="0"/>
              </a:rPr>
              <a:t>.</a:t>
            </a:r>
          </a:p>
        </p:txBody>
      </p:sp>
      <p:sp>
        <p:nvSpPr>
          <p:cNvPr id="16" name="TextBox 15"/>
          <p:cNvSpPr txBox="1"/>
          <p:nvPr/>
        </p:nvSpPr>
        <p:spPr>
          <a:xfrm>
            <a:off x="399453" y="555288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Estágio de desenvolvimento</a:t>
            </a:r>
            <a:endParaRPr lang="pt-BR" sz="1300" b="1" dirty="0">
              <a:solidFill>
                <a:srgbClr val="099ADD"/>
              </a:solidFill>
              <a:latin typeface="Arial" panose="020B0604020202020204" pitchFamily="34" charset="0"/>
              <a:cs typeface="Arial" panose="020B0604020202020204" pitchFamily="34" charset="0"/>
            </a:endParaRPr>
          </a:p>
        </p:txBody>
      </p:sp>
      <p:sp>
        <p:nvSpPr>
          <p:cNvPr id="17" name="TextBox 16"/>
          <p:cNvSpPr txBox="1"/>
          <p:nvPr/>
        </p:nvSpPr>
        <p:spPr>
          <a:xfrm>
            <a:off x="4218739" y="6606778"/>
            <a:ext cx="382540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panose="020B0604020202020204" pitchFamily="34" charset="0"/>
                <a:cs typeface="Arial" panose="020B0604020202020204" pitchFamily="34" charset="0"/>
              </a:rPr>
              <a:t>Patente protegida sob o nº: BR 10 2014 031965-4</a:t>
            </a:r>
            <a:endParaRPr lang="pt-BR" sz="11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Chevron 20"/>
          <p:cNvSpPr/>
          <p:nvPr/>
        </p:nvSpPr>
        <p:spPr>
          <a:xfrm>
            <a:off x="399453" y="585344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pesquisa básica</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4" name="Chevron 33"/>
          <p:cNvSpPr/>
          <p:nvPr/>
        </p:nvSpPr>
        <p:spPr>
          <a:xfrm>
            <a:off x="1717116" y="585344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produção em escala laboratorial</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Chevron 34"/>
          <p:cNvSpPr/>
          <p:nvPr/>
        </p:nvSpPr>
        <p:spPr>
          <a:xfrm>
            <a:off x="303638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protótipo</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6" name="Chevron 35"/>
          <p:cNvSpPr/>
          <p:nvPr/>
        </p:nvSpPr>
        <p:spPr>
          <a:xfrm>
            <a:off x="433840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planta piloto</a:t>
            </a:r>
          </a:p>
        </p:txBody>
      </p:sp>
      <p:sp>
        <p:nvSpPr>
          <p:cNvPr id="18" name="CaixaDeTexto 17"/>
          <p:cNvSpPr txBox="1"/>
          <p:nvPr/>
        </p:nvSpPr>
        <p:spPr>
          <a:xfrm flipH="1">
            <a:off x="399453" y="6622651"/>
            <a:ext cx="4786549" cy="253916"/>
          </a:xfrm>
          <a:prstGeom prst="rect">
            <a:avLst/>
          </a:prstGeom>
          <a:noFill/>
        </p:spPr>
        <p:txBody>
          <a:bodyPr wrap="square" rtlCol="0">
            <a:spAutoFit/>
          </a:bodyPr>
          <a:lstStyle/>
          <a:p>
            <a:r>
              <a:rPr lang="pt-BR" sz="1000" b="1" dirty="0" smtClean="0">
                <a:solidFill>
                  <a:schemeClr val="tx1">
                    <a:lumMod val="65000"/>
                    <a:lumOff val="35000"/>
                  </a:schemeClr>
                </a:solidFill>
                <a:latin typeface="Arial" panose="020B0604020202020204" pitchFamily="34" charset="0"/>
                <a:cs typeface="Arial" pitchFamily="34" charset="0"/>
              </a:rPr>
              <a:t>Áreas: Agropecuária, alimentos, materiais, saúde e cuidados</a:t>
            </a:r>
            <a:endParaRPr lang="pt-BR" sz="10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27948"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anose="020B0604020202020204" pitchFamily="34" charset="0"/>
                <a:cs typeface="Arial" pitchFamily="34" charset="0"/>
              </a:rPr>
              <a:t> </a:t>
            </a:r>
            <a:endParaRPr lang="pt-BR" sz="1200" b="1" dirty="0">
              <a:solidFill>
                <a:schemeClr val="tx1">
                  <a:lumMod val="65000"/>
                  <a:lumOff val="35000"/>
                </a:schemeClr>
              </a:solidFill>
              <a:latin typeface="Arial" pitchFamily="34" charset="0"/>
              <a:cs typeface="Arial" pitchFamily="34" charset="0"/>
            </a:endParaRPr>
          </a:p>
        </p:txBody>
      </p:sp>
      <p:grpSp>
        <p:nvGrpSpPr>
          <p:cNvPr id="20" name="Grupo 19"/>
          <p:cNvGrpSpPr/>
          <p:nvPr/>
        </p:nvGrpSpPr>
        <p:grpSpPr>
          <a:xfrm>
            <a:off x="6959702" y="4094429"/>
            <a:ext cx="3050254" cy="1679110"/>
            <a:chOff x="1736016" y="1663385"/>
            <a:chExt cx="5492563" cy="3172767"/>
          </a:xfrm>
        </p:grpSpPr>
        <p:pic>
          <p:nvPicPr>
            <p:cNvPr id="25"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5294" t="11052" r="23140" b="4607"/>
            <a:stretch/>
          </p:blipFill>
          <p:spPr bwMode="auto">
            <a:xfrm>
              <a:off x="4225022" y="1663385"/>
              <a:ext cx="3003557" cy="317276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6157" r="31190"/>
            <a:stretch/>
          </p:blipFill>
          <p:spPr bwMode="auto">
            <a:xfrm>
              <a:off x="1746250" y="1663385"/>
              <a:ext cx="2478772" cy="30384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ixaDeTexto 26"/>
            <p:cNvSpPr txBox="1"/>
            <p:nvPr/>
          </p:nvSpPr>
          <p:spPr>
            <a:xfrm>
              <a:off x="1736016"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A</a:t>
              </a:r>
              <a:endParaRPr lang="pt-BR" b="1" dirty="0">
                <a:latin typeface="Arial" panose="020B0604020202020204" pitchFamily="34" charset="0"/>
                <a:cs typeface="Arial" panose="020B0604020202020204" pitchFamily="34" charset="0"/>
              </a:endParaRPr>
            </a:p>
          </p:txBody>
        </p:sp>
        <p:sp>
          <p:nvSpPr>
            <p:cNvPr id="28" name="CaixaDeTexto 27"/>
            <p:cNvSpPr txBox="1"/>
            <p:nvPr/>
          </p:nvSpPr>
          <p:spPr>
            <a:xfrm>
              <a:off x="4301944"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B</a:t>
              </a:r>
              <a:endParaRPr lang="pt-BR" b="1" dirty="0">
                <a:latin typeface="Arial" panose="020B0604020202020204" pitchFamily="34" charset="0"/>
                <a:cs typeface="Arial" panose="020B0604020202020204" pitchFamily="34" charset="0"/>
              </a:endParaRPr>
            </a:p>
          </p:txBody>
        </p:sp>
      </p:grpSp>
      <p:sp>
        <p:nvSpPr>
          <p:cNvPr id="2" name="CaixaDeTexto 1"/>
          <p:cNvSpPr txBox="1"/>
          <p:nvPr/>
        </p:nvSpPr>
        <p:spPr>
          <a:xfrm>
            <a:off x="6959702" y="5702429"/>
            <a:ext cx="3308559" cy="707886"/>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Atividade larvicida dos biossurfactantes no combate ao </a:t>
            </a:r>
            <a:r>
              <a:rPr lang="pt-BR" sz="1000" i="1" dirty="0" smtClean="0">
                <a:latin typeface="Arial" panose="020B0604020202020204" pitchFamily="34" charset="0"/>
                <a:cs typeface="Arial" panose="020B0604020202020204" pitchFamily="34" charset="0"/>
              </a:rPr>
              <a:t>Aedes aegypti </a:t>
            </a:r>
          </a:p>
          <a:p>
            <a:pPr marL="228600" indent="-228600">
              <a:buAutoNum type="alphaUcParenBoth"/>
            </a:pPr>
            <a:r>
              <a:rPr lang="pt-BR" sz="1000" dirty="0" smtClean="0">
                <a:latin typeface="Arial" panose="020B0604020202020204" pitchFamily="34" charset="0"/>
                <a:cs typeface="Arial" panose="020B0604020202020204" pitchFamily="34" charset="0"/>
              </a:rPr>
              <a:t> Sem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viva</a:t>
            </a:r>
          </a:p>
          <a:p>
            <a:pPr marL="228600" indent="-228600">
              <a:buAutoNum type="alphaUcParenBoth"/>
            </a:pPr>
            <a:r>
              <a:rPr lang="pt-BR" sz="1000" dirty="0" smtClean="0">
                <a:latin typeface="Arial" panose="020B0604020202020204" pitchFamily="34" charset="0"/>
                <a:cs typeface="Arial" panose="020B0604020202020204" pitchFamily="34" charset="0"/>
              </a:rPr>
              <a:t> Com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morta</a:t>
            </a:r>
            <a:endParaRPr lang="pt-BR" sz="1000" dirty="0">
              <a:latin typeface="Arial" panose="020B0604020202020204" pitchFamily="34" charset="0"/>
              <a:cs typeface="Arial" panose="020B0604020202020204" pitchFamily="34" charset="0"/>
            </a:endParaRPr>
          </a:p>
        </p:txBody>
      </p:sp>
      <p:pic>
        <p:nvPicPr>
          <p:cNvPr id="29" name="Imagem 28"/>
          <p:cNvPicPr>
            <a:picLocks noChangeAspect="1"/>
          </p:cNvPicPr>
          <p:nvPr/>
        </p:nvPicPr>
        <p:blipFill>
          <a:blip r:embed="rId5"/>
          <a:stretch>
            <a:fillRect/>
          </a:stretch>
        </p:blipFill>
        <p:spPr>
          <a:xfrm>
            <a:off x="7050048" y="1601521"/>
            <a:ext cx="3218213" cy="1713754"/>
          </a:xfrm>
          <a:prstGeom prst="rect">
            <a:avLst/>
          </a:prstGeom>
        </p:spPr>
      </p:pic>
      <p:sp>
        <p:nvSpPr>
          <p:cNvPr id="30" name="CaixaDeTexto 29"/>
          <p:cNvSpPr txBox="1"/>
          <p:nvPr/>
        </p:nvSpPr>
        <p:spPr>
          <a:xfrm>
            <a:off x="7022162" y="3386543"/>
            <a:ext cx="3396003" cy="553998"/>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Potencial emulsificante dos biossurfactantes produzidos pelas leveduras em hidrolisado hemicelulósico do bagaço de cana-de-açúcar</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1292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842353" y="3275463"/>
            <a:ext cx="9005515" cy="1208508"/>
          </a:xfrm>
          <a:prstGeom prst="rect">
            <a:avLst/>
          </a:prstGeom>
          <a:noFill/>
        </p:spPr>
        <p:txBody>
          <a:bodyPr wrap="square" lIns="99539" tIns="49770" rIns="99539" bIns="49770" rtlCol="0">
            <a:spAutoFit/>
          </a:bodyPr>
          <a:lstStyle/>
          <a:p>
            <a:pPr algn="ctr"/>
            <a:r>
              <a:rPr lang="pt-BR" sz="7200" dirty="0" smtClean="0">
                <a:solidFill>
                  <a:schemeClr val="tx1">
                    <a:lumMod val="50000"/>
                    <a:lumOff val="50000"/>
                  </a:schemeClr>
                </a:solidFill>
                <a:latin typeface="Arial"/>
                <a:cs typeface="Arial"/>
              </a:rPr>
              <a:t>Energia</a:t>
            </a:r>
            <a:endParaRPr lang="pt-BR" sz="7200" dirty="0">
              <a:solidFill>
                <a:schemeClr val="tx1">
                  <a:lumMod val="50000"/>
                  <a:lumOff val="50000"/>
                </a:schemeClr>
              </a:solidFill>
              <a:latin typeface="Arial"/>
              <a:cs typeface="Arial"/>
            </a:endParaRPr>
          </a:p>
        </p:txBody>
      </p:sp>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14</a:t>
            </a:fld>
            <a:endParaRPr lang="en-US" sz="1600" dirty="0">
              <a:solidFill>
                <a:schemeClr val="bg1"/>
              </a:solidFill>
            </a:endParaRPr>
          </a:p>
        </p:txBody>
      </p:sp>
    </p:spTree>
    <p:extLst>
      <p:ext uri="{BB962C8B-B14F-4D97-AF65-F5344CB8AC3E}">
        <p14:creationId xmlns:p14="http://schemas.microsoft.com/office/powerpoint/2010/main" val="1182277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520" y="1016990"/>
            <a:ext cx="3143751"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André G. Sato, Edson A. </a:t>
            </a:r>
            <a:r>
              <a:rPr lang="pt-BR" sz="1500" dirty="0" err="1" smtClean="0">
                <a:solidFill>
                  <a:schemeClr val="bg1"/>
                </a:solidFill>
                <a:latin typeface="Arial"/>
                <a:cs typeface="Arial"/>
              </a:rPr>
              <a:t>Ticianelli</a:t>
            </a:r>
            <a:endParaRPr lang="pt-BR" sz="1500" dirty="0">
              <a:solidFill>
                <a:schemeClr val="bg1"/>
              </a:solidFill>
              <a:latin typeface="Arial"/>
              <a:cs typeface="Arial"/>
            </a:endParaRPr>
          </a:p>
        </p:txBody>
      </p:sp>
      <p:sp>
        <p:nvSpPr>
          <p:cNvPr id="7" name="TextBox 6"/>
          <p:cNvSpPr txBox="1"/>
          <p:nvPr/>
        </p:nvSpPr>
        <p:spPr>
          <a:xfrm>
            <a:off x="327520" y="388940"/>
            <a:ext cx="8986839" cy="469844"/>
          </a:xfrm>
          <a:prstGeom prst="rect">
            <a:avLst/>
          </a:prstGeom>
          <a:noFill/>
        </p:spPr>
        <p:txBody>
          <a:bodyPr wrap="square" lIns="99539" tIns="49770" rIns="99539" bIns="49770" rtlCol="0">
            <a:spAutoFit/>
          </a:bodyPr>
          <a:lstStyle/>
          <a:p>
            <a:r>
              <a:rPr lang="pt-BR" sz="2300" dirty="0">
                <a:solidFill>
                  <a:schemeClr val="bg1"/>
                </a:solidFill>
                <a:latin typeface="Arial"/>
                <a:cs typeface="Arial"/>
              </a:rPr>
              <a:t>Sistema </a:t>
            </a:r>
            <a:r>
              <a:rPr lang="pt-BR" sz="2300" dirty="0" smtClean="0">
                <a:solidFill>
                  <a:schemeClr val="bg1"/>
                </a:solidFill>
                <a:latin typeface="Arial"/>
                <a:cs typeface="Arial"/>
              </a:rPr>
              <a:t>Inovador </a:t>
            </a:r>
            <a:r>
              <a:rPr lang="pt-BR" sz="2300" dirty="0">
                <a:solidFill>
                  <a:schemeClr val="bg1"/>
                </a:solidFill>
                <a:latin typeface="Arial"/>
                <a:cs typeface="Arial"/>
              </a:rPr>
              <a:t>de Conversão do Etanol em Energia </a:t>
            </a:r>
            <a:r>
              <a:rPr lang="pt-BR" sz="2300" dirty="0" smtClean="0">
                <a:solidFill>
                  <a:schemeClr val="bg1"/>
                </a:solidFill>
                <a:latin typeface="Arial"/>
                <a:cs typeface="Arial"/>
              </a:rPr>
              <a:t>Elétrica</a:t>
            </a:r>
            <a:endParaRPr lang="pt-BR" sz="2300" dirty="0">
              <a:solidFill>
                <a:schemeClr val="bg1"/>
              </a:solidFill>
              <a:latin typeface="Arial"/>
              <a:cs typeface="Arial"/>
            </a:endParaRPr>
          </a:p>
        </p:txBody>
      </p:sp>
      <p:sp>
        <p:nvSpPr>
          <p:cNvPr id="9" name="TextBox 8"/>
          <p:cNvSpPr txBox="1"/>
          <p:nvPr/>
        </p:nvSpPr>
        <p:spPr>
          <a:xfrm>
            <a:off x="7824911" y="6573839"/>
            <a:ext cx="275300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Química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27520"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27520" y="2815928"/>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27520" y="4158402"/>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27520" y="1697745"/>
            <a:ext cx="9670020" cy="1023842"/>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Célula a combustível é uma tecnologia de geração de energia </a:t>
            </a:r>
            <a:r>
              <a:rPr lang="pt-BR" sz="1200" dirty="0" smtClean="0">
                <a:solidFill>
                  <a:schemeClr val="tx1">
                    <a:lumMod val="50000"/>
                    <a:lumOff val="50000"/>
                  </a:schemeClr>
                </a:solidFill>
                <a:latin typeface="Arial"/>
                <a:cs typeface="Arial"/>
              </a:rPr>
              <a:t>elétrica muito </a:t>
            </a:r>
            <a:r>
              <a:rPr lang="pt-BR" sz="1200" dirty="0">
                <a:solidFill>
                  <a:schemeClr val="tx1">
                    <a:lumMod val="50000"/>
                    <a:lumOff val="50000"/>
                  </a:schemeClr>
                </a:solidFill>
                <a:latin typeface="Arial"/>
                <a:cs typeface="Arial"/>
              </a:rPr>
              <a:t>promissora, que </a:t>
            </a:r>
            <a:r>
              <a:rPr lang="pt-BR" sz="1200" dirty="0" smtClean="0">
                <a:solidFill>
                  <a:schemeClr val="tx1">
                    <a:lumMod val="50000"/>
                    <a:lumOff val="50000"/>
                  </a:schemeClr>
                </a:solidFill>
                <a:latin typeface="Arial"/>
                <a:cs typeface="Arial"/>
              </a:rPr>
              <a:t>opera tendo  mais comumente o </a:t>
            </a:r>
            <a:r>
              <a:rPr lang="pt-BR" sz="1200" dirty="0">
                <a:solidFill>
                  <a:schemeClr val="tx1">
                    <a:lumMod val="50000"/>
                    <a:lumOff val="50000"/>
                  </a:schemeClr>
                </a:solidFill>
                <a:latin typeface="Arial"/>
                <a:cs typeface="Arial"/>
              </a:rPr>
              <a:t>hidrogênio </a:t>
            </a:r>
            <a:r>
              <a:rPr lang="pt-BR" sz="1200" dirty="0" smtClean="0">
                <a:solidFill>
                  <a:schemeClr val="tx1">
                    <a:lumMod val="50000"/>
                    <a:lumOff val="50000"/>
                  </a:schemeClr>
                </a:solidFill>
                <a:latin typeface="Arial"/>
                <a:cs typeface="Arial"/>
              </a:rPr>
              <a:t>como combustível e </a:t>
            </a:r>
            <a:r>
              <a:rPr lang="pt-BR" sz="1200" dirty="0">
                <a:solidFill>
                  <a:schemeClr val="tx1">
                    <a:lumMod val="50000"/>
                    <a:lumOff val="50000"/>
                  </a:schemeClr>
                </a:solidFill>
                <a:latin typeface="Arial"/>
                <a:cs typeface="Arial"/>
              </a:rPr>
              <a:t>o oxigênio do ar </a:t>
            </a:r>
            <a:r>
              <a:rPr lang="pt-BR" sz="1200" dirty="0" smtClean="0">
                <a:solidFill>
                  <a:schemeClr val="tx1">
                    <a:lumMod val="50000"/>
                    <a:lumOff val="50000"/>
                  </a:schemeClr>
                </a:solidFill>
                <a:latin typeface="Arial"/>
                <a:cs typeface="Arial"/>
              </a:rPr>
              <a:t>como agente oxidante.Infelizmente</a:t>
            </a:r>
            <a:r>
              <a:rPr lang="pt-BR" sz="1200" dirty="0">
                <a:solidFill>
                  <a:schemeClr val="tx1">
                    <a:lumMod val="50000"/>
                    <a:lumOff val="50000"/>
                  </a:schemeClr>
                </a:solidFill>
                <a:latin typeface="Arial"/>
                <a:cs typeface="Arial"/>
              </a:rPr>
              <a:t>, as propriedades físicas do hidrogênio fazem do seu armazenamento a bordo </a:t>
            </a:r>
            <a:r>
              <a:rPr lang="pt-BR" sz="1200" dirty="0" smtClean="0">
                <a:solidFill>
                  <a:schemeClr val="tx1">
                    <a:lumMod val="50000"/>
                    <a:lumOff val="50000"/>
                  </a:schemeClr>
                </a:solidFill>
                <a:latin typeface="Arial"/>
                <a:cs typeface="Arial"/>
              </a:rPr>
              <a:t>um grande desafio. </a:t>
            </a:r>
            <a:r>
              <a:rPr lang="pt-BR" sz="1200" dirty="0">
                <a:solidFill>
                  <a:schemeClr val="tx1">
                    <a:lumMod val="50000"/>
                    <a:lumOff val="50000"/>
                  </a:schemeClr>
                </a:solidFill>
                <a:latin typeface="Arial"/>
                <a:cs typeface="Arial"/>
              </a:rPr>
              <a:t>Esta patente apresenta um sistema de geração de hidrogênio </a:t>
            </a:r>
            <a:r>
              <a:rPr lang="pt-BR" sz="1200" dirty="0" smtClean="0">
                <a:solidFill>
                  <a:schemeClr val="tx1">
                    <a:lumMod val="50000"/>
                    <a:lumOff val="50000"/>
                  </a:schemeClr>
                </a:solidFill>
                <a:latin typeface="Arial"/>
                <a:cs typeface="Arial"/>
              </a:rPr>
              <a:t>e de </a:t>
            </a:r>
            <a:r>
              <a:rPr lang="pt-BR" sz="1200" dirty="0">
                <a:solidFill>
                  <a:schemeClr val="tx1">
                    <a:lumMod val="50000"/>
                    <a:lumOff val="50000"/>
                  </a:schemeClr>
                </a:solidFill>
                <a:latin typeface="Arial"/>
                <a:cs typeface="Arial"/>
              </a:rPr>
              <a:t>um combustível líquido </a:t>
            </a:r>
            <a:r>
              <a:rPr lang="pt-BR" sz="1200" dirty="0" smtClean="0">
                <a:solidFill>
                  <a:prstClr val="black">
                    <a:lumMod val="50000"/>
                    <a:lumOff val="50000"/>
                  </a:prstClr>
                </a:solidFill>
                <a:latin typeface="Arial"/>
                <a:cs typeface="Arial"/>
              </a:rPr>
              <a:t>a partir de reação </a:t>
            </a:r>
            <a:r>
              <a:rPr lang="pt-BR" sz="1200" dirty="0">
                <a:solidFill>
                  <a:prstClr val="black">
                    <a:lumMod val="50000"/>
                    <a:lumOff val="50000"/>
                  </a:prstClr>
                </a:solidFill>
                <a:latin typeface="Arial"/>
                <a:cs typeface="Arial"/>
              </a:rPr>
              <a:t>catalítica do </a:t>
            </a:r>
            <a:r>
              <a:rPr lang="pt-BR" sz="1200" dirty="0" smtClean="0">
                <a:solidFill>
                  <a:prstClr val="black">
                    <a:lumMod val="50000"/>
                    <a:lumOff val="50000"/>
                  </a:prstClr>
                </a:solidFill>
                <a:latin typeface="Arial"/>
                <a:cs typeface="Arial"/>
              </a:rPr>
              <a:t>etanol. O hidrogênio </a:t>
            </a:r>
            <a:r>
              <a:rPr lang="pt-BR" sz="1200" dirty="0">
                <a:solidFill>
                  <a:prstClr val="black">
                    <a:lumMod val="50000"/>
                    <a:lumOff val="50000"/>
                  </a:prstClr>
                </a:solidFill>
                <a:latin typeface="Arial"/>
                <a:cs typeface="Arial"/>
              </a:rPr>
              <a:t>livre de monóxido de carbono alimenta uma célula a </a:t>
            </a:r>
            <a:r>
              <a:rPr lang="pt-BR" sz="1200" dirty="0" smtClean="0">
                <a:solidFill>
                  <a:prstClr val="black">
                    <a:lumMod val="50000"/>
                    <a:lumOff val="50000"/>
                  </a:prstClr>
                </a:solidFill>
                <a:latin typeface="Arial"/>
                <a:cs typeface="Arial"/>
              </a:rPr>
              <a:t>combustível, enquanto </a:t>
            </a:r>
            <a:r>
              <a:rPr lang="pt-BR" sz="1200" dirty="0">
                <a:solidFill>
                  <a:prstClr val="black">
                    <a:lumMod val="50000"/>
                    <a:lumOff val="50000"/>
                  </a:prstClr>
                </a:solidFill>
                <a:latin typeface="Arial"/>
                <a:cs typeface="Arial"/>
              </a:rPr>
              <a:t>o combustível líquido pode </a:t>
            </a:r>
            <a:r>
              <a:rPr lang="pt-BR" sz="1200" dirty="0" smtClean="0">
                <a:solidFill>
                  <a:prstClr val="black">
                    <a:lumMod val="50000"/>
                    <a:lumOff val="50000"/>
                  </a:prstClr>
                </a:solidFill>
                <a:latin typeface="Arial"/>
                <a:cs typeface="Arial"/>
              </a:rPr>
              <a:t>propulsionar </a:t>
            </a:r>
            <a:r>
              <a:rPr lang="pt-BR" sz="1200" dirty="0">
                <a:solidFill>
                  <a:prstClr val="black">
                    <a:lumMod val="50000"/>
                    <a:lumOff val="50000"/>
                  </a:prstClr>
                </a:solidFill>
                <a:latin typeface="Arial"/>
                <a:cs typeface="Arial"/>
              </a:rPr>
              <a:t>um motor a combustão </a:t>
            </a:r>
            <a:r>
              <a:rPr lang="pt-BR" sz="1200" dirty="0" smtClean="0">
                <a:solidFill>
                  <a:prstClr val="black">
                    <a:lumMod val="50000"/>
                    <a:lumOff val="50000"/>
                  </a:prstClr>
                </a:solidFill>
                <a:latin typeface="Arial"/>
                <a:cs typeface="Arial"/>
              </a:rPr>
              <a:t>interna,  já que o mesmo</a:t>
            </a:r>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possui calor de combustão específico entre o etanol e a gasolina. </a:t>
            </a:r>
          </a:p>
        </p:txBody>
      </p:sp>
      <p:sp>
        <p:nvSpPr>
          <p:cNvPr id="14" name="TextBox 13"/>
          <p:cNvSpPr txBox="1"/>
          <p:nvPr/>
        </p:nvSpPr>
        <p:spPr>
          <a:xfrm>
            <a:off x="327520" y="3034753"/>
            <a:ext cx="5529561" cy="1023842"/>
          </a:xfrm>
          <a:prstGeom prst="rect">
            <a:avLst/>
          </a:prstGeom>
          <a:noFill/>
        </p:spPr>
        <p:txBody>
          <a:bodyPr wrap="square" lIns="99539" tIns="49770" rIns="99539" bIns="49770" rtlCol="0">
            <a:spAutoFit/>
          </a:bodyPr>
          <a:lstStyle/>
          <a:p>
            <a:pPr algn="just"/>
            <a:r>
              <a:rPr lang="pt-BR" sz="1200" dirty="0" smtClean="0">
                <a:solidFill>
                  <a:prstClr val="black">
                    <a:lumMod val="50000"/>
                    <a:lumOff val="50000"/>
                  </a:prstClr>
                </a:solidFill>
                <a:latin typeface="Arial"/>
                <a:cs typeface="Arial"/>
              </a:rPr>
              <a:t>Gerar eletricidade a partir do etanol para </a:t>
            </a:r>
            <a:r>
              <a:rPr lang="pt-BR" sz="1200" dirty="0">
                <a:solidFill>
                  <a:prstClr val="black">
                    <a:lumMod val="50000"/>
                    <a:lumOff val="50000"/>
                  </a:prstClr>
                </a:solidFill>
                <a:latin typeface="Arial"/>
                <a:cs typeface="Arial"/>
              </a:rPr>
              <a:t>alimentar uma bateria e/ou motor </a:t>
            </a:r>
            <a:r>
              <a:rPr lang="pt-BR" sz="1200" dirty="0" smtClean="0">
                <a:solidFill>
                  <a:prstClr val="black">
                    <a:lumMod val="50000"/>
                    <a:lumOff val="50000"/>
                  </a:prstClr>
                </a:solidFill>
                <a:latin typeface="Arial"/>
                <a:cs typeface="Arial"/>
              </a:rPr>
              <a:t>elétrico. Cogeração de um combustível líquido com calor de combustão superior ao do etanol, para alimentar um motor a combustão interna. Utilizar ambos os produtos de reação do etanol à propulsão mais eficiente de </a:t>
            </a:r>
            <a:r>
              <a:rPr lang="pt-BR" sz="1200" dirty="0">
                <a:solidFill>
                  <a:prstClr val="black">
                    <a:lumMod val="50000"/>
                    <a:lumOff val="50000"/>
                  </a:prstClr>
                </a:solidFill>
                <a:latin typeface="Arial"/>
                <a:cs typeface="Arial"/>
              </a:rPr>
              <a:t>veículos automotores </a:t>
            </a:r>
            <a:r>
              <a:rPr lang="pt-BR" sz="1200" dirty="0" smtClean="0">
                <a:solidFill>
                  <a:prstClr val="black">
                    <a:lumMod val="50000"/>
                    <a:lumOff val="50000"/>
                  </a:prstClr>
                </a:solidFill>
                <a:latin typeface="Arial"/>
                <a:cs typeface="Arial"/>
              </a:rPr>
              <a:t>elétricos/híbridos. </a:t>
            </a:r>
          </a:p>
        </p:txBody>
      </p:sp>
      <p:sp>
        <p:nvSpPr>
          <p:cNvPr id="15" name="TextBox 14"/>
          <p:cNvSpPr txBox="1"/>
          <p:nvPr/>
        </p:nvSpPr>
        <p:spPr>
          <a:xfrm>
            <a:off x="327520" y="4384229"/>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Indústria automobilística. </a:t>
            </a:r>
          </a:p>
          <a:p>
            <a:pPr algn="just"/>
            <a:r>
              <a:rPr lang="pt-BR" sz="1200" dirty="0" smtClean="0">
                <a:solidFill>
                  <a:schemeClr val="tx1">
                    <a:lumMod val="50000"/>
                    <a:lumOff val="50000"/>
                  </a:schemeClr>
                </a:solidFill>
                <a:latin typeface="Arial"/>
                <a:cs typeface="Arial"/>
              </a:rPr>
              <a:t>• Indústria de dispositivos móveis (p. ex. celulares). </a:t>
            </a:r>
          </a:p>
          <a:p>
            <a:pPr algn="just"/>
            <a:r>
              <a:rPr lang="pt-BR" sz="1200" dirty="0" smtClean="0">
                <a:solidFill>
                  <a:schemeClr val="tx1">
                    <a:lumMod val="50000"/>
                    <a:lumOff val="50000"/>
                  </a:schemeClr>
                </a:solidFill>
                <a:latin typeface="Arial"/>
                <a:cs typeface="Arial"/>
              </a:rPr>
              <a:t>• Unidades móveis ou estacionárias de geração de potência.</a:t>
            </a:r>
          </a:p>
        </p:txBody>
      </p:sp>
      <p:sp>
        <p:nvSpPr>
          <p:cNvPr id="16" name="TextBox 15"/>
          <p:cNvSpPr txBox="1"/>
          <p:nvPr/>
        </p:nvSpPr>
        <p:spPr>
          <a:xfrm>
            <a:off x="327520"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10389" y="6594528"/>
            <a:ext cx="3826116"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a:t>
            </a:r>
            <a:r>
              <a:rPr lang="pt-BR" sz="1100" b="1" dirty="0">
                <a:solidFill>
                  <a:schemeClr val="tx1">
                    <a:lumMod val="50000"/>
                    <a:lumOff val="50000"/>
                  </a:schemeClr>
                </a:solidFill>
                <a:latin typeface="Arial"/>
                <a:cs typeface="Arial"/>
              </a:rPr>
              <a:t>: </a:t>
            </a:r>
            <a:r>
              <a:rPr lang="pt-BR" sz="1100" b="1" dirty="0" smtClean="0">
                <a:solidFill>
                  <a:schemeClr val="tx1">
                    <a:lumMod val="50000"/>
                    <a:lumOff val="50000"/>
                  </a:schemeClr>
                </a:solidFill>
                <a:latin typeface="Arial"/>
                <a:cs typeface="Arial"/>
              </a:rPr>
              <a:t>BR 10 2014 003438-2</a:t>
            </a:r>
            <a:endParaRPr lang="pt-BR" sz="1100" b="1" dirty="0">
              <a:solidFill>
                <a:schemeClr val="tx1">
                  <a:lumMod val="50000"/>
                  <a:lumOff val="50000"/>
                </a:schemeClr>
              </a:solidFill>
              <a:latin typeface="Arial"/>
              <a:cs typeface="Arial"/>
            </a:endParaRPr>
          </a:p>
        </p:txBody>
      </p:sp>
      <p:sp>
        <p:nvSpPr>
          <p:cNvPr id="21" name="Chevron 20"/>
          <p:cNvSpPr/>
          <p:nvPr/>
        </p:nvSpPr>
        <p:spPr>
          <a:xfrm>
            <a:off x="327520"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35228" y="5523666"/>
            <a:ext cx="1548000" cy="468000"/>
          </a:xfrm>
          <a:prstGeom prst="chevron">
            <a:avLst/>
          </a:prstGeom>
          <a:solidFill>
            <a:schemeClr val="tx2">
              <a:alpha val="20000"/>
            </a:schemeClr>
          </a:solidFill>
          <a:ln w="6350" cmpd="sng">
            <a:solidFill>
              <a:schemeClr val="accent1"/>
            </a:solidFill>
          </a:ln>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54501"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56521"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27520" y="6594528"/>
            <a:ext cx="300990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Energia</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27520" y="6306986"/>
            <a:ext cx="162576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endParaRPr lang="pt-BR" sz="1200" b="1" dirty="0">
              <a:solidFill>
                <a:schemeClr val="tx1">
                  <a:lumMod val="65000"/>
                  <a:lumOff val="3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64731" y="2896582"/>
            <a:ext cx="4088944" cy="310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1879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97043"/>
            <a:ext cx="6224338" cy="331344"/>
          </a:xfrm>
          <a:prstGeom prst="rect">
            <a:avLst/>
          </a:prstGeom>
          <a:noFill/>
        </p:spPr>
        <p:txBody>
          <a:bodyPr wrap="none" lIns="99539" tIns="49770" rIns="99539" bIns="49770" rtlCol="0">
            <a:spAutoFit/>
          </a:bodyPr>
          <a:lstStyle/>
          <a:p>
            <a:r>
              <a:rPr lang="pt-BR" sz="1500" dirty="0" err="1" smtClean="0">
                <a:solidFill>
                  <a:schemeClr val="bg1"/>
                </a:solidFill>
                <a:latin typeface="Arial"/>
                <a:cs typeface="Arial"/>
              </a:rPr>
              <a:t>Hédio</a:t>
            </a:r>
            <a:r>
              <a:rPr lang="pt-BR" sz="1500" dirty="0" smtClean="0">
                <a:solidFill>
                  <a:schemeClr val="bg1"/>
                </a:solidFill>
                <a:latin typeface="Arial"/>
                <a:cs typeface="Arial"/>
              </a:rPr>
              <a:t> </a:t>
            </a:r>
            <a:r>
              <a:rPr lang="pt-BR" sz="1500" dirty="0" err="1" smtClean="0">
                <a:solidFill>
                  <a:schemeClr val="bg1"/>
                </a:solidFill>
                <a:latin typeface="Arial"/>
                <a:cs typeface="Arial"/>
              </a:rPr>
              <a:t>Tatizawa</a:t>
            </a:r>
            <a:r>
              <a:rPr lang="pt-BR" sz="1500" dirty="0" smtClean="0">
                <a:solidFill>
                  <a:schemeClr val="bg1"/>
                </a:solidFill>
                <a:latin typeface="Arial"/>
                <a:cs typeface="Arial"/>
              </a:rPr>
              <a:t>, Marcio </a:t>
            </a:r>
            <a:r>
              <a:rPr lang="pt-BR" sz="1500" dirty="0" err="1" smtClean="0">
                <a:solidFill>
                  <a:schemeClr val="bg1"/>
                </a:solidFill>
                <a:latin typeface="Arial"/>
                <a:cs typeface="Arial"/>
              </a:rPr>
              <a:t>Bottaro</a:t>
            </a:r>
            <a:r>
              <a:rPr lang="pt-BR" sz="1500" dirty="0" smtClean="0">
                <a:solidFill>
                  <a:schemeClr val="bg1"/>
                </a:solidFill>
                <a:latin typeface="Arial"/>
                <a:cs typeface="Arial"/>
              </a:rPr>
              <a:t>, Danilo C. </a:t>
            </a:r>
            <a:r>
              <a:rPr lang="pt-BR" sz="1500" dirty="0" err="1" smtClean="0">
                <a:solidFill>
                  <a:schemeClr val="bg1"/>
                </a:solidFill>
                <a:latin typeface="Arial"/>
                <a:cs typeface="Arial"/>
              </a:rPr>
              <a:t>Rosendo</a:t>
            </a:r>
            <a:r>
              <a:rPr lang="pt-BR" sz="1500" dirty="0" smtClean="0">
                <a:solidFill>
                  <a:schemeClr val="bg1"/>
                </a:solidFill>
                <a:latin typeface="Arial"/>
                <a:cs typeface="Arial"/>
              </a:rPr>
              <a:t>, Wilson R. </a:t>
            </a:r>
            <a:r>
              <a:rPr lang="pt-BR" sz="1500" dirty="0" err="1" smtClean="0">
                <a:solidFill>
                  <a:schemeClr val="bg1"/>
                </a:solidFill>
                <a:latin typeface="Arial"/>
                <a:cs typeface="Arial"/>
              </a:rPr>
              <a:t>Bacega</a:t>
            </a:r>
            <a:endParaRPr lang="pt-BR" sz="1500" dirty="0">
              <a:solidFill>
                <a:schemeClr val="bg1"/>
              </a:solidFill>
              <a:latin typeface="Arial"/>
              <a:cs typeface="Arial"/>
            </a:endParaRPr>
          </a:p>
        </p:txBody>
      </p:sp>
      <p:sp>
        <p:nvSpPr>
          <p:cNvPr id="7" name="TextBox 6"/>
          <p:cNvSpPr txBox="1"/>
          <p:nvPr/>
        </p:nvSpPr>
        <p:spPr>
          <a:xfrm>
            <a:off x="334582" y="361639"/>
            <a:ext cx="8185580"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Inteligente de Monitoramento de Descargas Parciais</a:t>
            </a:r>
            <a:endParaRPr lang="pt-BR" sz="2300" dirty="0">
              <a:solidFill>
                <a:schemeClr val="bg1"/>
              </a:solidFill>
              <a:latin typeface="Arial"/>
              <a:cs typeface="Arial"/>
            </a:endParaRPr>
          </a:p>
        </p:txBody>
      </p:sp>
      <p:sp>
        <p:nvSpPr>
          <p:cNvPr id="9" name="TextBox 8"/>
          <p:cNvSpPr txBox="1"/>
          <p:nvPr/>
        </p:nvSpPr>
        <p:spPr>
          <a:xfrm>
            <a:off x="7929349" y="6583985"/>
            <a:ext cx="2592889" cy="285178"/>
          </a:xfrm>
          <a:prstGeom prst="rect">
            <a:avLst/>
          </a:prstGeom>
          <a:noFill/>
        </p:spPr>
        <p:txBody>
          <a:bodyPr wrap="square" lIns="99539" tIns="49770" rIns="99539" bIns="49770" rtlCol="0">
            <a:spAutoFit/>
          </a:bodyPr>
          <a:lstStyle/>
          <a:p>
            <a:pPr algn="r"/>
            <a:r>
              <a:rPr lang="pt-BR" sz="1200" b="1" dirty="0" smtClean="0">
                <a:solidFill>
                  <a:schemeClr val="tx1">
                    <a:lumMod val="65000"/>
                    <a:lumOff val="35000"/>
                  </a:schemeClr>
                </a:solidFill>
                <a:latin typeface="Arial"/>
                <a:cs typeface="Arial"/>
              </a:rPr>
              <a:t>Instituto de Energia e Ambiente</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925339"/>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34582" y="3864167"/>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34582" y="1697745"/>
            <a:ext cx="5907883" cy="1208508"/>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Descargas parciais são pequenas descargas elétricas que ocorrem em imperfeições da isolação, que levam a falhas nos equipamentos de distribuição de energia elétrica. São de difícil  detecção em campo, devido ao ruído ambiente. O sistema inteligente realiza medições, analisa e envia o diagnóstico do equipamento monitorado autonomamente,  aos responsáveis pela manutenção, através de tecnologia de telefonia celular. </a:t>
            </a:r>
          </a:p>
        </p:txBody>
      </p:sp>
      <p:sp>
        <p:nvSpPr>
          <p:cNvPr id="14" name="TextBox 13"/>
          <p:cNvSpPr txBox="1"/>
          <p:nvPr/>
        </p:nvSpPr>
        <p:spPr>
          <a:xfrm>
            <a:off x="334582" y="3144164"/>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O sistema inteligente previne falhas em serviço, potencialmente perigosas para as instalações e operadores, promovendo uma melhor gestão da manutenção e maior disponibilidade no fornecimento de energia elétrica.</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089994"/>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Empresas de geração, transmissão e distribuição de energia elétrica, e consumidores atendidos em alta tensão;</a:t>
            </a:r>
          </a:p>
          <a:p>
            <a:pPr algn="just"/>
            <a:r>
              <a:rPr lang="pt-BR" sz="1200" dirty="0" smtClean="0">
                <a:solidFill>
                  <a:schemeClr val="tx1">
                    <a:lumMod val="50000"/>
                    <a:lumOff val="50000"/>
                  </a:schemeClr>
                </a:solidFill>
                <a:latin typeface="Arial"/>
                <a:cs typeface="Arial"/>
              </a:rPr>
              <a:t>• Monitoramento de equipamentos de alta tensão, como transformadores, disjuntores, para-raios, transformadores para instrumentos, cabos, subestações blindadas e reatores.</a:t>
            </a:r>
          </a:p>
        </p:txBody>
      </p:sp>
      <p:sp>
        <p:nvSpPr>
          <p:cNvPr id="16" name="TextBox 15"/>
          <p:cNvSpPr txBox="1"/>
          <p:nvPr/>
        </p:nvSpPr>
        <p:spPr>
          <a:xfrm>
            <a:off x="334582"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446751" y="6607917"/>
            <a:ext cx="4156079"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a:t>
            </a:r>
            <a:r>
              <a:rPr lang="pt-BR" sz="1100" b="1" dirty="0">
                <a:solidFill>
                  <a:schemeClr val="tx1">
                    <a:lumMod val="50000"/>
                    <a:lumOff val="50000"/>
                  </a:schemeClr>
                </a:solidFill>
                <a:latin typeface="Arial"/>
                <a:cs typeface="Arial"/>
              </a:rPr>
              <a:t>: </a:t>
            </a:r>
            <a:r>
              <a:rPr lang="pt-BR" sz="1100" b="1" dirty="0" smtClean="0">
                <a:solidFill>
                  <a:schemeClr val="tx1">
                    <a:lumMod val="50000"/>
                    <a:lumOff val="50000"/>
                  </a:schemeClr>
                </a:solidFill>
                <a:latin typeface="Arial"/>
                <a:cs typeface="Arial"/>
              </a:rPr>
              <a:t>BR 10 2014 022433-5</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Estágio de  laboratório</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smtClean="0">
                <a:solidFill>
                  <a:schemeClr val="tx1">
                    <a:lumMod val="50000"/>
                    <a:lumOff val="50000"/>
                  </a:schemeClr>
                </a:solidFill>
                <a:latin typeface="Arial"/>
                <a:cs typeface="Arial"/>
              </a:rPr>
              <a:t>Planta Piloto</a:t>
            </a:r>
            <a:endParaRPr lang="pt-BR" sz="1100" dirty="0" smtClean="0">
              <a:solidFill>
                <a:schemeClr val="tx1">
                  <a:lumMod val="50000"/>
                  <a:lumOff val="50000"/>
                </a:schemeClr>
              </a:solidFill>
              <a:latin typeface="Arial"/>
              <a:cs typeface="Arial"/>
            </a:endParaRPr>
          </a:p>
        </p:txBody>
      </p:sp>
      <p:sp>
        <p:nvSpPr>
          <p:cNvPr id="18" name="CaixaDeTexto 17"/>
          <p:cNvSpPr txBox="1"/>
          <p:nvPr/>
        </p:nvSpPr>
        <p:spPr>
          <a:xfrm flipH="1">
            <a:off x="334582" y="6594528"/>
            <a:ext cx="1317068"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Energia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6102055"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ISA CTEEP – Companhia de Transmissão de Energia Elétrica Paulista</a:t>
            </a:r>
            <a:endParaRPr lang="pt-BR" sz="1200" b="1" dirty="0">
              <a:solidFill>
                <a:schemeClr val="tx1">
                  <a:lumMod val="65000"/>
                  <a:lumOff val="35000"/>
                </a:schemeClr>
              </a:solidFill>
              <a:latin typeface="Arial" pitchFamily="34" charset="0"/>
              <a:cs typeface="Arial" pitchFamily="34" charset="0"/>
            </a:endParaRPr>
          </a:p>
        </p:txBody>
      </p:sp>
      <p:pic>
        <p:nvPicPr>
          <p:cNvPr id="25" name="Picture 4"/>
          <p:cNvPicPr>
            <a:picLocks noChangeAspect="1" noChangeArrowheads="1"/>
          </p:cNvPicPr>
          <p:nvPr/>
        </p:nvPicPr>
        <p:blipFill>
          <a:blip r:embed="rId3"/>
          <a:srcRect/>
          <a:stretch>
            <a:fillRect/>
          </a:stretch>
        </p:blipFill>
        <p:spPr bwMode="auto">
          <a:xfrm>
            <a:off x="6847130" y="1782728"/>
            <a:ext cx="3179738" cy="1888521"/>
          </a:xfrm>
          <a:prstGeom prst="rect">
            <a:avLst/>
          </a:prstGeom>
          <a:noFill/>
          <a:ln w="9525">
            <a:noFill/>
            <a:miter lim="800000"/>
            <a:headEnd/>
            <a:tailEnd/>
          </a:ln>
        </p:spPr>
      </p:pic>
      <p:pic>
        <p:nvPicPr>
          <p:cNvPr id="26" name="Picture 3"/>
          <p:cNvPicPr>
            <a:picLocks noChangeAspect="1" noChangeArrowheads="1"/>
          </p:cNvPicPr>
          <p:nvPr/>
        </p:nvPicPr>
        <p:blipFill>
          <a:blip r:embed="rId4"/>
          <a:srcRect/>
          <a:stretch>
            <a:fillRect/>
          </a:stretch>
        </p:blipFill>
        <p:spPr bwMode="auto">
          <a:xfrm>
            <a:off x="6847130" y="4072280"/>
            <a:ext cx="3179739" cy="1919386"/>
          </a:xfrm>
          <a:prstGeom prst="rect">
            <a:avLst/>
          </a:prstGeom>
          <a:noFill/>
          <a:ln w="9525">
            <a:noFill/>
            <a:miter lim="800000"/>
            <a:headEnd/>
            <a:tailEnd/>
          </a:ln>
        </p:spPr>
      </p:pic>
    </p:spTree>
    <p:extLst>
      <p:ext uri="{BB962C8B-B14F-4D97-AF65-F5344CB8AC3E}">
        <p14:creationId xmlns:p14="http://schemas.microsoft.com/office/powerpoint/2010/main" val="605835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377366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Fernando M. Fernandes e  Alain A. </a:t>
            </a:r>
            <a:r>
              <a:rPr lang="pt-BR" sz="1500" dirty="0" err="1" smtClean="0">
                <a:solidFill>
                  <a:schemeClr val="bg1"/>
                </a:solidFill>
                <a:latin typeface="Arial"/>
                <a:cs typeface="Arial"/>
              </a:rPr>
              <a:t>Quivy</a:t>
            </a:r>
            <a:endParaRPr lang="pt-BR" sz="1500" dirty="0">
              <a:solidFill>
                <a:schemeClr val="bg1"/>
              </a:solidFill>
              <a:latin typeface="Arial"/>
              <a:cs typeface="Arial"/>
            </a:endParaRPr>
          </a:p>
        </p:txBody>
      </p:sp>
      <p:sp>
        <p:nvSpPr>
          <p:cNvPr id="7" name="TextBox 6"/>
          <p:cNvSpPr txBox="1"/>
          <p:nvPr/>
        </p:nvSpPr>
        <p:spPr>
          <a:xfrm>
            <a:off x="334582" y="334343"/>
            <a:ext cx="8626406"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Detecção da Radiação </a:t>
            </a:r>
            <a:r>
              <a:rPr lang="pt-BR" sz="2300" dirty="0">
                <a:solidFill>
                  <a:schemeClr val="bg1"/>
                </a:solidFill>
                <a:latin typeface="Arial"/>
                <a:cs typeface="Arial"/>
              </a:rPr>
              <a:t>I</a:t>
            </a:r>
            <a:r>
              <a:rPr lang="pt-BR" sz="2300" dirty="0" smtClean="0">
                <a:solidFill>
                  <a:schemeClr val="bg1"/>
                </a:solidFill>
                <a:latin typeface="Arial"/>
                <a:cs typeface="Arial"/>
              </a:rPr>
              <a:t>nfravermelha </a:t>
            </a:r>
            <a:r>
              <a:rPr lang="pt-BR" sz="2300" dirty="0">
                <a:solidFill>
                  <a:schemeClr val="bg1"/>
                </a:solidFill>
                <a:latin typeface="Arial"/>
                <a:cs typeface="Arial"/>
              </a:rPr>
              <a:t>U</a:t>
            </a:r>
            <a:r>
              <a:rPr lang="pt-BR" sz="2300" dirty="0" smtClean="0">
                <a:solidFill>
                  <a:schemeClr val="bg1"/>
                </a:solidFill>
                <a:latin typeface="Arial"/>
                <a:cs typeface="Arial"/>
              </a:rPr>
              <a:t>sando </a:t>
            </a:r>
            <a:r>
              <a:rPr lang="pt-BR" sz="2300" dirty="0">
                <a:solidFill>
                  <a:schemeClr val="bg1"/>
                </a:solidFill>
                <a:latin typeface="Arial"/>
                <a:cs typeface="Arial"/>
              </a:rPr>
              <a:t>M</a:t>
            </a:r>
            <a:r>
              <a:rPr lang="pt-BR" sz="2300" dirty="0" smtClean="0">
                <a:solidFill>
                  <a:schemeClr val="bg1"/>
                </a:solidFill>
                <a:latin typeface="Arial"/>
                <a:cs typeface="Arial"/>
              </a:rPr>
              <a:t>edidas de Ruído</a:t>
            </a:r>
            <a:endParaRPr lang="pt-BR" sz="2300" dirty="0">
              <a:solidFill>
                <a:schemeClr val="bg1"/>
              </a:solidFill>
              <a:latin typeface="Arial"/>
              <a:cs typeface="Arial"/>
            </a:endParaRPr>
          </a:p>
        </p:txBody>
      </p:sp>
      <p:sp>
        <p:nvSpPr>
          <p:cNvPr id="9" name="TextBox 8"/>
          <p:cNvSpPr txBox="1"/>
          <p:nvPr/>
        </p:nvSpPr>
        <p:spPr>
          <a:xfrm>
            <a:off x="8599611" y="6535739"/>
            <a:ext cx="1512279"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53315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866616"/>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805444"/>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6598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Câmeras de radiação infravermelha são muito úteis, pois possibilitam a detecção de objetos ou de fenômenos invisíveis ao olho humano em muitas áreas estratégicas para  o país.  Para serem práticas, essas câmeras devem ser compactas, leves e consumir pouca energia, o que significa que a eletrônica e os sensores utilizados devem ser otimizados.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3085441"/>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uma interface eletrônica original, baseada em medidas de ruído, capaz de detectar a radiação infravermelha de maneira mais eficiente que os circuitos convencionais que usam medidas de </a:t>
            </a:r>
            <a:r>
              <a:rPr lang="pt-BR" sz="1200" dirty="0" err="1" smtClean="0">
                <a:solidFill>
                  <a:schemeClr val="tx1">
                    <a:lumMod val="50000"/>
                    <a:lumOff val="50000"/>
                  </a:schemeClr>
                </a:solidFill>
                <a:latin typeface="Arial"/>
                <a:cs typeface="Arial"/>
              </a:rPr>
              <a:t>fotocorrente</a:t>
            </a:r>
            <a:r>
              <a:rPr lang="pt-BR" sz="1200" dirty="0" smtClean="0">
                <a:solidFill>
                  <a:schemeClr val="tx1">
                    <a:lumMod val="50000"/>
                    <a:lumOff val="50000"/>
                  </a:schemeClr>
                </a:solidFill>
                <a:latin typeface="Arial"/>
                <a:cs typeface="Arial"/>
              </a:rPr>
              <a:t>.</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031271"/>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Detecção de câncer e doenças de pele em seres humanos e animais. </a:t>
            </a:r>
          </a:p>
          <a:p>
            <a:pPr algn="just"/>
            <a:r>
              <a:rPr lang="pt-BR" sz="1200" dirty="0" smtClean="0">
                <a:solidFill>
                  <a:schemeClr val="tx1">
                    <a:lumMod val="50000"/>
                    <a:lumOff val="50000"/>
                  </a:schemeClr>
                </a:solidFill>
                <a:latin typeface="Arial"/>
                <a:cs typeface="Arial"/>
              </a:rPr>
              <a:t>• Otimização da isolação térmica de casas e edifícios.</a:t>
            </a:r>
          </a:p>
          <a:p>
            <a:pPr algn="just"/>
            <a:r>
              <a:rPr lang="pt-BR" sz="1200" dirty="0" smtClean="0">
                <a:solidFill>
                  <a:schemeClr val="tx1">
                    <a:lumMod val="50000"/>
                    <a:lumOff val="50000"/>
                  </a:schemeClr>
                </a:solidFill>
                <a:latin typeface="Arial"/>
                <a:cs typeface="Arial"/>
              </a:rPr>
              <a:t>• Aquecimento anormal de objetos, circuitos e linhas de transmissão de energia </a:t>
            </a:r>
          </a:p>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I</a:t>
            </a:r>
            <a:r>
              <a:rPr lang="pt-BR" sz="1200" dirty="0" smtClean="0">
                <a:solidFill>
                  <a:schemeClr val="tx1">
                    <a:lumMod val="50000"/>
                    <a:lumOff val="50000"/>
                  </a:schemeClr>
                </a:solidFill>
                <a:latin typeface="Arial"/>
                <a:cs typeface="Arial"/>
              </a:rPr>
              <a:t>rrigação e tratamento de plantações com herbicidas e inseticidas</a:t>
            </a:r>
          </a:p>
          <a:p>
            <a:pPr algn="just"/>
            <a:r>
              <a:rPr lang="pt-BR" sz="1200" dirty="0" smtClean="0">
                <a:solidFill>
                  <a:schemeClr val="tx1">
                    <a:lumMod val="50000"/>
                    <a:lumOff val="50000"/>
                  </a:schemeClr>
                </a:solidFill>
                <a:latin typeface="Arial"/>
                <a:cs typeface="Arial"/>
              </a:rPr>
              <a:t>• Detecção de incêndio, poluição de rios, emissão de gases poluentes ou tóxicos</a:t>
            </a:r>
          </a:p>
        </p:txBody>
      </p:sp>
      <p:sp>
        <p:nvSpPr>
          <p:cNvPr id="16" name="TextBox 15"/>
          <p:cNvSpPr txBox="1"/>
          <p:nvPr/>
        </p:nvSpPr>
        <p:spPr>
          <a:xfrm>
            <a:off x="334582"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584389" y="6594528"/>
            <a:ext cx="34863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030125-9</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393836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Agropecuária, Energia, Saúde e Cuidados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2722220"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CNPq, </a:t>
            </a:r>
            <a:r>
              <a:rPr lang="pt-BR" sz="1200" b="1" dirty="0" err="1" smtClean="0">
                <a:solidFill>
                  <a:schemeClr val="tx1">
                    <a:lumMod val="65000"/>
                    <a:lumOff val="35000"/>
                  </a:schemeClr>
                </a:solidFill>
                <a:latin typeface="Arial" pitchFamily="34" charset="0"/>
                <a:cs typeface="Arial" pitchFamily="34" charset="0"/>
              </a:rPr>
              <a:t>Optovac</a:t>
            </a:r>
            <a:r>
              <a:rPr lang="pt-BR" sz="1200" b="1" dirty="0" smtClean="0">
                <a:solidFill>
                  <a:schemeClr val="tx1">
                    <a:lumMod val="65000"/>
                    <a:lumOff val="35000"/>
                  </a:schemeClr>
                </a:solidFill>
                <a:latin typeface="Arial" pitchFamily="34" charset="0"/>
                <a:cs typeface="Arial" pitchFamily="34" charset="0"/>
              </a:rPr>
              <a:t> (</a:t>
            </a:r>
            <a:r>
              <a:rPr lang="pt-BR" sz="1200" b="1" dirty="0" err="1" smtClean="0">
                <a:solidFill>
                  <a:schemeClr val="tx1">
                    <a:lumMod val="65000"/>
                    <a:lumOff val="35000"/>
                  </a:schemeClr>
                </a:solidFill>
                <a:latin typeface="Arial" pitchFamily="34" charset="0"/>
                <a:cs typeface="Arial" pitchFamily="34" charset="0"/>
              </a:rPr>
              <a:t>Safran</a:t>
            </a:r>
            <a:r>
              <a:rPr lang="pt-BR" sz="1200" b="1" dirty="0" smtClean="0">
                <a:solidFill>
                  <a:schemeClr val="tx1">
                    <a:lumMod val="65000"/>
                    <a:lumOff val="35000"/>
                  </a:schemeClr>
                </a:solidFill>
                <a:latin typeface="Arial" pitchFamily="34" charset="0"/>
                <a:cs typeface="Arial" pitchFamily="34" charset="0"/>
              </a:rPr>
              <a:t>)</a:t>
            </a:r>
            <a:endParaRPr lang="pt-BR" sz="1200" b="1" dirty="0">
              <a:solidFill>
                <a:schemeClr val="tx1">
                  <a:lumMod val="65000"/>
                  <a:lumOff val="35000"/>
                </a:schemeClr>
              </a:solidFill>
              <a:latin typeface="Arial" pitchFamily="34" charset="0"/>
              <a:cs typeface="Arial" pitchFamily="34" charset="0"/>
            </a:endParaRPr>
          </a:p>
        </p:txBody>
      </p:sp>
      <p:pic>
        <p:nvPicPr>
          <p:cNvPr id="2" name="Imagem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53921" y="1610435"/>
            <a:ext cx="1938958" cy="2585278"/>
          </a:xfrm>
          <a:prstGeom prst="rect">
            <a:avLst/>
          </a:prstGeom>
        </p:spPr>
      </p:pic>
      <p:pic>
        <p:nvPicPr>
          <p:cNvPr id="3" name="Imagem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58499" y="4310013"/>
            <a:ext cx="2618581" cy="1963936"/>
          </a:xfrm>
          <a:prstGeom prst="rect">
            <a:avLst/>
          </a:prstGeom>
        </p:spPr>
      </p:pic>
    </p:spTree>
    <p:extLst>
      <p:ext uri="{BB962C8B-B14F-4D97-AF65-F5344CB8AC3E}">
        <p14:creationId xmlns:p14="http://schemas.microsoft.com/office/powerpoint/2010/main" val="2249110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431919" y="2729552"/>
            <a:ext cx="9826388" cy="2316503"/>
          </a:xfrm>
          <a:prstGeom prst="rect">
            <a:avLst/>
          </a:prstGeom>
          <a:noFill/>
        </p:spPr>
        <p:txBody>
          <a:bodyPr wrap="square" lIns="99539" tIns="49770" rIns="99539" bIns="49770" rtlCol="0">
            <a:spAutoFit/>
          </a:bodyPr>
          <a:lstStyle/>
          <a:p>
            <a:pPr algn="ctr"/>
            <a:r>
              <a:rPr lang="pt-BR" sz="7200" dirty="0" smtClean="0">
                <a:solidFill>
                  <a:schemeClr val="tx1">
                    <a:lumMod val="50000"/>
                    <a:lumOff val="50000"/>
                  </a:schemeClr>
                </a:solidFill>
                <a:latin typeface="Arial"/>
                <a:cs typeface="Arial"/>
              </a:rPr>
              <a:t>Máquinas e Equipamentos</a:t>
            </a:r>
            <a:endParaRPr lang="pt-BR" sz="7200" dirty="0">
              <a:solidFill>
                <a:schemeClr val="tx1">
                  <a:lumMod val="50000"/>
                  <a:lumOff val="50000"/>
                </a:schemeClr>
              </a:solidFill>
              <a:latin typeface="Arial"/>
              <a:cs typeface="Arial"/>
            </a:endParaRPr>
          </a:p>
        </p:txBody>
      </p:sp>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18</a:t>
            </a:fld>
            <a:endParaRPr lang="en-US" sz="1600" dirty="0">
              <a:solidFill>
                <a:schemeClr val="bg1"/>
              </a:solidFill>
            </a:endParaRPr>
          </a:p>
        </p:txBody>
      </p:sp>
    </p:spTree>
    <p:extLst>
      <p:ext uri="{BB962C8B-B14F-4D97-AF65-F5344CB8AC3E}">
        <p14:creationId xmlns:p14="http://schemas.microsoft.com/office/powerpoint/2010/main" val="1209596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5357" y="942451"/>
            <a:ext cx="8359042" cy="331344"/>
          </a:xfrm>
          <a:prstGeom prst="rect">
            <a:avLst/>
          </a:prstGeom>
          <a:noFill/>
        </p:spPr>
        <p:txBody>
          <a:bodyPr wrap="square" lIns="99539" tIns="49770" rIns="99539" bIns="49770" rtlCol="0">
            <a:spAutoFit/>
          </a:bodyPr>
          <a:lstStyle/>
          <a:p>
            <a:r>
              <a:rPr lang="pt-BR" sz="1500" dirty="0" smtClean="0">
                <a:solidFill>
                  <a:schemeClr val="bg1"/>
                </a:solidFill>
                <a:latin typeface="Arial"/>
                <a:cs typeface="Arial"/>
              </a:rPr>
              <a:t>Zilda C. Silveira; Matheus S. Freitas; Paulo I. Neto; Pedro Y. </a:t>
            </a:r>
            <a:r>
              <a:rPr lang="pt-BR" sz="1500" dirty="0" err="1" smtClean="0">
                <a:solidFill>
                  <a:schemeClr val="bg1"/>
                </a:solidFill>
                <a:latin typeface="Arial"/>
                <a:cs typeface="Arial"/>
              </a:rPr>
              <a:t>Noritomi</a:t>
            </a:r>
            <a:r>
              <a:rPr lang="pt-BR" sz="1500" dirty="0" smtClean="0">
                <a:solidFill>
                  <a:schemeClr val="bg1"/>
                </a:solidFill>
                <a:latin typeface="Arial"/>
                <a:cs typeface="Arial"/>
              </a:rPr>
              <a:t>; Jorge V. L. Silva</a:t>
            </a:r>
            <a:endParaRPr lang="pt-BR" sz="1500" dirty="0">
              <a:solidFill>
                <a:schemeClr val="bg1"/>
              </a:solidFill>
              <a:latin typeface="Arial"/>
              <a:cs typeface="Arial"/>
            </a:endParaRPr>
          </a:p>
        </p:txBody>
      </p:sp>
      <p:sp>
        <p:nvSpPr>
          <p:cNvPr id="7" name="TextBox 6"/>
          <p:cNvSpPr txBox="1"/>
          <p:nvPr/>
        </p:nvSpPr>
        <p:spPr>
          <a:xfrm>
            <a:off x="325357" y="134053"/>
            <a:ext cx="8859586" cy="808398"/>
          </a:xfrm>
          <a:prstGeom prst="rect">
            <a:avLst/>
          </a:prstGeom>
          <a:noFill/>
        </p:spPr>
        <p:txBody>
          <a:bodyPr wrap="square" lIns="99539" tIns="49770" rIns="99539" bIns="49770" rtlCol="0">
            <a:spAutoFit/>
          </a:bodyPr>
          <a:lstStyle/>
          <a:p>
            <a:pPr algn="just"/>
            <a:r>
              <a:rPr lang="pt-BR" sz="2300" dirty="0" smtClean="0">
                <a:solidFill>
                  <a:schemeClr val="bg1"/>
                </a:solidFill>
                <a:latin typeface="Arial" panose="020B0604020202020204" pitchFamily="34" charset="0"/>
                <a:cs typeface="Arial" panose="020B0604020202020204" pitchFamily="34" charset="0"/>
              </a:rPr>
              <a:t>Desenvolvimento de Dispositivos para Manufatura Aditiva, para Aplicação em Engenharia e Bioengenharia</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828055" y="6548249"/>
            <a:ext cx="1004127"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SEM-EESC</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25357" y="1464914"/>
            <a:ext cx="6413603" cy="1039231"/>
          </a:xfrm>
          <a:prstGeom prst="rect">
            <a:avLst/>
          </a:prstGeom>
          <a:noFill/>
        </p:spPr>
        <p:txBody>
          <a:bodyPr wrap="square" lIns="99539" tIns="49770" rIns="99539" bIns="49770" rtlCol="0">
            <a:spAutoFit/>
          </a:bodyPr>
          <a:lstStyle/>
          <a:p>
            <a:r>
              <a:rPr lang="pt-BR" sz="1300" b="1" dirty="0" smtClean="0">
                <a:solidFill>
                  <a:srgbClr val="099ADD"/>
                </a:solidFill>
                <a:latin typeface="Arial"/>
                <a:cs typeface="Arial"/>
              </a:rPr>
              <a:t>Introdução</a:t>
            </a:r>
          </a:p>
          <a:p>
            <a:pPr algn="just"/>
            <a:r>
              <a:rPr lang="pt-BR" sz="1200" dirty="0">
                <a:solidFill>
                  <a:schemeClr val="tx1">
                    <a:lumMod val="50000"/>
                    <a:lumOff val="50000"/>
                  </a:schemeClr>
                </a:solidFill>
                <a:latin typeface="Arial"/>
                <a:cs typeface="Arial"/>
              </a:rPr>
              <a:t>O uso da manufatura aditiva para a obtenção de peças ou uso em montagens mecânicas teve um aumento significativo nos últimos 5 anos. Porém, segundo </a:t>
            </a:r>
            <a:r>
              <a:rPr lang="pt-BR" sz="1200" dirty="0" err="1">
                <a:solidFill>
                  <a:schemeClr val="tx1">
                    <a:lumMod val="50000"/>
                    <a:lumOff val="50000"/>
                  </a:schemeClr>
                </a:solidFill>
                <a:latin typeface="Arial"/>
                <a:cs typeface="Arial"/>
              </a:rPr>
              <a:t>McKinsey</a:t>
            </a:r>
            <a:r>
              <a:rPr lang="pt-BR" sz="1200" dirty="0">
                <a:solidFill>
                  <a:schemeClr val="tx1">
                    <a:lumMod val="50000"/>
                    <a:lumOff val="50000"/>
                  </a:schemeClr>
                </a:solidFill>
                <a:latin typeface="Arial"/>
                <a:cs typeface="Arial"/>
              </a:rPr>
              <a:t> Global Institute (2012) menos do que 30% dos componentes prototipados foram utilizados como modelos funcionais, protótipos, moldes ou modelos de apresentação. </a:t>
            </a:r>
          </a:p>
        </p:txBody>
      </p:sp>
      <p:sp>
        <p:nvSpPr>
          <p:cNvPr id="11" name="TextBox 10"/>
          <p:cNvSpPr txBox="1"/>
          <p:nvPr/>
        </p:nvSpPr>
        <p:spPr>
          <a:xfrm>
            <a:off x="325357" y="2692976"/>
            <a:ext cx="6435869" cy="854565"/>
          </a:xfrm>
          <a:prstGeom prst="rect">
            <a:avLst/>
          </a:prstGeom>
          <a:noFill/>
        </p:spPr>
        <p:txBody>
          <a:bodyPr wrap="square" lIns="99539" tIns="49770" rIns="99539" bIns="49770" rtlCol="0">
            <a:spAutoFit/>
          </a:bodyPr>
          <a:lstStyle/>
          <a:p>
            <a:r>
              <a:rPr lang="pt-BR" sz="1300" b="1" dirty="0" smtClean="0">
                <a:solidFill>
                  <a:srgbClr val="099ADD"/>
                </a:solidFill>
                <a:latin typeface="Arial"/>
                <a:cs typeface="Arial"/>
              </a:rPr>
              <a:t>Objetivos</a:t>
            </a:r>
          </a:p>
          <a:p>
            <a:pPr algn="just"/>
            <a:r>
              <a:rPr lang="pt-BR" sz="1200" dirty="0">
                <a:solidFill>
                  <a:schemeClr val="tx1">
                    <a:lumMod val="50000"/>
                    <a:lumOff val="50000"/>
                  </a:schemeClr>
                </a:solidFill>
                <a:latin typeface="Arial"/>
                <a:cs typeface="Arial"/>
              </a:rPr>
              <a:t>Viabilizar</a:t>
            </a:r>
            <a:r>
              <a:rPr lang="pt-BR" sz="1200" dirty="0" smtClean="0">
                <a:latin typeface="Arial" panose="020B0604020202020204" pitchFamily="34" charset="0"/>
                <a:cs typeface="Arial" panose="020B0604020202020204" pitchFamily="34" charset="0"/>
              </a:rPr>
              <a:t> </a:t>
            </a:r>
            <a:r>
              <a:rPr lang="pt-BR" sz="1200" dirty="0">
                <a:solidFill>
                  <a:schemeClr val="tx1">
                    <a:lumMod val="50000"/>
                    <a:lumOff val="50000"/>
                  </a:schemeClr>
                </a:solidFill>
                <a:latin typeface="Arial"/>
                <a:cs typeface="Arial"/>
              </a:rPr>
              <a:t>soluções construtivas, pré-dimensionamento, fabricação e validação experimental de cabeçotes de extrusão com processamento de polímeros controlado, para impressão 3-D de projetos abertos e de pesquisa.</a:t>
            </a:r>
          </a:p>
        </p:txBody>
      </p:sp>
      <p:sp>
        <p:nvSpPr>
          <p:cNvPr id="12" name="TextBox 11"/>
          <p:cNvSpPr txBox="1"/>
          <p:nvPr/>
        </p:nvSpPr>
        <p:spPr>
          <a:xfrm>
            <a:off x="325357" y="3728341"/>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5" name="TextBox 14"/>
          <p:cNvSpPr txBox="1"/>
          <p:nvPr/>
        </p:nvSpPr>
        <p:spPr>
          <a:xfrm>
            <a:off x="325357" y="3971702"/>
            <a:ext cx="6420017"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Uso de matéria-prima sob estado de pó;</a:t>
            </a:r>
          </a:p>
          <a:p>
            <a:pPr indent="-171450" algn="just">
              <a:buFont typeface="Arial" panose="020B0604020202020204" pitchFamily="34" charset="0"/>
              <a:buChar char="•"/>
            </a:pPr>
            <a:r>
              <a:rPr lang="pt-BR" sz="1200" dirty="0">
                <a:solidFill>
                  <a:schemeClr val="tx1">
                    <a:lumMod val="50000"/>
                    <a:lumOff val="50000"/>
                  </a:schemeClr>
                </a:solidFill>
                <a:latin typeface="Arial"/>
                <a:cs typeface="Arial"/>
              </a:rPr>
              <a:t>Controle do processo de extrusão;</a:t>
            </a:r>
          </a:p>
          <a:p>
            <a:pPr indent="-171450" algn="just">
              <a:buFont typeface="Arial" panose="020B0604020202020204" pitchFamily="34" charset="0"/>
              <a:buChar char="•"/>
            </a:pPr>
            <a:r>
              <a:rPr lang="pt-BR" sz="1200" dirty="0">
                <a:solidFill>
                  <a:schemeClr val="tx1">
                    <a:lumMod val="50000"/>
                    <a:lumOff val="50000"/>
                  </a:schemeClr>
                </a:solidFill>
                <a:latin typeface="Arial"/>
                <a:cs typeface="Arial"/>
              </a:rPr>
              <a:t>Pequenas quantidade de material e reuso de matéria-prima descartada em processos SLS de porte industrial.</a:t>
            </a:r>
          </a:p>
          <a:p>
            <a:pPr marL="0" lvl="1" indent="-177800" algn="just">
              <a:buFont typeface="Arial" panose="020B0604020202020204" pitchFamily="34" charset="0"/>
              <a:buChar char="•"/>
            </a:pPr>
            <a:r>
              <a:rPr lang="pt-BR" sz="1200" dirty="0">
                <a:solidFill>
                  <a:schemeClr val="tx1">
                    <a:lumMod val="50000"/>
                    <a:lumOff val="50000"/>
                  </a:schemeClr>
                </a:solidFill>
                <a:latin typeface="Arial"/>
                <a:cs typeface="Arial"/>
              </a:rPr>
              <a:t>Uso em Laboratórios de pesquisa e adaptação em máquinas industriais</a:t>
            </a:r>
          </a:p>
        </p:txBody>
      </p:sp>
      <p:sp>
        <p:nvSpPr>
          <p:cNvPr id="16" name="TextBox 15"/>
          <p:cNvSpPr txBox="1"/>
          <p:nvPr/>
        </p:nvSpPr>
        <p:spPr>
          <a:xfrm>
            <a:off x="325357" y="5232583"/>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608753"/>
            <a:ext cx="4026141" cy="269789"/>
          </a:xfrm>
          <a:prstGeom prst="rect">
            <a:avLst/>
          </a:prstGeom>
          <a:noFill/>
        </p:spPr>
        <p:txBody>
          <a:bodyPr wrap="square" lIns="99539" tIns="49770" rIns="99539" bIns="49770" rtlCol="0">
            <a:spAutoFit/>
          </a:bodyPr>
          <a:lstStyle/>
          <a:p>
            <a:r>
              <a:rPr lang="pt-BR" sz="1100" b="1" dirty="0" smtClean="0">
                <a:solidFill>
                  <a:schemeClr val="tx1">
                    <a:lumMod val="50000"/>
                    <a:lumOff val="50000"/>
                  </a:schemeClr>
                </a:solidFill>
                <a:latin typeface="Arial"/>
                <a:cs typeface="Arial"/>
              </a:rPr>
              <a:t>Patente protegida sob o nº: </a:t>
            </a:r>
            <a:r>
              <a:rPr lang="pt-BR" sz="1100" b="1" dirty="0">
                <a:solidFill>
                  <a:schemeClr val="tx1">
                    <a:lumMod val="50000"/>
                    <a:lumOff val="50000"/>
                  </a:schemeClr>
                </a:solidFill>
                <a:latin typeface="Arial"/>
                <a:cs typeface="Arial"/>
              </a:rPr>
              <a:t>BR 10 2014 </a:t>
            </a:r>
            <a:r>
              <a:rPr lang="pt-BR" sz="1100" b="1" dirty="0" smtClean="0">
                <a:solidFill>
                  <a:schemeClr val="tx1">
                    <a:lumMod val="50000"/>
                    <a:lumOff val="50000"/>
                  </a:schemeClr>
                </a:solidFill>
                <a:latin typeface="Arial"/>
                <a:cs typeface="Arial"/>
              </a:rPr>
              <a:t>005143-0</a:t>
            </a:r>
            <a:endParaRPr lang="pt-BR" sz="1100" b="1" dirty="0">
              <a:solidFill>
                <a:schemeClr val="tx1">
                  <a:lumMod val="50000"/>
                  <a:lumOff val="50000"/>
                </a:schemeClr>
              </a:solidFill>
              <a:latin typeface="Arial"/>
              <a:cs typeface="Arial"/>
            </a:endParaRPr>
          </a:p>
        </p:txBody>
      </p:sp>
      <p:sp>
        <p:nvSpPr>
          <p:cNvPr id="21" name="Chevron 20"/>
          <p:cNvSpPr/>
          <p:nvPr/>
        </p:nvSpPr>
        <p:spPr>
          <a:xfrm>
            <a:off x="296173" y="5533149"/>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17384" y="5533149"/>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36657" y="5533149"/>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a:solidFill>
                  <a:schemeClr val="tx1">
                    <a:lumMod val="50000"/>
                    <a:lumOff val="50000"/>
                  </a:schemeClr>
                </a:solidFill>
                <a:latin typeface="Arial"/>
                <a:cs typeface="Arial"/>
              </a:rPr>
              <a:t>protótipo</a:t>
            </a:r>
          </a:p>
        </p:txBody>
      </p:sp>
      <p:sp>
        <p:nvSpPr>
          <p:cNvPr id="36" name="Chevron 35"/>
          <p:cNvSpPr/>
          <p:nvPr/>
        </p:nvSpPr>
        <p:spPr>
          <a:xfrm>
            <a:off x="4238677" y="5533149"/>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25357" y="6581457"/>
            <a:ext cx="2912479"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Máquinas e Equipamentos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25357" y="6275956"/>
            <a:ext cx="2322174"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CTI Renato Archer</a:t>
            </a:r>
            <a:endParaRPr lang="pt-BR" sz="1200" b="1" dirty="0">
              <a:solidFill>
                <a:schemeClr val="tx1">
                  <a:lumMod val="65000"/>
                  <a:lumOff val="35000"/>
                </a:schemeClr>
              </a:solidFill>
              <a:latin typeface="Arial" pitchFamily="34" charset="0"/>
              <a:cs typeface="Arial" pitchFamily="34" charset="0"/>
            </a:endParaRPr>
          </a:p>
        </p:txBody>
      </p:sp>
      <p:pic>
        <p:nvPicPr>
          <p:cNvPr id="25" name="Imagem 24"/>
          <p:cNvPicPr/>
          <p:nvPr/>
        </p:nvPicPr>
        <p:blipFill>
          <a:blip r:embed="rId3" cstate="print"/>
          <a:stretch>
            <a:fillRect/>
          </a:stretch>
        </p:blipFill>
        <p:spPr>
          <a:xfrm>
            <a:off x="7291560" y="1610908"/>
            <a:ext cx="2426937" cy="1794766"/>
          </a:xfrm>
          <a:prstGeom prst="rect">
            <a:avLst/>
          </a:prstGeom>
        </p:spPr>
      </p:pic>
      <p:pic>
        <p:nvPicPr>
          <p:cNvPr id="26" name="Imagem 25"/>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4956" y="5130768"/>
            <a:ext cx="1825017" cy="1061841"/>
          </a:xfrm>
          <a:prstGeom prst="rect">
            <a:avLst/>
          </a:prstGeom>
          <a:noFill/>
          <a:ln>
            <a:noFill/>
          </a:ln>
        </p:spPr>
      </p:pic>
      <p:pic>
        <p:nvPicPr>
          <p:cNvPr id="27" name="Imagem 56" descr="Primeiro_teste_fabatcti.png"/>
          <p:cNvPicPr>
            <a:picLocks noChangeAspect="1" noChangeArrowheads="1"/>
          </p:cNvPicPr>
          <p:nvPr/>
        </p:nvPicPr>
        <p:blipFill>
          <a:blip r:embed="rId5" cstate="print"/>
          <a:srcRect/>
          <a:stretch>
            <a:fillRect/>
          </a:stretch>
        </p:blipFill>
        <p:spPr bwMode="auto">
          <a:xfrm>
            <a:off x="7029451" y="3555021"/>
            <a:ext cx="2951154" cy="1539893"/>
          </a:xfrm>
          <a:prstGeom prst="rect">
            <a:avLst/>
          </a:prstGeom>
          <a:noFill/>
          <a:ln w="9525">
            <a:noFill/>
            <a:miter lim="800000"/>
            <a:headEnd/>
            <a:tailEnd/>
          </a:ln>
        </p:spPr>
      </p:pic>
    </p:spTree>
    <p:extLst>
      <p:ext uri="{BB962C8B-B14F-4D97-AF65-F5344CB8AC3E}">
        <p14:creationId xmlns:p14="http://schemas.microsoft.com/office/powerpoint/2010/main" val="1228717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50125" y="6332561"/>
            <a:ext cx="10345003" cy="409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2" name="Retângulo 1"/>
          <p:cNvSpPr/>
          <p:nvPr/>
        </p:nvSpPr>
        <p:spPr>
          <a:xfrm>
            <a:off x="69431" y="1474287"/>
            <a:ext cx="5275682" cy="3693319"/>
          </a:xfrm>
          <a:prstGeom prst="rect">
            <a:avLst/>
          </a:prstGeom>
        </p:spPr>
        <p:txBody>
          <a:bodyPr wrap="square">
            <a:spAutoFit/>
          </a:bodyPr>
          <a:lstStyle/>
          <a:p>
            <a:r>
              <a:rPr lang="pt-BR" sz="1800" b="1" dirty="0" smtClean="0">
                <a:solidFill>
                  <a:schemeClr val="tx1">
                    <a:lumMod val="50000"/>
                    <a:lumOff val="50000"/>
                  </a:schemeClr>
                </a:solidFill>
                <a:latin typeface="Arial"/>
                <a:cs typeface="Arial"/>
              </a:rPr>
              <a:t>UNIVERSIDADE DE SÃO PAULO</a:t>
            </a:r>
          </a:p>
          <a:p>
            <a:endParaRPr lang="pt-BR" b="1" dirty="0">
              <a:solidFill>
                <a:schemeClr val="tx1">
                  <a:lumMod val="50000"/>
                  <a:lumOff val="50000"/>
                </a:schemeClr>
              </a:solidFill>
              <a:latin typeface="Arial"/>
              <a:cs typeface="Arial"/>
            </a:endParaRPr>
          </a:p>
          <a:p>
            <a:r>
              <a:rPr lang="pt-BR" sz="1600" dirty="0" smtClean="0">
                <a:solidFill>
                  <a:schemeClr val="tx1">
                    <a:lumMod val="50000"/>
                    <a:lumOff val="50000"/>
                  </a:schemeClr>
                </a:solidFill>
                <a:latin typeface="Arial"/>
                <a:cs typeface="Arial"/>
              </a:rPr>
              <a:t>Reitor:</a:t>
            </a:r>
          </a:p>
          <a:p>
            <a:r>
              <a:rPr lang="pt-BR" sz="1600" b="1" dirty="0" smtClean="0">
                <a:solidFill>
                  <a:schemeClr val="tx1">
                    <a:lumMod val="50000"/>
                    <a:lumOff val="50000"/>
                  </a:schemeClr>
                </a:solidFill>
                <a:latin typeface="Arial"/>
                <a:cs typeface="Arial"/>
              </a:rPr>
              <a:t>Prof. Dr. Marco </a:t>
            </a:r>
            <a:r>
              <a:rPr lang="pt-BR" sz="1600" b="1" dirty="0" err="1" smtClean="0">
                <a:solidFill>
                  <a:schemeClr val="tx1">
                    <a:lumMod val="50000"/>
                    <a:lumOff val="50000"/>
                  </a:schemeClr>
                </a:solidFill>
                <a:latin typeface="Arial"/>
                <a:cs typeface="Arial"/>
              </a:rPr>
              <a:t>Antonio</a:t>
            </a:r>
            <a:r>
              <a:rPr lang="pt-BR" sz="1600" b="1" dirty="0" smtClean="0">
                <a:solidFill>
                  <a:schemeClr val="tx1">
                    <a:lumMod val="50000"/>
                    <a:lumOff val="50000"/>
                  </a:schemeClr>
                </a:solidFill>
                <a:latin typeface="Arial"/>
                <a:cs typeface="Arial"/>
              </a:rPr>
              <a:t> </a:t>
            </a:r>
            <a:r>
              <a:rPr lang="pt-BR" sz="1600" b="1" dirty="0" err="1" smtClean="0">
                <a:solidFill>
                  <a:schemeClr val="tx1">
                    <a:lumMod val="50000"/>
                    <a:lumOff val="50000"/>
                  </a:schemeClr>
                </a:solidFill>
                <a:latin typeface="Arial"/>
                <a:cs typeface="Arial"/>
              </a:rPr>
              <a:t>Zago</a:t>
            </a:r>
            <a:endParaRPr lang="pt-BR" sz="1600" b="1" dirty="0" smtClean="0">
              <a:solidFill>
                <a:schemeClr val="tx1">
                  <a:lumMod val="50000"/>
                  <a:lumOff val="50000"/>
                </a:schemeClr>
              </a:solidFill>
              <a:latin typeface="Arial"/>
              <a:cs typeface="Arial"/>
            </a:endParaRPr>
          </a:p>
          <a:p>
            <a:r>
              <a:rPr lang="pt-BR" sz="1600" dirty="0" smtClean="0">
                <a:solidFill>
                  <a:schemeClr val="tx1">
                    <a:lumMod val="50000"/>
                    <a:lumOff val="50000"/>
                  </a:schemeClr>
                </a:solidFill>
                <a:latin typeface="Arial"/>
                <a:cs typeface="Arial"/>
              </a:rPr>
              <a:t>Vice-Reitor:</a:t>
            </a:r>
          </a:p>
          <a:p>
            <a:r>
              <a:rPr lang="pt-BR" sz="1600" b="1" dirty="0" smtClean="0">
                <a:solidFill>
                  <a:schemeClr val="tx1">
                    <a:lumMod val="50000"/>
                    <a:lumOff val="50000"/>
                  </a:schemeClr>
                </a:solidFill>
                <a:latin typeface="Arial"/>
                <a:cs typeface="Arial"/>
              </a:rPr>
              <a:t>Prof. Dr. </a:t>
            </a:r>
            <a:r>
              <a:rPr lang="pt-BR" sz="1600" b="1" dirty="0" err="1">
                <a:solidFill>
                  <a:schemeClr val="tx1">
                    <a:lumMod val="50000"/>
                    <a:lumOff val="50000"/>
                  </a:schemeClr>
                </a:solidFill>
                <a:latin typeface="Arial"/>
                <a:cs typeface="Arial"/>
              </a:rPr>
              <a:t>Vahan</a:t>
            </a:r>
            <a:r>
              <a:rPr lang="pt-BR" sz="1600" b="1" dirty="0">
                <a:solidFill>
                  <a:schemeClr val="tx1">
                    <a:lumMod val="50000"/>
                    <a:lumOff val="50000"/>
                  </a:schemeClr>
                </a:solidFill>
                <a:latin typeface="Arial"/>
                <a:cs typeface="Arial"/>
              </a:rPr>
              <a:t> </a:t>
            </a:r>
            <a:r>
              <a:rPr lang="pt-BR" sz="1600" b="1" dirty="0" err="1">
                <a:solidFill>
                  <a:schemeClr val="tx1">
                    <a:lumMod val="50000"/>
                    <a:lumOff val="50000"/>
                  </a:schemeClr>
                </a:solidFill>
                <a:latin typeface="Arial"/>
                <a:cs typeface="Arial"/>
              </a:rPr>
              <a:t>Agopyan</a:t>
            </a:r>
            <a:endParaRPr lang="pt-BR" sz="1600" b="1" dirty="0" smtClean="0">
              <a:solidFill>
                <a:schemeClr val="tx1">
                  <a:lumMod val="50000"/>
                  <a:lumOff val="50000"/>
                </a:schemeClr>
              </a:solidFill>
              <a:latin typeface="Arial"/>
              <a:cs typeface="Arial"/>
            </a:endParaRPr>
          </a:p>
          <a:p>
            <a:endParaRPr lang="pt-BR" b="1" dirty="0" smtClean="0">
              <a:solidFill>
                <a:schemeClr val="tx1">
                  <a:lumMod val="50000"/>
                  <a:lumOff val="50000"/>
                </a:schemeClr>
              </a:solidFill>
              <a:latin typeface="Arial"/>
              <a:cs typeface="Arial"/>
            </a:endParaRPr>
          </a:p>
          <a:p>
            <a:r>
              <a:rPr lang="pt-BR" sz="1400" dirty="0" smtClean="0">
                <a:solidFill>
                  <a:schemeClr val="tx1">
                    <a:lumMod val="50000"/>
                    <a:lumOff val="50000"/>
                  </a:schemeClr>
                </a:solidFill>
                <a:latin typeface="Arial"/>
                <a:cs typeface="Arial"/>
              </a:rPr>
              <a:t>Pró-Reitor de Pesquisa:</a:t>
            </a:r>
          </a:p>
          <a:p>
            <a:r>
              <a:rPr lang="pt-BR" sz="1400" b="1" dirty="0" smtClean="0">
                <a:solidFill>
                  <a:schemeClr val="tx1">
                    <a:lumMod val="50000"/>
                    <a:lumOff val="50000"/>
                  </a:schemeClr>
                </a:solidFill>
                <a:latin typeface="Arial"/>
                <a:cs typeface="Arial"/>
              </a:rPr>
              <a:t>Prof. Dr</a:t>
            </a:r>
            <a:r>
              <a:rPr lang="pt-BR" sz="1400" b="1" dirty="0">
                <a:solidFill>
                  <a:schemeClr val="tx1">
                    <a:lumMod val="50000"/>
                    <a:lumOff val="50000"/>
                  </a:schemeClr>
                </a:solidFill>
                <a:latin typeface="Arial"/>
                <a:cs typeface="Arial"/>
              </a:rPr>
              <a:t>. José Eduardo </a:t>
            </a:r>
            <a:r>
              <a:rPr lang="pt-BR" sz="1400" b="1" dirty="0" err="1">
                <a:solidFill>
                  <a:schemeClr val="tx1">
                    <a:lumMod val="50000"/>
                    <a:lumOff val="50000"/>
                  </a:schemeClr>
                </a:solidFill>
                <a:latin typeface="Arial"/>
                <a:cs typeface="Arial"/>
              </a:rPr>
              <a:t>Krieger</a:t>
            </a:r>
            <a:endParaRPr lang="pt-BR" sz="1400" b="1" dirty="0" smtClean="0">
              <a:solidFill>
                <a:schemeClr val="tx1">
                  <a:lumMod val="50000"/>
                  <a:lumOff val="50000"/>
                </a:schemeClr>
              </a:solidFill>
              <a:latin typeface="Arial"/>
              <a:cs typeface="Arial"/>
            </a:endParaRPr>
          </a:p>
          <a:p>
            <a:r>
              <a:rPr lang="pt-BR" sz="1400" dirty="0" smtClean="0">
                <a:solidFill>
                  <a:schemeClr val="tx1">
                    <a:lumMod val="50000"/>
                    <a:lumOff val="50000"/>
                  </a:schemeClr>
                </a:solidFill>
                <a:latin typeface="Arial"/>
                <a:cs typeface="Arial"/>
              </a:rPr>
              <a:t>Pró-Reitora de Pós-Graduação:</a:t>
            </a:r>
          </a:p>
          <a:p>
            <a:r>
              <a:rPr lang="pt-BR" sz="1400" b="1" dirty="0" err="1" smtClean="0">
                <a:solidFill>
                  <a:schemeClr val="tx1">
                    <a:lumMod val="50000"/>
                    <a:lumOff val="50000"/>
                  </a:schemeClr>
                </a:solidFill>
                <a:latin typeface="Arial"/>
                <a:cs typeface="Arial"/>
              </a:rPr>
              <a:t>Profª</a:t>
            </a:r>
            <a:r>
              <a:rPr lang="pt-BR" sz="1400" b="1" dirty="0" smtClean="0">
                <a:solidFill>
                  <a:schemeClr val="tx1">
                    <a:lumMod val="50000"/>
                    <a:lumOff val="50000"/>
                  </a:schemeClr>
                </a:solidFill>
                <a:latin typeface="Arial"/>
                <a:cs typeface="Arial"/>
              </a:rPr>
              <a:t>. </a:t>
            </a:r>
            <a:r>
              <a:rPr lang="pt-BR" sz="1400" b="1" dirty="0" err="1" smtClean="0">
                <a:solidFill>
                  <a:schemeClr val="tx1">
                    <a:lumMod val="50000"/>
                    <a:lumOff val="50000"/>
                  </a:schemeClr>
                </a:solidFill>
                <a:latin typeface="Arial"/>
                <a:cs typeface="Arial"/>
              </a:rPr>
              <a:t>Drª</a:t>
            </a:r>
            <a:r>
              <a:rPr lang="pt-BR" sz="1400" b="1" dirty="0" smtClean="0">
                <a:solidFill>
                  <a:schemeClr val="tx1">
                    <a:lumMod val="50000"/>
                    <a:lumOff val="50000"/>
                  </a:schemeClr>
                </a:solidFill>
                <a:latin typeface="Arial"/>
                <a:cs typeface="Arial"/>
              </a:rPr>
              <a:t>. </a:t>
            </a:r>
            <a:r>
              <a:rPr lang="pt-BR" sz="1400" b="1" dirty="0" err="1">
                <a:solidFill>
                  <a:schemeClr val="tx1">
                    <a:lumMod val="50000"/>
                    <a:lumOff val="50000"/>
                  </a:schemeClr>
                </a:solidFill>
                <a:latin typeface="Arial"/>
                <a:cs typeface="Arial"/>
              </a:rPr>
              <a:t>Bernadette</a:t>
            </a:r>
            <a:r>
              <a:rPr lang="pt-BR" sz="1400" b="1" dirty="0">
                <a:solidFill>
                  <a:schemeClr val="tx1">
                    <a:lumMod val="50000"/>
                    <a:lumOff val="50000"/>
                  </a:schemeClr>
                </a:solidFill>
                <a:latin typeface="Arial"/>
                <a:cs typeface="Arial"/>
              </a:rPr>
              <a:t> Dora </a:t>
            </a:r>
            <a:r>
              <a:rPr lang="pt-BR" sz="1400" b="1" dirty="0" err="1">
                <a:solidFill>
                  <a:schemeClr val="tx1">
                    <a:lumMod val="50000"/>
                    <a:lumOff val="50000"/>
                  </a:schemeClr>
                </a:solidFill>
                <a:latin typeface="Arial"/>
                <a:cs typeface="Arial"/>
              </a:rPr>
              <a:t>Gombossy</a:t>
            </a:r>
            <a:r>
              <a:rPr lang="pt-BR" sz="1400" b="1" dirty="0">
                <a:solidFill>
                  <a:schemeClr val="tx1">
                    <a:lumMod val="50000"/>
                    <a:lumOff val="50000"/>
                  </a:schemeClr>
                </a:solidFill>
                <a:latin typeface="Arial"/>
                <a:cs typeface="Arial"/>
              </a:rPr>
              <a:t> de Melo </a:t>
            </a:r>
            <a:r>
              <a:rPr lang="pt-BR" sz="1400" b="1" dirty="0" smtClean="0">
                <a:solidFill>
                  <a:schemeClr val="tx1">
                    <a:lumMod val="50000"/>
                    <a:lumOff val="50000"/>
                  </a:schemeClr>
                </a:solidFill>
                <a:latin typeface="Arial"/>
                <a:cs typeface="Arial"/>
              </a:rPr>
              <a:t>Franco</a:t>
            </a:r>
          </a:p>
          <a:p>
            <a:r>
              <a:rPr lang="pt-BR" sz="1400" dirty="0" smtClean="0">
                <a:solidFill>
                  <a:schemeClr val="tx1">
                    <a:lumMod val="50000"/>
                    <a:lumOff val="50000"/>
                  </a:schemeClr>
                </a:solidFill>
                <a:latin typeface="Arial"/>
                <a:cs typeface="Arial"/>
              </a:rPr>
              <a:t>Pró-Reitor </a:t>
            </a:r>
            <a:r>
              <a:rPr lang="pt-BR" sz="1400" dirty="0">
                <a:solidFill>
                  <a:schemeClr val="tx1">
                    <a:lumMod val="50000"/>
                    <a:lumOff val="50000"/>
                  </a:schemeClr>
                </a:solidFill>
                <a:latin typeface="Arial"/>
                <a:cs typeface="Arial"/>
              </a:rPr>
              <a:t>de Graduação</a:t>
            </a:r>
          </a:p>
          <a:p>
            <a:r>
              <a:rPr lang="pt-BR" sz="1400" b="1" dirty="0" smtClean="0">
                <a:solidFill>
                  <a:schemeClr val="tx1">
                    <a:lumMod val="50000"/>
                    <a:lumOff val="50000"/>
                  </a:schemeClr>
                </a:solidFill>
                <a:latin typeface="Arial"/>
                <a:cs typeface="Arial"/>
              </a:rPr>
              <a:t>Prof. Dr. </a:t>
            </a:r>
            <a:r>
              <a:rPr lang="pt-BR" sz="1400" b="1" dirty="0" err="1">
                <a:solidFill>
                  <a:schemeClr val="tx1">
                    <a:lumMod val="50000"/>
                    <a:lumOff val="50000"/>
                  </a:schemeClr>
                </a:solidFill>
                <a:latin typeface="Arial"/>
                <a:cs typeface="Arial"/>
              </a:rPr>
              <a:t>Antonio</a:t>
            </a:r>
            <a:r>
              <a:rPr lang="pt-BR" sz="1400" b="1" dirty="0">
                <a:solidFill>
                  <a:schemeClr val="tx1">
                    <a:lumMod val="50000"/>
                    <a:lumOff val="50000"/>
                  </a:schemeClr>
                </a:solidFill>
                <a:latin typeface="Arial"/>
                <a:cs typeface="Arial"/>
              </a:rPr>
              <a:t> Carlos </a:t>
            </a:r>
            <a:r>
              <a:rPr lang="pt-BR" sz="1400" b="1" dirty="0" smtClean="0">
                <a:solidFill>
                  <a:schemeClr val="tx1">
                    <a:lumMod val="50000"/>
                    <a:lumOff val="50000"/>
                  </a:schemeClr>
                </a:solidFill>
                <a:latin typeface="Arial"/>
                <a:cs typeface="Arial"/>
              </a:rPr>
              <a:t>Hernandes</a:t>
            </a:r>
          </a:p>
          <a:p>
            <a:r>
              <a:rPr lang="pt-BR" sz="1400" dirty="0" smtClean="0">
                <a:solidFill>
                  <a:schemeClr val="tx1">
                    <a:lumMod val="50000"/>
                    <a:lumOff val="50000"/>
                  </a:schemeClr>
                </a:solidFill>
                <a:latin typeface="Arial"/>
                <a:cs typeface="Arial"/>
              </a:rPr>
              <a:t>Pró-Reitora de Cultura e Extensão Universitária:</a:t>
            </a:r>
          </a:p>
          <a:p>
            <a:r>
              <a:rPr lang="pt-BR" sz="1400" b="1" dirty="0" err="1" smtClean="0">
                <a:solidFill>
                  <a:schemeClr val="tx1">
                    <a:lumMod val="50000"/>
                    <a:lumOff val="50000"/>
                  </a:schemeClr>
                </a:solidFill>
                <a:latin typeface="Arial"/>
                <a:cs typeface="Arial"/>
              </a:rPr>
              <a:t>Profª</a:t>
            </a:r>
            <a:r>
              <a:rPr lang="pt-BR" sz="1400" b="1" dirty="0" smtClean="0">
                <a:solidFill>
                  <a:schemeClr val="tx1">
                    <a:lumMod val="50000"/>
                    <a:lumOff val="50000"/>
                  </a:schemeClr>
                </a:solidFill>
                <a:latin typeface="Arial"/>
                <a:cs typeface="Arial"/>
              </a:rPr>
              <a:t>. </a:t>
            </a:r>
            <a:r>
              <a:rPr lang="pt-BR" sz="1400" b="1" dirty="0" err="1" smtClean="0">
                <a:solidFill>
                  <a:schemeClr val="tx1">
                    <a:lumMod val="50000"/>
                    <a:lumOff val="50000"/>
                  </a:schemeClr>
                </a:solidFill>
                <a:latin typeface="Arial"/>
                <a:cs typeface="Arial"/>
              </a:rPr>
              <a:t>Drª</a:t>
            </a:r>
            <a:r>
              <a:rPr lang="pt-BR" sz="1400" b="1" dirty="0" smtClean="0">
                <a:solidFill>
                  <a:schemeClr val="tx1">
                    <a:lumMod val="50000"/>
                    <a:lumOff val="50000"/>
                  </a:schemeClr>
                </a:solidFill>
                <a:latin typeface="Arial"/>
                <a:cs typeface="Arial"/>
              </a:rPr>
              <a:t>. Maria </a:t>
            </a:r>
            <a:r>
              <a:rPr lang="pt-BR" sz="1400" b="1" dirty="0">
                <a:solidFill>
                  <a:schemeClr val="tx1">
                    <a:lumMod val="50000"/>
                    <a:lumOff val="50000"/>
                  </a:schemeClr>
                </a:solidFill>
                <a:latin typeface="Arial"/>
                <a:cs typeface="Arial"/>
              </a:rPr>
              <a:t>Arminda do Nascimento Arruda</a:t>
            </a:r>
            <a:endParaRPr lang="pt-BR" sz="1400" b="1" dirty="0" smtClean="0">
              <a:solidFill>
                <a:schemeClr val="tx1">
                  <a:lumMod val="50000"/>
                  <a:lumOff val="50000"/>
                </a:schemeClr>
              </a:solidFill>
              <a:latin typeface="Arial"/>
              <a:cs typeface="Arial"/>
            </a:endParaRPr>
          </a:p>
        </p:txBody>
      </p:sp>
      <p:sp>
        <p:nvSpPr>
          <p:cNvPr id="8" name="Retângulo 7"/>
          <p:cNvSpPr/>
          <p:nvPr/>
        </p:nvSpPr>
        <p:spPr>
          <a:xfrm>
            <a:off x="6045958" y="1489908"/>
            <a:ext cx="4552350" cy="4124206"/>
          </a:xfrm>
          <a:prstGeom prst="rect">
            <a:avLst/>
          </a:prstGeom>
        </p:spPr>
        <p:txBody>
          <a:bodyPr wrap="square">
            <a:spAutoFit/>
          </a:bodyPr>
          <a:lstStyle/>
          <a:p>
            <a:pPr algn="r"/>
            <a:r>
              <a:rPr lang="pt-BR" sz="1800" b="1" dirty="0" smtClean="0">
                <a:solidFill>
                  <a:schemeClr val="tx1">
                    <a:lumMod val="50000"/>
                    <a:lumOff val="50000"/>
                  </a:schemeClr>
                </a:solidFill>
                <a:latin typeface="Arial"/>
                <a:cs typeface="Arial"/>
              </a:rPr>
              <a:t>AGÊNCIA USP DE INOVAÇÃO</a:t>
            </a:r>
          </a:p>
          <a:p>
            <a:pPr algn="r"/>
            <a:endParaRPr lang="pt-BR" b="1" dirty="0">
              <a:solidFill>
                <a:schemeClr val="tx1">
                  <a:lumMod val="50000"/>
                  <a:lumOff val="50000"/>
                </a:schemeClr>
              </a:solidFill>
              <a:latin typeface="Arial"/>
              <a:cs typeface="Arial"/>
            </a:endParaRPr>
          </a:p>
          <a:p>
            <a:pPr algn="r"/>
            <a:r>
              <a:rPr lang="pt-BR" sz="1600" dirty="0" smtClean="0">
                <a:solidFill>
                  <a:schemeClr val="tx1">
                    <a:lumMod val="50000"/>
                    <a:lumOff val="50000"/>
                  </a:schemeClr>
                </a:solidFill>
                <a:latin typeface="Arial"/>
                <a:cs typeface="Arial"/>
              </a:rPr>
              <a:t>Coordenador:</a:t>
            </a:r>
          </a:p>
          <a:p>
            <a:pPr algn="r"/>
            <a:r>
              <a:rPr lang="pt-BR" sz="1600" b="1" dirty="0" smtClean="0">
                <a:solidFill>
                  <a:schemeClr val="tx1">
                    <a:lumMod val="50000"/>
                    <a:lumOff val="50000"/>
                  </a:schemeClr>
                </a:solidFill>
                <a:latin typeface="Arial"/>
                <a:cs typeface="Arial"/>
              </a:rPr>
              <a:t>Prof. Dr. Vanderlei Salvador Bagnato</a:t>
            </a:r>
          </a:p>
          <a:p>
            <a:pPr algn="r"/>
            <a:r>
              <a:rPr lang="pt-BR" sz="1600" dirty="0" smtClean="0">
                <a:solidFill>
                  <a:schemeClr val="tx1">
                    <a:lumMod val="50000"/>
                    <a:lumOff val="50000"/>
                  </a:schemeClr>
                </a:solidFill>
                <a:latin typeface="Arial"/>
                <a:cs typeface="Arial"/>
              </a:rPr>
              <a:t>Vice Coordenadora:</a:t>
            </a:r>
          </a:p>
          <a:p>
            <a:pPr algn="r"/>
            <a:r>
              <a:rPr lang="pt-BR" sz="1600" b="1" dirty="0" smtClean="0">
                <a:solidFill>
                  <a:schemeClr val="tx1">
                    <a:lumMod val="50000"/>
                    <a:lumOff val="50000"/>
                  </a:schemeClr>
                </a:solidFill>
                <a:latin typeface="Arial"/>
                <a:cs typeface="Arial"/>
              </a:rPr>
              <a:t>Prof.ª Drª. Luciane M. Ortega</a:t>
            </a:r>
          </a:p>
          <a:p>
            <a:pPr algn="r"/>
            <a:endParaRPr lang="pt-BR" b="1" dirty="0" smtClean="0">
              <a:solidFill>
                <a:schemeClr val="tx1">
                  <a:lumMod val="50000"/>
                  <a:lumOff val="50000"/>
                </a:schemeClr>
              </a:solidFill>
              <a:latin typeface="Arial"/>
              <a:cs typeface="Arial"/>
            </a:endParaRPr>
          </a:p>
          <a:p>
            <a:pPr algn="r"/>
            <a:r>
              <a:rPr lang="pt-BR" sz="1400" dirty="0">
                <a:solidFill>
                  <a:schemeClr val="tx1">
                    <a:lumMod val="50000"/>
                    <a:lumOff val="50000"/>
                  </a:schemeClr>
                </a:solidFill>
                <a:latin typeface="Arial"/>
                <a:cs typeface="Arial"/>
              </a:rPr>
              <a:t>ATD – Agência USP de </a:t>
            </a:r>
            <a:r>
              <a:rPr lang="pt-BR" sz="1400" dirty="0" smtClean="0">
                <a:solidFill>
                  <a:schemeClr val="tx1">
                    <a:lumMod val="50000"/>
                    <a:lumOff val="50000"/>
                  </a:schemeClr>
                </a:solidFill>
                <a:latin typeface="Arial"/>
                <a:cs typeface="Arial"/>
              </a:rPr>
              <a:t>Inovação</a:t>
            </a:r>
          </a:p>
          <a:p>
            <a:pPr algn="r"/>
            <a:r>
              <a:rPr lang="pt-BR" sz="1400" dirty="0" smtClean="0">
                <a:solidFill>
                  <a:schemeClr val="tx1">
                    <a:lumMod val="50000"/>
                    <a:lumOff val="50000"/>
                  </a:schemeClr>
                </a:solidFill>
                <a:latin typeface="Arial"/>
                <a:cs typeface="Arial"/>
              </a:rPr>
              <a:t>Transferência </a:t>
            </a:r>
            <a:r>
              <a:rPr lang="pt-BR" sz="1400" dirty="0">
                <a:solidFill>
                  <a:schemeClr val="tx1">
                    <a:lumMod val="50000"/>
                    <a:lumOff val="50000"/>
                  </a:schemeClr>
                </a:solidFill>
                <a:latin typeface="Arial"/>
                <a:cs typeface="Arial"/>
              </a:rPr>
              <a:t>de </a:t>
            </a:r>
            <a:r>
              <a:rPr lang="pt-BR" sz="1400" dirty="0" smtClean="0">
                <a:solidFill>
                  <a:schemeClr val="tx1">
                    <a:lumMod val="50000"/>
                    <a:lumOff val="50000"/>
                  </a:schemeClr>
                </a:solidFill>
                <a:latin typeface="Arial"/>
                <a:cs typeface="Arial"/>
              </a:rPr>
              <a:t>Tecnologia:</a:t>
            </a:r>
            <a:endParaRPr lang="pt-BR" sz="1400" dirty="0">
              <a:solidFill>
                <a:schemeClr val="tx1">
                  <a:lumMod val="50000"/>
                  <a:lumOff val="50000"/>
                </a:schemeClr>
              </a:solidFill>
              <a:latin typeface="Arial"/>
              <a:cs typeface="Arial"/>
            </a:endParaRPr>
          </a:p>
          <a:p>
            <a:pPr algn="r"/>
            <a:r>
              <a:rPr lang="pt-BR" sz="1400" b="1" dirty="0" smtClean="0">
                <a:solidFill>
                  <a:schemeClr val="tx1">
                    <a:lumMod val="50000"/>
                    <a:lumOff val="50000"/>
                  </a:schemeClr>
                </a:solidFill>
                <a:latin typeface="Arial"/>
                <a:cs typeface="Arial"/>
              </a:rPr>
              <a:t>Alexandre Venturini Lima</a:t>
            </a:r>
          </a:p>
          <a:p>
            <a:pPr algn="r"/>
            <a:r>
              <a:rPr lang="pt-BR" sz="1400" b="1" dirty="0" smtClean="0">
                <a:solidFill>
                  <a:schemeClr val="tx1">
                    <a:lumMod val="50000"/>
                    <a:lumOff val="50000"/>
                  </a:schemeClr>
                </a:solidFill>
                <a:latin typeface="Arial"/>
                <a:cs typeface="Arial"/>
              </a:rPr>
              <a:t>Daniela Lopes Maia</a:t>
            </a:r>
          </a:p>
          <a:p>
            <a:pPr algn="r"/>
            <a:r>
              <a:rPr lang="pt-BR" sz="1400" dirty="0" smtClean="0">
                <a:solidFill>
                  <a:schemeClr val="tx1">
                    <a:lumMod val="50000"/>
                    <a:lumOff val="50000"/>
                  </a:schemeClr>
                </a:solidFill>
                <a:latin typeface="Arial"/>
                <a:cs typeface="Arial"/>
              </a:rPr>
              <a:t>Estagiárias </a:t>
            </a:r>
          </a:p>
          <a:p>
            <a:pPr algn="r"/>
            <a:r>
              <a:rPr lang="pt-BR" sz="1400" dirty="0" smtClean="0">
                <a:solidFill>
                  <a:schemeClr val="tx1">
                    <a:lumMod val="50000"/>
                    <a:lumOff val="50000"/>
                  </a:schemeClr>
                </a:solidFill>
                <a:latin typeface="Arial"/>
                <a:cs typeface="Arial"/>
              </a:rPr>
              <a:t>Transferência de Tecnologia:</a:t>
            </a:r>
            <a:endParaRPr lang="pt-BR" sz="1400" dirty="0">
              <a:solidFill>
                <a:schemeClr val="tx1">
                  <a:lumMod val="50000"/>
                  <a:lumOff val="50000"/>
                </a:schemeClr>
              </a:solidFill>
              <a:latin typeface="Arial"/>
              <a:cs typeface="Arial"/>
            </a:endParaRPr>
          </a:p>
          <a:p>
            <a:pPr algn="r"/>
            <a:r>
              <a:rPr lang="pt-BR" sz="1400" b="1" dirty="0" smtClean="0">
                <a:solidFill>
                  <a:schemeClr val="tx1">
                    <a:lumMod val="50000"/>
                    <a:lumOff val="50000"/>
                  </a:schemeClr>
                </a:solidFill>
                <a:latin typeface="Arial"/>
                <a:cs typeface="Arial"/>
              </a:rPr>
              <a:t>Carolina </a:t>
            </a:r>
            <a:r>
              <a:rPr lang="pt-BR" sz="1400" b="1" dirty="0" err="1" smtClean="0">
                <a:solidFill>
                  <a:schemeClr val="tx1">
                    <a:lumMod val="50000"/>
                    <a:lumOff val="50000"/>
                  </a:schemeClr>
                </a:solidFill>
                <a:latin typeface="Arial"/>
                <a:cs typeface="Arial"/>
              </a:rPr>
              <a:t>Hartfiel</a:t>
            </a:r>
            <a:r>
              <a:rPr lang="pt-BR" sz="1400" b="1" dirty="0" smtClean="0">
                <a:solidFill>
                  <a:schemeClr val="tx1">
                    <a:lumMod val="50000"/>
                    <a:lumOff val="50000"/>
                  </a:schemeClr>
                </a:solidFill>
                <a:latin typeface="Arial"/>
                <a:cs typeface="Arial"/>
              </a:rPr>
              <a:t> Barroso</a:t>
            </a:r>
            <a:br>
              <a:rPr lang="pt-BR" sz="1400" b="1" dirty="0" smtClean="0">
                <a:solidFill>
                  <a:schemeClr val="tx1">
                    <a:lumMod val="50000"/>
                    <a:lumOff val="50000"/>
                  </a:schemeClr>
                </a:solidFill>
                <a:latin typeface="Arial"/>
                <a:cs typeface="Arial"/>
              </a:rPr>
            </a:br>
            <a:r>
              <a:rPr lang="pt-BR" sz="1400" b="1" dirty="0" smtClean="0">
                <a:solidFill>
                  <a:schemeClr val="tx1">
                    <a:lumMod val="50000"/>
                    <a:lumOff val="50000"/>
                  </a:schemeClr>
                </a:solidFill>
                <a:latin typeface="Arial"/>
                <a:cs typeface="Arial"/>
              </a:rPr>
              <a:t>Giovana </a:t>
            </a:r>
            <a:r>
              <a:rPr lang="pt-BR" sz="1400" b="1" dirty="0" err="1" smtClean="0">
                <a:solidFill>
                  <a:schemeClr val="tx1">
                    <a:lumMod val="50000"/>
                    <a:lumOff val="50000"/>
                  </a:schemeClr>
                </a:solidFill>
                <a:latin typeface="Arial"/>
                <a:cs typeface="Arial"/>
              </a:rPr>
              <a:t>Grizoto</a:t>
            </a:r>
            <a:r>
              <a:rPr lang="pt-BR" sz="1400" b="1" dirty="0" smtClean="0">
                <a:solidFill>
                  <a:schemeClr val="tx1">
                    <a:lumMod val="50000"/>
                    <a:lumOff val="50000"/>
                  </a:schemeClr>
                </a:solidFill>
                <a:latin typeface="Arial"/>
                <a:cs typeface="Arial"/>
              </a:rPr>
              <a:t/>
            </a:r>
            <a:br>
              <a:rPr lang="pt-BR" sz="1400" b="1" dirty="0" smtClean="0">
                <a:solidFill>
                  <a:schemeClr val="tx1">
                    <a:lumMod val="50000"/>
                    <a:lumOff val="50000"/>
                  </a:schemeClr>
                </a:solidFill>
                <a:latin typeface="Arial"/>
                <a:cs typeface="Arial"/>
              </a:rPr>
            </a:br>
            <a:r>
              <a:rPr lang="pt-BR" sz="1400" b="1" dirty="0" smtClean="0">
                <a:solidFill>
                  <a:schemeClr val="tx1">
                    <a:lumMod val="50000"/>
                    <a:lumOff val="50000"/>
                  </a:schemeClr>
                </a:solidFill>
                <a:latin typeface="Arial"/>
                <a:cs typeface="Arial"/>
              </a:rPr>
              <a:t>Helena Martins de Oliveira</a:t>
            </a:r>
          </a:p>
          <a:p>
            <a:pPr algn="r"/>
            <a:r>
              <a:rPr lang="pt-BR" sz="1400" b="1" dirty="0" smtClean="0">
                <a:solidFill>
                  <a:schemeClr val="tx1">
                    <a:lumMod val="50000"/>
                    <a:lumOff val="50000"/>
                  </a:schemeClr>
                </a:solidFill>
                <a:latin typeface="Arial"/>
                <a:cs typeface="Arial"/>
              </a:rPr>
              <a:t>Soraya Siqueira Alves</a:t>
            </a:r>
          </a:p>
        </p:txBody>
      </p:sp>
      <p:sp>
        <p:nvSpPr>
          <p:cNvPr id="9"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2</a:t>
            </a:fld>
            <a:endParaRPr lang="en-US" sz="1600" dirty="0">
              <a:solidFill>
                <a:schemeClr val="bg1"/>
              </a:solidFill>
            </a:endParaRPr>
          </a:p>
        </p:txBody>
      </p:sp>
      <p:sp>
        <p:nvSpPr>
          <p:cNvPr id="7" name="CaixaDeTexto 6"/>
          <p:cNvSpPr txBox="1"/>
          <p:nvPr/>
        </p:nvSpPr>
        <p:spPr>
          <a:xfrm>
            <a:off x="69431" y="7160198"/>
            <a:ext cx="1287532" cy="369332"/>
          </a:xfrm>
          <a:prstGeom prst="rect">
            <a:avLst/>
          </a:prstGeom>
          <a:noFill/>
        </p:spPr>
        <p:txBody>
          <a:bodyPr wrap="none" rtlCol="0">
            <a:spAutoFit/>
          </a:bodyPr>
          <a:lstStyle/>
          <a:p>
            <a:r>
              <a:rPr lang="pt-BR" sz="1800" b="1" dirty="0" smtClean="0">
                <a:solidFill>
                  <a:schemeClr val="bg1"/>
                </a:solidFill>
                <a:latin typeface="Arial"/>
                <a:cs typeface="Arial"/>
              </a:rPr>
              <a:t>Maio/2015</a:t>
            </a:r>
            <a:endParaRPr lang="pt-BR" sz="1800" b="1" dirty="0">
              <a:solidFill>
                <a:schemeClr val="bg1"/>
              </a:solidFill>
              <a:latin typeface="Arial"/>
              <a:cs typeface="Arial"/>
            </a:endParaRPr>
          </a:p>
        </p:txBody>
      </p:sp>
    </p:spTree>
    <p:extLst>
      <p:ext uri="{BB962C8B-B14F-4D97-AF65-F5344CB8AC3E}">
        <p14:creationId xmlns:p14="http://schemas.microsoft.com/office/powerpoint/2010/main" val="4249498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1" y="915155"/>
            <a:ext cx="8934081" cy="562177"/>
          </a:xfrm>
          <a:prstGeom prst="rect">
            <a:avLst/>
          </a:prstGeom>
          <a:noFill/>
        </p:spPr>
        <p:txBody>
          <a:bodyPr wrap="square" lIns="99539" tIns="49770" rIns="99539" bIns="49770" rtlCol="0">
            <a:spAutoFit/>
          </a:bodyPr>
          <a:lstStyle/>
          <a:p>
            <a:r>
              <a:rPr lang="pt-BR" sz="1500" dirty="0" smtClean="0">
                <a:solidFill>
                  <a:schemeClr val="bg1"/>
                </a:solidFill>
                <a:latin typeface="Arial"/>
                <a:cs typeface="Arial"/>
              </a:rPr>
              <a:t>Alessandra R. </a:t>
            </a:r>
            <a:r>
              <a:rPr lang="pt-BR" sz="1500" dirty="0" err="1" smtClean="0">
                <a:solidFill>
                  <a:schemeClr val="bg1"/>
                </a:solidFill>
                <a:latin typeface="Arial"/>
                <a:cs typeface="Arial"/>
              </a:rPr>
              <a:t>Paolillo</a:t>
            </a:r>
            <a:r>
              <a:rPr lang="pt-BR" sz="1500" dirty="0" smtClean="0">
                <a:solidFill>
                  <a:schemeClr val="bg1"/>
                </a:solidFill>
                <a:latin typeface="Arial"/>
                <a:cs typeface="Arial"/>
              </a:rPr>
              <a:t>, Anderson L. </a:t>
            </a:r>
            <a:r>
              <a:rPr lang="pt-BR" sz="1500" dirty="0" err="1" smtClean="0">
                <a:solidFill>
                  <a:schemeClr val="bg1"/>
                </a:solidFill>
                <a:latin typeface="Arial"/>
                <a:cs typeface="Arial"/>
              </a:rPr>
              <a:t>Zanchin</a:t>
            </a:r>
            <a:r>
              <a:rPr lang="pt-BR" sz="1500" dirty="0" smtClean="0">
                <a:solidFill>
                  <a:schemeClr val="bg1"/>
                </a:solidFill>
                <a:latin typeface="Arial"/>
                <a:cs typeface="Arial"/>
              </a:rPr>
              <a:t>, Fernanda R. </a:t>
            </a:r>
            <a:r>
              <a:rPr lang="pt-BR" sz="1500" dirty="0" err="1" smtClean="0">
                <a:solidFill>
                  <a:schemeClr val="bg1"/>
                </a:solidFill>
                <a:latin typeface="Arial"/>
                <a:cs typeface="Arial"/>
              </a:rPr>
              <a:t>Paolillo</a:t>
            </a:r>
            <a:r>
              <a:rPr lang="pt-BR" sz="1500" dirty="0">
                <a:solidFill>
                  <a:schemeClr val="bg1"/>
                </a:solidFill>
                <a:latin typeface="Arial"/>
                <a:cs typeface="Arial"/>
              </a:rPr>
              <a:t>, </a:t>
            </a:r>
            <a:r>
              <a:rPr lang="pt-BR" sz="1500" dirty="0" smtClean="0">
                <a:solidFill>
                  <a:schemeClr val="bg1"/>
                </a:solidFill>
                <a:latin typeface="Arial"/>
                <a:cs typeface="Arial"/>
              </a:rPr>
              <a:t>Marcelo M. Oliveira, Vanderlei S. </a:t>
            </a:r>
            <a:r>
              <a:rPr lang="pt-BR" sz="1500" dirty="0" err="1" smtClean="0">
                <a:solidFill>
                  <a:schemeClr val="bg1"/>
                </a:solidFill>
                <a:latin typeface="Arial"/>
                <a:cs typeface="Arial"/>
              </a:rPr>
              <a:t>Bagnato</a:t>
            </a:r>
            <a:endParaRPr lang="pt-BR" sz="1500" dirty="0">
              <a:solidFill>
                <a:schemeClr val="bg1"/>
              </a:solidFill>
              <a:latin typeface="Arial"/>
              <a:cs typeface="Arial"/>
            </a:endParaRPr>
          </a:p>
        </p:txBody>
      </p:sp>
      <p:sp>
        <p:nvSpPr>
          <p:cNvPr id="7" name="TextBox 6"/>
          <p:cNvSpPr txBox="1"/>
          <p:nvPr/>
        </p:nvSpPr>
        <p:spPr>
          <a:xfrm>
            <a:off x="338080" y="334343"/>
            <a:ext cx="4864158" cy="454455"/>
          </a:xfrm>
          <a:prstGeom prst="rect">
            <a:avLst/>
          </a:prstGeom>
          <a:noFill/>
        </p:spPr>
        <p:txBody>
          <a:bodyPr wrap="non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Dispositivo Portátil para Fototerapia</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79474" y="6583239"/>
            <a:ext cx="2597683"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8" y="2937336"/>
            <a:ext cx="6490282" cy="854565"/>
          </a:xfrm>
          <a:prstGeom prst="rect">
            <a:avLst/>
          </a:prstGeom>
          <a:noFill/>
        </p:spPr>
        <p:txBody>
          <a:bodyPr wrap="square" lIns="99539" tIns="49770" rIns="99539" bIns="49770" rtlCol="0">
            <a:spAutoFit/>
          </a:bodyPr>
          <a:lstStyle/>
          <a:p>
            <a:r>
              <a:rPr lang="pt-BR" sz="1300" b="1" dirty="0" smtClean="0">
                <a:solidFill>
                  <a:srgbClr val="099ADD"/>
                </a:solidFill>
                <a:latin typeface="Arial"/>
                <a:cs typeface="Arial"/>
              </a:rPr>
              <a:t>Objetivos</a:t>
            </a:r>
          </a:p>
          <a:p>
            <a:pPr algn="just"/>
            <a:r>
              <a:rPr lang="pt-BR" sz="1200" dirty="0">
                <a:solidFill>
                  <a:schemeClr val="tx1">
                    <a:lumMod val="50000"/>
                    <a:lumOff val="50000"/>
                  </a:schemeClr>
                </a:solidFill>
                <a:latin typeface="Arial"/>
                <a:cs typeface="Arial"/>
              </a:rPr>
              <a:t>Disponibilizar um sistema multifuncional que agrega as funcionalidades da Luz em Fototerapia e do ultrassom no tratamento da analgesia e no aumento da penetração de substancias cosméticas e </a:t>
            </a:r>
            <a:r>
              <a:rPr lang="pt-BR" sz="1200" dirty="0" smtClean="0">
                <a:solidFill>
                  <a:schemeClr val="tx1">
                    <a:lumMod val="50000"/>
                    <a:lumOff val="50000"/>
                  </a:schemeClr>
                </a:solidFill>
                <a:latin typeface="Arial"/>
                <a:cs typeface="Arial"/>
              </a:rPr>
              <a:t>farmacêuticas </a:t>
            </a:r>
            <a:r>
              <a:rPr lang="pt-BR" sz="1200" dirty="0">
                <a:solidFill>
                  <a:schemeClr val="tx1">
                    <a:lumMod val="50000"/>
                    <a:lumOff val="50000"/>
                  </a:schemeClr>
                </a:solidFill>
                <a:latin typeface="Arial"/>
                <a:cs typeface="Arial"/>
              </a:rPr>
              <a:t>na pele.</a:t>
            </a:r>
          </a:p>
        </p:txBody>
      </p:sp>
      <p:sp>
        <p:nvSpPr>
          <p:cNvPr id="12" name="TextBox 11"/>
          <p:cNvSpPr txBox="1"/>
          <p:nvPr/>
        </p:nvSpPr>
        <p:spPr>
          <a:xfrm>
            <a:off x="356849" y="3892641"/>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47105"/>
            <a:ext cx="6512548" cy="1208508"/>
          </a:xfrm>
          <a:prstGeom prst="rect">
            <a:avLst/>
          </a:prstGeom>
          <a:noFill/>
        </p:spPr>
        <p:txBody>
          <a:bodyPr wrap="square" lIns="99539" tIns="49770" rIns="99539" bIns="49770" rtlCol="0">
            <a:spAutoFit/>
          </a:bodyPr>
          <a:lstStyle/>
          <a:p>
            <a:pPr lvl="0" algn="just"/>
            <a:r>
              <a:rPr lang="pt-BR" sz="1200" dirty="0" smtClean="0">
                <a:solidFill>
                  <a:schemeClr val="tx1">
                    <a:lumMod val="50000"/>
                    <a:lumOff val="50000"/>
                  </a:schemeClr>
                </a:solidFill>
                <a:latin typeface="Arial"/>
                <a:cs typeface="Arial"/>
              </a:rPr>
              <a:t>Esse dispositivo utiliza </a:t>
            </a:r>
            <a:r>
              <a:rPr lang="pt-BR" sz="1200" dirty="0">
                <a:solidFill>
                  <a:schemeClr val="tx1">
                    <a:lumMod val="50000"/>
                    <a:lumOff val="50000"/>
                  </a:schemeClr>
                </a:solidFill>
                <a:latin typeface="Arial"/>
                <a:cs typeface="Arial"/>
              </a:rPr>
              <a:t>um sistema emissor de luz Laser e/ou LED e um sistema de US, podendo operar simultânea ou alternadamente e </a:t>
            </a:r>
            <a:r>
              <a:rPr lang="pt-BR" sz="1200" dirty="0" smtClean="0">
                <a:solidFill>
                  <a:schemeClr val="tx1">
                    <a:lumMod val="50000"/>
                    <a:lumOff val="50000"/>
                  </a:schemeClr>
                </a:solidFill>
                <a:latin typeface="Arial"/>
                <a:cs typeface="Arial"/>
              </a:rPr>
              <a:t>tem </a:t>
            </a:r>
            <a:r>
              <a:rPr lang="pt-BR" sz="1200" dirty="0">
                <a:solidFill>
                  <a:schemeClr val="tx1">
                    <a:lumMod val="50000"/>
                    <a:lumOff val="50000"/>
                  </a:schemeClr>
                </a:solidFill>
                <a:latin typeface="Arial"/>
                <a:cs typeface="Arial"/>
              </a:rPr>
              <a:t>aplicação em diversas áreas da terapia física, quais sejam dores, disfunções físicas, lesões musculares, </a:t>
            </a:r>
            <a:r>
              <a:rPr lang="pt-BR" sz="1200" dirty="0" err="1">
                <a:solidFill>
                  <a:schemeClr val="tx1">
                    <a:lumMod val="50000"/>
                    <a:lumOff val="50000"/>
                  </a:schemeClr>
                </a:solidFill>
                <a:latin typeface="Arial"/>
                <a:cs typeface="Arial"/>
              </a:rPr>
              <a:t>tendíneas</a:t>
            </a:r>
            <a:r>
              <a:rPr lang="pt-BR" sz="1200" dirty="0">
                <a:solidFill>
                  <a:schemeClr val="tx1">
                    <a:lumMod val="50000"/>
                    <a:lumOff val="50000"/>
                  </a:schemeClr>
                </a:solidFill>
                <a:latin typeface="Arial"/>
                <a:cs typeface="Arial"/>
              </a:rPr>
              <a:t>, articulares, óssea, neural, cutânea e, ainda, na estética corporal, em celulite, redução de medidas e flacidez. O equipamento apresenta características de total portabilidade e baixo custo em razão da sua forma construtiva.</a:t>
            </a:r>
          </a:p>
        </p:txBody>
      </p:sp>
      <p:sp>
        <p:nvSpPr>
          <p:cNvPr id="15" name="TextBox 14"/>
          <p:cNvSpPr txBox="1"/>
          <p:nvPr/>
        </p:nvSpPr>
        <p:spPr>
          <a:xfrm>
            <a:off x="375618" y="4143391"/>
            <a:ext cx="5907883" cy="839176"/>
          </a:xfrm>
          <a:prstGeom prst="rect">
            <a:avLst/>
          </a:prstGeom>
          <a:noFill/>
        </p:spPr>
        <p:txBody>
          <a:bodyPr wrap="square" lIns="99539" tIns="49770" rIns="99539" bIns="49770" rtlCol="0">
            <a:spAutoFit/>
          </a:bodyPr>
          <a:lstStyle/>
          <a:p>
            <a:pPr algn="just">
              <a:buFont typeface="Arial" pitchFamily="34" charset="0"/>
              <a:buChar char="•"/>
            </a:pPr>
            <a:r>
              <a:rPr lang="pt-BR" sz="1200" dirty="0" smtClean="0">
                <a:solidFill>
                  <a:schemeClr val="tx1">
                    <a:lumMod val="50000"/>
                    <a:lumOff val="50000"/>
                  </a:schemeClr>
                </a:solidFill>
                <a:latin typeface="Arial"/>
                <a:cs typeface="Arial"/>
              </a:rPr>
              <a:t>Clínicas estéticas;</a:t>
            </a:r>
          </a:p>
          <a:p>
            <a:pPr algn="just">
              <a:buFont typeface="Arial" pitchFamily="34" charset="0"/>
              <a:buChar char="•"/>
            </a:pPr>
            <a:r>
              <a:rPr lang="pt-BR" sz="1200" dirty="0" smtClean="0">
                <a:solidFill>
                  <a:schemeClr val="tx1">
                    <a:lumMod val="50000"/>
                    <a:lumOff val="50000"/>
                  </a:schemeClr>
                </a:solidFill>
                <a:latin typeface="Arial"/>
                <a:cs typeface="Arial"/>
              </a:rPr>
              <a:t>Clínicas dermatológicas;</a:t>
            </a:r>
          </a:p>
          <a:p>
            <a:pPr algn="just">
              <a:buFont typeface="Arial" pitchFamily="34" charset="0"/>
              <a:buChar char="•"/>
            </a:pPr>
            <a:r>
              <a:rPr lang="pt-BR" sz="1200" dirty="0" smtClean="0">
                <a:solidFill>
                  <a:schemeClr val="tx1">
                    <a:lumMod val="50000"/>
                    <a:lumOff val="50000"/>
                  </a:schemeClr>
                </a:solidFill>
                <a:latin typeface="Arial"/>
                <a:cs typeface="Arial"/>
              </a:rPr>
              <a:t>Hospitais;</a:t>
            </a:r>
          </a:p>
          <a:p>
            <a:pPr algn="just">
              <a:buFont typeface="Arial" pitchFamily="34" charset="0"/>
              <a:buChar char="•"/>
            </a:pPr>
            <a:r>
              <a:rPr lang="pt-BR" sz="1200" dirty="0" smtClean="0">
                <a:solidFill>
                  <a:schemeClr val="tx1">
                    <a:lumMod val="50000"/>
                    <a:lumOff val="50000"/>
                  </a:schemeClr>
                </a:solidFill>
                <a:latin typeface="Arial"/>
                <a:cs typeface="Arial"/>
              </a:rPr>
              <a:t>Clínicas de fisioterapia</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Estágio de desenvolvimento</a:t>
            </a:r>
            <a:endParaRPr lang="pt-BR" sz="1300" b="1">
              <a:solidFill>
                <a:srgbClr val="099ADD"/>
              </a:solidFill>
              <a:latin typeface="Arial"/>
              <a:cs typeface="Arial"/>
            </a:endParaRPr>
          </a:p>
        </p:txBody>
      </p:sp>
      <p:sp>
        <p:nvSpPr>
          <p:cNvPr id="17" name="TextBox 16"/>
          <p:cNvSpPr txBox="1"/>
          <p:nvPr/>
        </p:nvSpPr>
        <p:spPr>
          <a:xfrm>
            <a:off x="4548977" y="6601919"/>
            <a:ext cx="3725063" cy="271516"/>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a:t>
            </a:r>
            <a:r>
              <a:rPr lang="pt-BR" sz="1100" b="1" dirty="0" smtClean="0">
                <a:solidFill>
                  <a:schemeClr val="tx1">
                    <a:lumMod val="50000"/>
                    <a:lumOff val="50000"/>
                  </a:schemeClr>
                </a:solidFill>
                <a:latin typeface="Arial"/>
                <a:cs typeface="Arial"/>
              </a:rPr>
              <a:t>nº: BR 10 2014 007397-3</a:t>
            </a:r>
            <a:endParaRPr lang="pt-BR" sz="1100" b="1" dirty="0">
              <a:solidFill>
                <a:schemeClr val="tx1">
                  <a:lumMod val="50000"/>
                  <a:lumOff val="50000"/>
                </a:schemeClr>
              </a:solidFill>
              <a:latin typeface="Arial"/>
              <a:cs typeface="Arial"/>
            </a:endParaRPr>
          </a:p>
        </p:txBody>
      </p:sp>
      <p:sp>
        <p:nvSpPr>
          <p:cNvPr id="18" name="CaixaDeTexto 17"/>
          <p:cNvSpPr txBox="1"/>
          <p:nvPr/>
        </p:nvSpPr>
        <p:spPr>
          <a:xfrm flipH="1">
            <a:off x="400046" y="6594528"/>
            <a:ext cx="4148931" cy="276999"/>
          </a:xfrm>
          <a:prstGeom prst="rect">
            <a:avLst/>
          </a:prstGeom>
          <a:noFill/>
        </p:spPr>
        <p:txBody>
          <a:bodyPr wrap="square" rtlCol="0">
            <a:spAutoFit/>
          </a:bodyPr>
          <a:lstStyle/>
          <a:p>
            <a:r>
              <a:rPr lang="pt-BR" sz="1200" b="1" dirty="0">
                <a:solidFill>
                  <a:schemeClr val="tx1">
                    <a:lumMod val="65000"/>
                    <a:lumOff val="35000"/>
                  </a:schemeClr>
                </a:solidFill>
                <a:latin typeface="Arial" pitchFamily="34" charset="0"/>
                <a:cs typeface="Arial" pitchFamily="34" charset="0"/>
              </a:rPr>
              <a:t>Área: Máquinas e Equipamentos; Saúde e Cuidados </a:t>
            </a:r>
          </a:p>
        </p:txBody>
      </p:sp>
      <p:sp>
        <p:nvSpPr>
          <p:cNvPr id="23" name="CaixaDeTexto 22"/>
          <p:cNvSpPr txBox="1"/>
          <p:nvPr/>
        </p:nvSpPr>
        <p:spPr>
          <a:xfrm>
            <a:off x="416523" y="6306986"/>
            <a:ext cx="2713179"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r>
              <a:rPr lang="pt-BR" sz="1200" b="1" dirty="0">
                <a:solidFill>
                  <a:schemeClr val="tx1">
                    <a:lumMod val="65000"/>
                    <a:lumOff val="35000"/>
                  </a:schemeClr>
                </a:solidFill>
                <a:latin typeface="Arial" pitchFamily="34" charset="0"/>
                <a:cs typeface="Arial" pitchFamily="34" charset="0"/>
              </a:rPr>
              <a:t>CNPQ, CEPOF</a:t>
            </a:r>
          </a:p>
        </p:txBody>
      </p:sp>
      <p:pic>
        <p:nvPicPr>
          <p:cNvPr id="26" name="Imagem 25" descr="C:\Users\Alessandra Rossi\AppData\Local\Microsoft\Windows\Temporary Internet Files\Content.Word\DSC02917.jpg"/>
          <p:cNvPicPr/>
          <p:nvPr/>
        </p:nvPicPr>
        <p:blipFill rotWithShape="1">
          <a:blip r:embed="rId3" cstate="screen">
            <a:extLst>
              <a:ext uri="{28A0092B-C50C-407E-A947-70E740481C1C}">
                <a14:useLocalDpi xmlns:a14="http://schemas.microsoft.com/office/drawing/2010/main" val="0"/>
              </a:ext>
            </a:extLst>
          </a:blip>
          <a:srcRect l="6709" t="12693" b="27445"/>
          <a:stretch/>
        </p:blipFill>
        <p:spPr bwMode="auto">
          <a:xfrm>
            <a:off x="7843827" y="1723168"/>
            <a:ext cx="1808771" cy="2264890"/>
          </a:xfrm>
          <a:prstGeom prst="rect">
            <a:avLst/>
          </a:prstGeom>
          <a:noFill/>
          <a:ln>
            <a:noFill/>
          </a:ln>
          <a:extLst>
            <a:ext uri="{53640926-AAD7-44D8-BBD7-CCE9431645EC}">
              <a14:shadowObscured xmlns:a14="http://schemas.microsoft.com/office/drawing/2010/main"/>
            </a:ext>
          </a:extLst>
        </p:spPr>
      </p:pic>
      <p:pic>
        <p:nvPicPr>
          <p:cNvPr id="27" name="Imagem 26" descr="C:\Users\Alessandra Rossi\Pictures\13-03-2013 julia 31\DSC02890.JPG"/>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10483" y="4326130"/>
            <a:ext cx="3275461" cy="2087153"/>
          </a:xfrm>
          <a:prstGeom prst="rect">
            <a:avLst/>
          </a:prstGeom>
          <a:noFill/>
          <a:ln>
            <a:noFill/>
          </a:ln>
        </p:spPr>
      </p:pic>
      <p:sp>
        <p:nvSpPr>
          <p:cNvPr id="22"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5" name="Chevron 34"/>
          <p:cNvSpPr/>
          <p:nvPr/>
        </p:nvSpPr>
        <p:spPr>
          <a:xfrm>
            <a:off x="303638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8" name="Chevron 35"/>
          <p:cNvSpPr/>
          <p:nvPr/>
        </p:nvSpPr>
        <p:spPr>
          <a:xfrm>
            <a:off x="433840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9"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856869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6848" y="1000847"/>
            <a:ext cx="4953477" cy="331344"/>
          </a:xfrm>
          <a:prstGeom prst="rect">
            <a:avLst/>
          </a:prstGeom>
          <a:noFill/>
        </p:spPr>
        <p:txBody>
          <a:bodyPr wrap="none" lIns="99539" tIns="49770" rIns="99539" bIns="49770" rtlCol="0">
            <a:spAutoFit/>
          </a:bodyPr>
          <a:lstStyle/>
          <a:p>
            <a:r>
              <a:rPr lang="pt-BR" sz="1500" dirty="0" err="1" smtClean="0">
                <a:solidFill>
                  <a:schemeClr val="bg1"/>
                </a:solidFill>
                <a:latin typeface="Arial"/>
                <a:cs typeface="Arial"/>
              </a:rPr>
              <a:t>Linilson</a:t>
            </a:r>
            <a:r>
              <a:rPr lang="pt-BR" sz="1500" dirty="0">
                <a:solidFill>
                  <a:schemeClr val="bg1"/>
                </a:solidFill>
                <a:latin typeface="Arial"/>
                <a:cs typeface="Arial"/>
              </a:rPr>
              <a:t> </a:t>
            </a:r>
            <a:r>
              <a:rPr lang="pt-BR" sz="1500" dirty="0" smtClean="0">
                <a:solidFill>
                  <a:schemeClr val="bg1"/>
                </a:solidFill>
                <a:latin typeface="Arial"/>
                <a:cs typeface="Arial"/>
              </a:rPr>
              <a:t>R. </a:t>
            </a:r>
            <a:r>
              <a:rPr lang="pt-BR" sz="1500" dirty="0" err="1" smtClean="0">
                <a:solidFill>
                  <a:schemeClr val="bg1"/>
                </a:solidFill>
                <a:latin typeface="Arial"/>
                <a:cs typeface="Arial"/>
              </a:rPr>
              <a:t>Padovese</a:t>
            </a:r>
            <a:r>
              <a:rPr lang="pt-BR" sz="1500" dirty="0" smtClean="0">
                <a:solidFill>
                  <a:schemeClr val="bg1"/>
                </a:solidFill>
                <a:latin typeface="Arial"/>
                <a:cs typeface="Arial"/>
              </a:rPr>
              <a:t>, Marcelo K. </a:t>
            </a:r>
            <a:r>
              <a:rPr lang="pt-BR" sz="1500" dirty="0" err="1" smtClean="0">
                <a:solidFill>
                  <a:schemeClr val="bg1"/>
                </a:solidFill>
                <a:latin typeface="Arial"/>
                <a:cs typeface="Arial"/>
              </a:rPr>
              <a:t>Miki</a:t>
            </a:r>
            <a:r>
              <a:rPr lang="pt-BR" sz="1500" dirty="0" smtClean="0">
                <a:solidFill>
                  <a:schemeClr val="bg1"/>
                </a:solidFill>
                <a:latin typeface="Arial"/>
                <a:cs typeface="Arial"/>
              </a:rPr>
              <a:t>, Allan S. </a:t>
            </a:r>
            <a:r>
              <a:rPr lang="pt-BR" sz="1500" dirty="0" err="1" smtClean="0">
                <a:solidFill>
                  <a:schemeClr val="bg1"/>
                </a:solidFill>
                <a:latin typeface="Arial"/>
                <a:cs typeface="Arial"/>
              </a:rPr>
              <a:t>Arnesen</a:t>
            </a:r>
            <a:endParaRPr lang="pt-BR" sz="1500" dirty="0">
              <a:solidFill>
                <a:schemeClr val="bg1"/>
              </a:solidFill>
              <a:latin typeface="Arial"/>
              <a:cs typeface="Arial"/>
            </a:endParaRPr>
          </a:p>
        </p:txBody>
      </p:sp>
      <p:sp>
        <p:nvSpPr>
          <p:cNvPr id="7" name="TextBox 6"/>
          <p:cNvSpPr txBox="1"/>
          <p:nvPr/>
        </p:nvSpPr>
        <p:spPr>
          <a:xfrm>
            <a:off x="338081" y="192449"/>
            <a:ext cx="9026636" cy="808398"/>
          </a:xfrm>
          <a:prstGeom prst="rect">
            <a:avLst/>
          </a:prstGeom>
          <a:noFill/>
        </p:spPr>
        <p:txBody>
          <a:bodyPr wrap="square" lIns="99539" tIns="49770" rIns="99539" bIns="49770" rtlCol="0">
            <a:spAutoFit/>
          </a:bodyPr>
          <a:lstStyle/>
          <a:p>
            <a:pPr algn="just"/>
            <a:r>
              <a:rPr lang="pt-BR" sz="2300" dirty="0" smtClean="0">
                <a:solidFill>
                  <a:schemeClr val="bg1"/>
                </a:solidFill>
                <a:latin typeface="Arial"/>
                <a:cs typeface="Arial"/>
              </a:rPr>
              <a:t>Sistema para </a:t>
            </a:r>
            <a:r>
              <a:rPr lang="pt-BR" sz="2300" dirty="0">
                <a:solidFill>
                  <a:schemeClr val="bg1"/>
                </a:solidFill>
                <a:latin typeface="Arial"/>
                <a:cs typeface="Arial"/>
              </a:rPr>
              <a:t>D</a:t>
            </a:r>
            <a:r>
              <a:rPr lang="pt-BR" sz="2300" dirty="0" smtClean="0">
                <a:solidFill>
                  <a:schemeClr val="bg1"/>
                </a:solidFill>
                <a:latin typeface="Arial"/>
                <a:cs typeface="Arial"/>
              </a:rPr>
              <a:t>etecção e </a:t>
            </a:r>
            <a:r>
              <a:rPr lang="pt-BR" sz="2300" dirty="0">
                <a:solidFill>
                  <a:schemeClr val="bg1"/>
                </a:solidFill>
                <a:latin typeface="Arial"/>
                <a:cs typeface="Arial"/>
              </a:rPr>
              <a:t>D</a:t>
            </a:r>
            <a:r>
              <a:rPr lang="pt-BR" sz="2300" dirty="0" smtClean="0">
                <a:solidFill>
                  <a:schemeClr val="bg1"/>
                </a:solidFill>
                <a:latin typeface="Arial"/>
                <a:cs typeface="Arial"/>
              </a:rPr>
              <a:t>iagnóstico de Vazamentos em Redes </a:t>
            </a:r>
            <a:r>
              <a:rPr lang="pt-BR" sz="2300" dirty="0">
                <a:solidFill>
                  <a:schemeClr val="bg1"/>
                </a:solidFill>
                <a:latin typeface="Arial"/>
                <a:cs typeface="Arial"/>
              </a:rPr>
              <a:t>U</a:t>
            </a:r>
            <a:r>
              <a:rPr lang="pt-BR" sz="2300" dirty="0" smtClean="0">
                <a:solidFill>
                  <a:schemeClr val="bg1"/>
                </a:solidFill>
                <a:latin typeface="Arial"/>
                <a:cs typeface="Arial"/>
              </a:rPr>
              <a:t>rbanas de Distribuição de Água</a:t>
            </a:r>
            <a:endParaRPr lang="pt-BR" sz="2300" dirty="0">
              <a:solidFill>
                <a:schemeClr val="bg1"/>
              </a:solidFill>
              <a:latin typeface="Arial"/>
              <a:cs typeface="Arial"/>
            </a:endParaRPr>
          </a:p>
        </p:txBody>
      </p:sp>
      <p:sp>
        <p:nvSpPr>
          <p:cNvPr id="9" name="TextBox 8"/>
          <p:cNvSpPr txBox="1"/>
          <p:nvPr/>
        </p:nvSpPr>
        <p:spPr>
          <a:xfrm>
            <a:off x="8544686" y="6560453"/>
            <a:ext cx="1552354"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Politécnica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3404607"/>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56849" y="4269293"/>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697745"/>
            <a:ext cx="5907883" cy="1762506"/>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A </a:t>
            </a:r>
            <a:r>
              <a:rPr lang="pt-BR" sz="1200" dirty="0" smtClean="0">
                <a:solidFill>
                  <a:schemeClr val="tx1">
                    <a:lumMod val="50000"/>
                    <a:lumOff val="50000"/>
                  </a:schemeClr>
                </a:solidFill>
                <a:latin typeface="Arial"/>
                <a:cs typeface="Arial"/>
              </a:rPr>
              <a:t>pesquisa </a:t>
            </a:r>
            <a:r>
              <a:rPr lang="pt-BR" sz="1200" dirty="0">
                <a:solidFill>
                  <a:schemeClr val="tx1">
                    <a:lumMod val="50000"/>
                    <a:lumOff val="50000"/>
                  </a:schemeClr>
                </a:solidFill>
                <a:latin typeface="Arial"/>
                <a:cs typeface="Arial"/>
              </a:rPr>
              <a:t>de vazamentos não </a:t>
            </a:r>
            <a:r>
              <a:rPr lang="pt-BR" sz="1200" dirty="0" smtClean="0">
                <a:solidFill>
                  <a:schemeClr val="tx1">
                    <a:lumMod val="50000"/>
                    <a:lumOff val="50000"/>
                  </a:schemeClr>
                </a:solidFill>
                <a:latin typeface="Arial"/>
                <a:cs typeface="Arial"/>
              </a:rPr>
              <a:t>visíveis por métodos acústicos </a:t>
            </a:r>
            <a:r>
              <a:rPr lang="pt-BR" sz="1200" dirty="0">
                <a:solidFill>
                  <a:schemeClr val="tx1">
                    <a:lumMod val="50000"/>
                    <a:lumOff val="50000"/>
                  </a:schemeClr>
                </a:solidFill>
                <a:latin typeface="Arial"/>
                <a:cs typeface="Arial"/>
              </a:rPr>
              <a:t>em sistemas de abastecimento de </a:t>
            </a:r>
            <a:r>
              <a:rPr lang="pt-BR" sz="1200" dirty="0" smtClean="0">
                <a:solidFill>
                  <a:schemeClr val="tx1">
                    <a:lumMod val="50000"/>
                    <a:lumOff val="50000"/>
                  </a:schemeClr>
                </a:solidFill>
                <a:latin typeface="Arial"/>
                <a:cs typeface="Arial"/>
              </a:rPr>
              <a:t>água é dependente do treinamento, da experiência e da capacidade  auditiva dos técnicos. Contudo, os sinais acústicos emitidos pelos vazamentos e transmitidos às superfícies dos pavimentos possuem características espectrais que podem ser utilizadas na identificação de vazamentos de água. O desenvolvimento de um sistema baseado no reconhecimento de padrões dos sinais acústicos, que opere de forma independente ou colaborativa ao técnico, pode aumentar a eficiência do diagnóstico, além de reduzir custos com mão-de-obra e manutenção.</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6848" y="3623432"/>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uma </a:t>
            </a:r>
            <a:r>
              <a:rPr lang="pt-BR" sz="1200" dirty="0">
                <a:solidFill>
                  <a:schemeClr val="tx1">
                    <a:lumMod val="50000"/>
                    <a:lumOff val="50000"/>
                  </a:schemeClr>
                </a:solidFill>
                <a:latin typeface="Arial"/>
                <a:cs typeface="Arial"/>
              </a:rPr>
              <a:t>Plataforma Digital de Pesquisa de Vazamentos (PDPV) </a:t>
            </a:r>
            <a:r>
              <a:rPr lang="pt-BR" sz="1200" dirty="0" smtClean="0">
                <a:solidFill>
                  <a:schemeClr val="tx1">
                    <a:lumMod val="50000"/>
                    <a:lumOff val="50000"/>
                  </a:schemeClr>
                </a:solidFill>
                <a:latin typeface="Arial"/>
                <a:cs typeface="Arial"/>
              </a:rPr>
              <a:t>para gravação de sinais acústicos que possibilite a criação de um banco de sinais com informações úteis à identificação de vazamentos de água.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4495120"/>
            <a:ext cx="5907883" cy="739148"/>
          </a:xfrm>
          <a:prstGeom prst="rect">
            <a:avLst/>
          </a:prstGeom>
          <a:noFill/>
        </p:spPr>
        <p:txBody>
          <a:bodyPr wrap="square" lIns="99539" tIns="49770" rIns="99539" bIns="49770" rtlCol="0">
            <a:spAutoFit/>
          </a:bodyPr>
          <a:lstStyle/>
          <a:p>
            <a:pPr algn="just">
              <a:lnSpc>
                <a:spcPts val="2134"/>
              </a:lnSpc>
            </a:pPr>
            <a:r>
              <a:rPr lang="pt-BR" sz="1200" dirty="0" smtClean="0">
                <a:solidFill>
                  <a:schemeClr val="tx1">
                    <a:lumMod val="50000"/>
                    <a:lumOff val="50000"/>
                  </a:schemeClr>
                </a:solidFill>
                <a:latin typeface="Arial"/>
                <a:cs typeface="Arial"/>
              </a:rPr>
              <a:t>• Pesquisa de vazamentos de água em cavaletes, ramais, redes e adutoras; </a:t>
            </a:r>
          </a:p>
          <a:p>
            <a:pPr algn="just"/>
            <a:r>
              <a:rPr lang="pt-BR" sz="1200" dirty="0" smtClean="0">
                <a:solidFill>
                  <a:schemeClr val="tx1">
                    <a:lumMod val="50000"/>
                    <a:lumOff val="50000"/>
                  </a:schemeClr>
                </a:solidFill>
                <a:latin typeface="Arial"/>
                <a:cs typeface="Arial"/>
              </a:rPr>
              <a:t>• Público alvo: empresas prestadoras de serviços de pesquisa de vazamentos e companhias de saneamento básico. </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606697"/>
            <a:ext cx="3461334"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nº: BR 10 2014 019693-5</a:t>
            </a:r>
          </a:p>
        </p:txBody>
      </p:sp>
      <p:sp>
        <p:nvSpPr>
          <p:cNvPr id="21"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solidFill>
            <a:srgbClr val="002060">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8" y="6594528"/>
            <a:ext cx="2865067"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Máquinas e equipamentos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426113"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SABESP e FAPESP </a:t>
            </a:r>
            <a:endParaRPr lang="pt-BR" sz="1200" b="1" dirty="0">
              <a:solidFill>
                <a:schemeClr val="tx1">
                  <a:lumMod val="65000"/>
                  <a:lumOff val="3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1768" y="1765129"/>
            <a:ext cx="3045994" cy="228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13"/>
          <p:cNvSpPr txBox="1"/>
          <p:nvPr/>
        </p:nvSpPr>
        <p:spPr>
          <a:xfrm>
            <a:off x="8414603" y="4111268"/>
            <a:ext cx="1587550" cy="2316503"/>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PDPV </a:t>
            </a:r>
            <a:r>
              <a:rPr lang="pt-BR" sz="1200" dirty="0">
                <a:solidFill>
                  <a:schemeClr val="tx1">
                    <a:lumMod val="50000"/>
                    <a:lumOff val="50000"/>
                  </a:schemeClr>
                </a:solidFill>
                <a:latin typeface="Arial"/>
                <a:cs typeface="Arial"/>
              </a:rPr>
              <a:t>constituída por sistema de condicionamento de sinal (A) e unidade computacional portátil (B), além de sensor do tipo geofone (C) e fone de ouvido (D</a:t>
            </a:r>
            <a:r>
              <a:rPr lang="pt-BR" sz="1200" dirty="0" smtClean="0">
                <a:solidFill>
                  <a:schemeClr val="tx1">
                    <a:lumMod val="50000"/>
                    <a:lumOff val="50000"/>
                  </a:schemeClr>
                </a:solidFill>
                <a:latin typeface="Arial"/>
                <a:cs typeface="Arial"/>
              </a:rPr>
              <a:t>).</a:t>
            </a:r>
          </a:p>
          <a:p>
            <a:pPr algn="just"/>
            <a:endParaRPr lang="pt-BR" sz="1200" dirty="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Técnico utilizando o PDPV.</a:t>
            </a:r>
            <a:endParaRPr lang="pt-BR" sz="1200" dirty="0">
              <a:solidFill>
                <a:schemeClr val="tx1">
                  <a:lumMod val="50000"/>
                  <a:lumOff val="50000"/>
                </a:schemeClr>
              </a:solidFill>
              <a:latin typeface="Arial"/>
              <a:cs typeface="Arial"/>
            </a:endParaRPr>
          </a:p>
        </p:txBody>
      </p:sp>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b="3451"/>
          <a:stretch/>
        </p:blipFill>
        <p:spPr bwMode="auto">
          <a:xfrm>
            <a:off x="6841059" y="4210123"/>
            <a:ext cx="1487395" cy="2121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868822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32" y="942451"/>
            <a:ext cx="8574468" cy="331344"/>
          </a:xfrm>
          <a:prstGeom prst="rect">
            <a:avLst/>
          </a:prstGeom>
          <a:noFill/>
        </p:spPr>
        <p:txBody>
          <a:bodyPr wrap="square" lIns="99539" tIns="49770" rIns="99539" bIns="49770" rtlCol="0">
            <a:spAutoFit/>
          </a:bodyPr>
          <a:lstStyle/>
          <a:p>
            <a:r>
              <a:rPr lang="pt-BR" sz="1500" dirty="0" smtClean="0">
                <a:solidFill>
                  <a:schemeClr val="bg1"/>
                </a:solidFill>
                <a:latin typeface="Arial"/>
                <a:cs typeface="Arial"/>
              </a:rPr>
              <a:t>Alceu T. Silveira Jr.; Henrique E. Toma; </a:t>
            </a:r>
            <a:r>
              <a:rPr lang="pt-BR" sz="1500" dirty="0" err="1" smtClean="0">
                <a:solidFill>
                  <a:schemeClr val="bg1"/>
                </a:solidFill>
                <a:latin typeface="Arial"/>
                <a:cs typeface="Arial"/>
              </a:rPr>
              <a:t>Koiti</a:t>
            </a:r>
            <a:r>
              <a:rPr lang="pt-BR" sz="1500" dirty="0" smtClean="0">
                <a:solidFill>
                  <a:schemeClr val="bg1"/>
                </a:solidFill>
                <a:latin typeface="Arial"/>
                <a:cs typeface="Arial"/>
              </a:rPr>
              <a:t> </a:t>
            </a:r>
            <a:r>
              <a:rPr lang="pt-BR" sz="1500" dirty="0" err="1" smtClean="0">
                <a:solidFill>
                  <a:schemeClr val="bg1"/>
                </a:solidFill>
                <a:latin typeface="Arial"/>
                <a:cs typeface="Arial"/>
              </a:rPr>
              <a:t>Araki</a:t>
            </a:r>
            <a:r>
              <a:rPr lang="pt-BR" sz="1500" dirty="0">
                <a:solidFill>
                  <a:schemeClr val="bg1"/>
                </a:solidFill>
                <a:latin typeface="Arial"/>
                <a:cs typeface="Arial"/>
              </a:rPr>
              <a:t>;</a:t>
            </a:r>
            <a:r>
              <a:rPr lang="pt-BR" sz="1500" dirty="0" smtClean="0">
                <a:solidFill>
                  <a:schemeClr val="bg1"/>
                </a:solidFill>
                <a:latin typeface="Arial"/>
                <a:cs typeface="Arial"/>
              </a:rPr>
              <a:t> Mayara </a:t>
            </a:r>
            <a:r>
              <a:rPr lang="pt-BR" sz="1500" dirty="0" err="1" smtClean="0">
                <a:solidFill>
                  <a:schemeClr val="bg1"/>
                </a:solidFill>
                <a:latin typeface="Arial"/>
                <a:cs typeface="Arial"/>
              </a:rPr>
              <a:t>Klimuk</a:t>
            </a:r>
            <a:r>
              <a:rPr lang="pt-BR" sz="1500" dirty="0">
                <a:solidFill>
                  <a:schemeClr val="bg1"/>
                </a:solidFill>
                <a:latin typeface="Arial"/>
                <a:cs typeface="Arial"/>
              </a:rPr>
              <a:t>;</a:t>
            </a:r>
            <a:r>
              <a:rPr lang="pt-BR" sz="1500" dirty="0" smtClean="0">
                <a:solidFill>
                  <a:schemeClr val="bg1"/>
                </a:solidFill>
                <a:latin typeface="Arial"/>
                <a:cs typeface="Arial"/>
              </a:rPr>
              <a:t> Ulisses </a:t>
            </a:r>
            <a:r>
              <a:rPr lang="pt-BR" sz="1500" dirty="0" err="1" smtClean="0">
                <a:solidFill>
                  <a:schemeClr val="bg1"/>
                </a:solidFill>
                <a:latin typeface="Arial"/>
                <a:cs typeface="Arial"/>
              </a:rPr>
              <a:t>Condomitti.</a:t>
            </a:r>
            <a:endParaRPr lang="pt-BR" sz="1500" dirty="0">
              <a:solidFill>
                <a:schemeClr val="bg1"/>
              </a:solidFill>
              <a:latin typeface="Arial"/>
              <a:cs typeface="Arial"/>
            </a:endParaRPr>
          </a:p>
        </p:txBody>
      </p:sp>
      <p:sp>
        <p:nvSpPr>
          <p:cNvPr id="7" name="TextBox 6"/>
          <p:cNvSpPr txBox="1"/>
          <p:nvPr/>
        </p:nvSpPr>
        <p:spPr>
          <a:xfrm>
            <a:off x="338080" y="334343"/>
            <a:ext cx="6612777"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a:t>
            </a:r>
            <a:r>
              <a:rPr lang="pt-BR" sz="2300" dirty="0" err="1" smtClean="0">
                <a:solidFill>
                  <a:schemeClr val="bg1"/>
                </a:solidFill>
                <a:latin typeface="Arial"/>
                <a:cs typeface="Arial"/>
              </a:rPr>
              <a:t>Hígia</a:t>
            </a:r>
            <a:r>
              <a:rPr lang="pt-BR" sz="2300" dirty="0" smtClean="0">
                <a:solidFill>
                  <a:schemeClr val="bg1"/>
                </a:solidFill>
                <a:latin typeface="Arial"/>
                <a:cs typeface="Arial"/>
              </a:rPr>
              <a:t> para Tratamento Imediato de Água</a:t>
            </a:r>
            <a:endParaRPr lang="pt-BR" sz="2300" dirty="0">
              <a:solidFill>
                <a:schemeClr val="bg1"/>
              </a:solidFill>
              <a:latin typeface="Arial"/>
              <a:cs typeface="Arial"/>
            </a:endParaRPr>
          </a:p>
        </p:txBody>
      </p:sp>
      <p:sp>
        <p:nvSpPr>
          <p:cNvPr id="9" name="TextBox 8"/>
          <p:cNvSpPr txBox="1"/>
          <p:nvPr/>
        </p:nvSpPr>
        <p:spPr>
          <a:xfrm>
            <a:off x="8509295" y="6583985"/>
            <a:ext cx="168016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Química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577451"/>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2788081"/>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56849" y="3726909"/>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56848" y="1810282"/>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água é um recurso valioso. Em tempos de escassez hídrica, sistemas mais eficientes para purificar e reutilizar água são necessários. Essa invenção é capaz de tornar a água proveniente de diversas fontes como rios, lagos, poços, água de chuva, de reuso, </a:t>
            </a:r>
            <a:r>
              <a:rPr lang="pt-BR" sz="1200" dirty="0" err="1" smtClean="0">
                <a:solidFill>
                  <a:schemeClr val="tx1">
                    <a:lumMod val="50000"/>
                    <a:lumOff val="50000"/>
                  </a:schemeClr>
                </a:solidFill>
                <a:latin typeface="Arial"/>
                <a:cs typeface="Arial"/>
              </a:rPr>
              <a:t>etc</a:t>
            </a:r>
            <a:r>
              <a:rPr lang="pt-BR" sz="1200" dirty="0" smtClean="0">
                <a:solidFill>
                  <a:schemeClr val="tx1">
                    <a:lumMod val="50000"/>
                    <a:lumOff val="50000"/>
                  </a:schemeClr>
                </a:solidFill>
                <a:latin typeface="Arial"/>
                <a:cs typeface="Arial"/>
              </a:rPr>
              <a:t>, em água potável em questão de minutos e de maneira eficiente utilizando nanotecnologia.</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6848" y="3052591"/>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Sistema de tratamento de água capaz de eliminar metais pesados, contaminantes orgânicos, inorgânicos e microrganismos tornando-a adequada para o consumo humano.</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4009886"/>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Limpeza imediata de água em aplicações militares e civis</a:t>
            </a:r>
          </a:p>
          <a:p>
            <a:pPr algn="just"/>
            <a:r>
              <a:rPr lang="pt-BR" sz="1200" dirty="0" smtClean="0">
                <a:solidFill>
                  <a:schemeClr val="tx1">
                    <a:lumMod val="50000"/>
                    <a:lumOff val="50000"/>
                  </a:schemeClr>
                </a:solidFill>
                <a:latin typeface="Arial"/>
                <a:cs typeface="Arial"/>
              </a:rPr>
              <a:t>• Tratamento de água para regiões sem saneamento básico </a:t>
            </a:r>
          </a:p>
          <a:p>
            <a:pPr algn="just"/>
            <a:r>
              <a:rPr lang="pt-BR" sz="1200" dirty="0" smtClean="0">
                <a:solidFill>
                  <a:schemeClr val="tx1">
                    <a:lumMod val="50000"/>
                    <a:lumOff val="50000"/>
                  </a:schemeClr>
                </a:solidFill>
                <a:latin typeface="Arial"/>
                <a:cs typeface="Arial"/>
              </a:rPr>
              <a:t>• Tratamento físico-químico e microbiológico industrial</a:t>
            </a:r>
          </a:p>
          <a:p>
            <a:pPr algn="just"/>
            <a:r>
              <a:rPr lang="pt-BR" sz="1200" dirty="0" smtClean="0">
                <a:solidFill>
                  <a:schemeClr val="tx1">
                    <a:lumMod val="50000"/>
                    <a:lumOff val="50000"/>
                  </a:schemeClr>
                </a:solidFill>
                <a:latin typeface="Arial"/>
                <a:cs typeface="Arial"/>
              </a:rPr>
              <a:t>• Reaproveitamento de água em sistemas urbanos.</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10389" y="6609556"/>
            <a:ext cx="36006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024125-6</a:t>
            </a:r>
            <a:endParaRPr lang="pt-BR" sz="1100" b="1" dirty="0">
              <a:solidFill>
                <a:schemeClr val="bg1">
                  <a:lumMod val="50000"/>
                </a:schemeClr>
              </a:solidFill>
              <a:latin typeface="Arial"/>
              <a:cs typeface="Arial"/>
            </a:endParaRPr>
          </a:p>
        </p:txBody>
      </p:sp>
      <p:sp>
        <p:nvSpPr>
          <p:cNvPr id="21"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7" y="6594528"/>
            <a:ext cx="357145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Máquinas e Equipamentos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1610312"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endParaRPr lang="pt-BR" sz="1200" b="1" dirty="0">
              <a:solidFill>
                <a:schemeClr val="tx1">
                  <a:lumMod val="65000"/>
                  <a:lumOff val="35000"/>
                </a:schemeClr>
              </a:solidFill>
              <a:latin typeface="Arial" pitchFamily="34" charset="0"/>
              <a:cs typeface="Arial" pitchFamily="34" charset="0"/>
            </a:endParaRPr>
          </a:p>
        </p:txBody>
      </p:sp>
      <p:sp>
        <p:nvSpPr>
          <p:cNvPr id="20"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88" y="2680517"/>
            <a:ext cx="3609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887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0"/>
          <p:cNvSpPr txBox="1"/>
          <p:nvPr/>
        </p:nvSpPr>
        <p:spPr>
          <a:xfrm>
            <a:off x="286590" y="345561"/>
            <a:ext cx="9411568" cy="446276"/>
          </a:xfrm>
          <a:prstGeom prst="rect">
            <a:avLst/>
          </a:prstGeom>
          <a:noFill/>
        </p:spPr>
        <p:txBody>
          <a:bodyPr wrap="square" rtlCol="0">
            <a:spAutoFit/>
          </a:bodyPr>
          <a:lstStyle/>
          <a:p>
            <a:r>
              <a:rPr lang="pt-BR" sz="2300" dirty="0" smtClean="0">
                <a:solidFill>
                  <a:schemeClr val="bg1"/>
                </a:solidFill>
                <a:latin typeface="Arial" panose="020B0604020202020204" pitchFamily="34" charset="0"/>
                <a:cs typeface="Arial" panose="020B0604020202020204" pitchFamily="34" charset="0"/>
              </a:rPr>
              <a:t>Substrato Inovador com </a:t>
            </a:r>
            <a:r>
              <a:rPr lang="pt-BR" sz="2300" dirty="0" err="1" smtClean="0">
                <a:solidFill>
                  <a:schemeClr val="bg1"/>
                </a:solidFill>
                <a:latin typeface="Arial" panose="020B0604020202020204" pitchFamily="34" charset="0"/>
                <a:cs typeface="Arial" panose="020B0604020202020204" pitchFamily="34" charset="0"/>
              </a:rPr>
              <a:t>Nanofios</a:t>
            </a:r>
            <a:r>
              <a:rPr lang="pt-BR" sz="2300" dirty="0" smtClean="0">
                <a:solidFill>
                  <a:schemeClr val="bg1"/>
                </a:solidFill>
                <a:latin typeface="Arial" panose="020B0604020202020204" pitchFamily="34" charset="0"/>
                <a:cs typeface="Arial" panose="020B0604020202020204" pitchFamily="34" charset="0"/>
              </a:rPr>
              <a:t> </a:t>
            </a:r>
            <a:r>
              <a:rPr lang="pt-BR" sz="2300" dirty="0">
                <a:solidFill>
                  <a:schemeClr val="bg1"/>
                </a:solidFill>
                <a:latin typeface="Arial" panose="020B0604020202020204" pitchFamily="34" charset="0"/>
                <a:cs typeface="Arial" panose="020B0604020202020204" pitchFamily="34" charset="0"/>
              </a:rPr>
              <a:t>para </a:t>
            </a:r>
            <a:r>
              <a:rPr lang="pt-BR" sz="2300" dirty="0" smtClean="0">
                <a:solidFill>
                  <a:schemeClr val="bg1"/>
                </a:solidFill>
                <a:latin typeface="Arial" panose="020B0604020202020204" pitchFamily="34" charset="0"/>
                <a:cs typeface="Arial" panose="020B0604020202020204" pitchFamily="34" charset="0"/>
              </a:rPr>
              <a:t>Ondas Milimétricas </a:t>
            </a:r>
            <a:endParaRPr lang="pt-BR" sz="2300" dirty="0">
              <a:solidFill>
                <a:schemeClr val="bg1"/>
              </a:solidFill>
              <a:latin typeface="Arial" panose="020B0604020202020204" pitchFamily="34" charset="0"/>
              <a:cs typeface="Arial" panose="020B0604020202020204" pitchFamily="34" charset="0"/>
            </a:endParaRPr>
          </a:p>
        </p:txBody>
      </p:sp>
      <p:sp>
        <p:nvSpPr>
          <p:cNvPr id="2" name="CaixaDeTexto 1"/>
          <p:cNvSpPr txBox="1"/>
          <p:nvPr/>
        </p:nvSpPr>
        <p:spPr>
          <a:xfrm>
            <a:off x="286590" y="1668523"/>
            <a:ext cx="5888402" cy="1200329"/>
          </a:xfrm>
          <a:prstGeom prst="rect">
            <a:avLst/>
          </a:prstGeom>
          <a:noFill/>
        </p:spPr>
        <p:txBody>
          <a:bodyPr wrap="square" rtlCol="0">
            <a:spAutoFit/>
          </a:bodyPr>
          <a:lstStyle/>
          <a:p>
            <a:pPr algn="just">
              <a:tabLst>
                <a:tab pos="273050" algn="l"/>
              </a:tabLst>
            </a:pPr>
            <a:r>
              <a:rPr lang="en-US" sz="1200" b="1" dirty="0" err="1">
                <a:solidFill>
                  <a:srgbClr val="0092D2"/>
                </a:solidFill>
                <a:latin typeface="Arial"/>
                <a:cs typeface="Arial"/>
              </a:rPr>
              <a:t>Introdução</a:t>
            </a:r>
            <a:endParaRPr lang="en-US" sz="1200" b="1" dirty="0">
              <a:solidFill>
                <a:srgbClr val="0092D2"/>
              </a:solidFill>
              <a:latin typeface="Arial"/>
              <a:cs typeface="Arial"/>
            </a:endParaRPr>
          </a:p>
          <a:p>
            <a:pPr algn="just"/>
            <a:r>
              <a:rPr lang="pt-BR" sz="1200" dirty="0">
                <a:solidFill>
                  <a:schemeClr val="tx1">
                    <a:lumMod val="50000"/>
                    <a:lumOff val="50000"/>
                  </a:schemeClr>
                </a:solidFill>
                <a:latin typeface="Arial"/>
                <a:cs typeface="Arial"/>
              </a:rPr>
              <a:t>O mercado atual voltado para telecomunicações apresenta uma crescente demanda de novos serviços e aplicações utilizando grandes volumes de dados que tendem a saturar as faixas de frequências e larguras de banda disponíveis. Por isso, novas frequências estão sendo consideradas numa região bem mais alta do espectro de frequência, em </a:t>
            </a:r>
            <a:r>
              <a:rPr lang="pt-BR" sz="1200" dirty="0" err="1">
                <a:solidFill>
                  <a:schemeClr val="tx1">
                    <a:lumMod val="50000"/>
                    <a:lumOff val="50000"/>
                  </a:schemeClr>
                </a:solidFill>
                <a:latin typeface="Arial"/>
                <a:cs typeface="Arial"/>
              </a:rPr>
              <a:t>mmW</a:t>
            </a:r>
            <a:r>
              <a:rPr lang="pt-BR" sz="1200" dirty="0">
                <a:solidFill>
                  <a:schemeClr val="tx1">
                    <a:lumMod val="50000"/>
                    <a:lumOff val="50000"/>
                  </a:schemeClr>
                </a:solidFill>
                <a:latin typeface="Arial"/>
                <a:cs typeface="Arial"/>
              </a:rPr>
              <a:t>, o que permite o aumento da largura de banda. </a:t>
            </a:r>
            <a:endParaRPr lang="en-US" sz="1200" dirty="0">
              <a:solidFill>
                <a:schemeClr val="tx1">
                  <a:lumMod val="50000"/>
                  <a:lumOff val="50000"/>
                </a:schemeClr>
              </a:solidFill>
              <a:latin typeface="Arial"/>
              <a:cs typeface="Arial"/>
            </a:endParaRPr>
          </a:p>
        </p:txBody>
      </p:sp>
      <p:sp>
        <p:nvSpPr>
          <p:cNvPr id="9" name="CaixaDeTexto 8"/>
          <p:cNvSpPr txBox="1"/>
          <p:nvPr/>
        </p:nvSpPr>
        <p:spPr>
          <a:xfrm>
            <a:off x="218365" y="2944114"/>
            <a:ext cx="5354325" cy="830997"/>
          </a:xfrm>
          <a:prstGeom prst="rect">
            <a:avLst/>
          </a:prstGeom>
          <a:noFill/>
        </p:spPr>
        <p:txBody>
          <a:bodyPr wrap="square" rtlCol="0">
            <a:spAutoFit/>
          </a:bodyPr>
          <a:lstStyle/>
          <a:p>
            <a:pPr marL="100013" algn="just">
              <a:tabLst>
                <a:tab pos="273050" algn="l"/>
              </a:tabLst>
            </a:pPr>
            <a:r>
              <a:rPr lang="pt-BR" sz="1200" b="1" dirty="0">
                <a:solidFill>
                  <a:srgbClr val="0092D2"/>
                </a:solidFill>
                <a:latin typeface="Arial"/>
                <a:cs typeface="Arial"/>
              </a:rPr>
              <a:t>Objetivos </a:t>
            </a:r>
            <a:endParaRPr lang="pt-BR" sz="1200" b="1" dirty="0" smtClean="0">
              <a:solidFill>
                <a:srgbClr val="0092D2"/>
              </a:solidFill>
              <a:latin typeface="Arial"/>
              <a:cs typeface="Arial"/>
            </a:endParaRPr>
          </a:p>
          <a:p>
            <a:pPr marL="100013" algn="just">
              <a:tabLst>
                <a:tab pos="273050" algn="l"/>
              </a:tabLst>
            </a:pPr>
            <a:r>
              <a:rPr lang="pt-BR" sz="1200" dirty="0" smtClean="0">
                <a:solidFill>
                  <a:schemeClr val="tx1">
                    <a:lumMod val="50000"/>
                    <a:lumOff val="50000"/>
                  </a:schemeClr>
                </a:solidFill>
                <a:latin typeface="Arial"/>
                <a:cs typeface="Arial"/>
              </a:rPr>
              <a:t>Utilizar membrana com nanofios (</a:t>
            </a:r>
            <a:r>
              <a:rPr lang="pt-BR" sz="1200" dirty="0" err="1" smtClean="0">
                <a:solidFill>
                  <a:schemeClr val="tx1">
                    <a:lumMod val="50000"/>
                    <a:lumOff val="50000"/>
                  </a:schemeClr>
                </a:solidFill>
                <a:latin typeface="Arial"/>
                <a:cs typeface="Arial"/>
              </a:rPr>
              <a:t>MnM</a:t>
            </a:r>
            <a:r>
              <a:rPr lang="pt-BR" sz="1200" dirty="0" smtClean="0">
                <a:solidFill>
                  <a:schemeClr val="tx1">
                    <a:lumMod val="50000"/>
                    <a:lumOff val="50000"/>
                  </a:schemeClr>
                </a:solidFill>
                <a:latin typeface="Arial"/>
                <a:cs typeface="Arial"/>
              </a:rPr>
              <a:t>) para miniaturizar dispositivos para aplicações em ondas milimétricas. Proporcionar uma plataforma para integração de tecnologias diferentes.  </a:t>
            </a:r>
            <a:endParaRPr lang="pt-BR" sz="1200" dirty="0">
              <a:solidFill>
                <a:schemeClr val="tx1">
                  <a:lumMod val="50000"/>
                  <a:lumOff val="50000"/>
                </a:schemeClr>
              </a:solidFill>
            </a:endParaRPr>
          </a:p>
        </p:txBody>
      </p:sp>
      <p:sp>
        <p:nvSpPr>
          <p:cNvPr id="11" name="CaixaDeTexto 10"/>
          <p:cNvSpPr txBox="1"/>
          <p:nvPr/>
        </p:nvSpPr>
        <p:spPr>
          <a:xfrm>
            <a:off x="204716" y="3938234"/>
            <a:ext cx="5152287" cy="1015663"/>
          </a:xfrm>
          <a:prstGeom prst="rect">
            <a:avLst/>
          </a:prstGeom>
          <a:noFill/>
        </p:spPr>
        <p:txBody>
          <a:bodyPr wrap="square" rtlCol="0">
            <a:spAutoFit/>
          </a:bodyPr>
          <a:lstStyle/>
          <a:p>
            <a:pPr marL="100013">
              <a:tabLst>
                <a:tab pos="273050" algn="l"/>
              </a:tabLst>
            </a:pPr>
            <a:r>
              <a:rPr lang="pt-BR" sz="1200" b="1" dirty="0" smtClean="0">
                <a:solidFill>
                  <a:srgbClr val="0092D2"/>
                </a:solidFill>
                <a:latin typeface="Arial"/>
                <a:cs typeface="Arial"/>
              </a:rPr>
              <a:t>Aplicações E Público </a:t>
            </a:r>
            <a:r>
              <a:rPr lang="pt-BR" sz="1200" b="1" dirty="0">
                <a:solidFill>
                  <a:srgbClr val="0092D2"/>
                </a:solidFill>
                <a:latin typeface="Arial"/>
                <a:cs typeface="Arial"/>
              </a:rPr>
              <a:t>Alvo</a:t>
            </a:r>
            <a:endParaRPr lang="pt-BR" sz="1200" dirty="0">
              <a:solidFill>
                <a:srgbClr val="595959"/>
              </a:solidFill>
              <a:latin typeface="Arial"/>
              <a:cs typeface="Arial"/>
            </a:endParaRPr>
          </a:p>
          <a:p>
            <a:pPr marL="177800" lvl="2" indent="-82550">
              <a:buFont typeface="Arial" pitchFamily="34" charset="0"/>
              <a:buChar char="•"/>
              <a:tabLst>
                <a:tab pos="355600" algn="l"/>
              </a:tabLst>
            </a:pPr>
            <a:r>
              <a:rPr lang="pt-BR" sz="1200" dirty="0" smtClean="0">
                <a:solidFill>
                  <a:schemeClr val="tx1">
                    <a:lumMod val="50000"/>
                    <a:lumOff val="50000"/>
                  </a:schemeClr>
                </a:solidFill>
                <a:latin typeface="Arial"/>
                <a:cs typeface="Arial"/>
              </a:rPr>
              <a:t>Indústrias que procuram soluções para as novas aplicações em ondas milimétricas de 30 a 300 GHz. tecnologias ;</a:t>
            </a:r>
            <a:endParaRPr lang="pt-BR" sz="1200" dirty="0">
              <a:solidFill>
                <a:schemeClr val="tx1">
                  <a:lumMod val="50000"/>
                  <a:lumOff val="50000"/>
                </a:schemeClr>
              </a:solidFill>
              <a:latin typeface="Arial"/>
              <a:cs typeface="Arial"/>
            </a:endParaRPr>
          </a:p>
          <a:p>
            <a:pPr marL="177800" lvl="2" indent="-82550">
              <a:buFont typeface="Arial" pitchFamily="34" charset="0"/>
              <a:buChar char="•"/>
              <a:tabLst>
                <a:tab pos="355600" algn="l"/>
              </a:tabLst>
            </a:pPr>
            <a:r>
              <a:rPr lang="pt-BR" sz="1200" dirty="0" smtClean="0">
                <a:solidFill>
                  <a:schemeClr val="tx1">
                    <a:lumMod val="50000"/>
                    <a:lumOff val="50000"/>
                  </a:schemeClr>
                </a:solidFill>
                <a:latin typeface="Arial"/>
                <a:cs typeface="Arial"/>
              </a:rPr>
              <a:t>Mercado consumidor de sistemas de comunicação sem fio, radares, imagens;</a:t>
            </a:r>
            <a:endParaRPr lang="pt-BR" sz="1200" dirty="0">
              <a:solidFill>
                <a:schemeClr val="tx1">
                  <a:lumMod val="50000"/>
                  <a:lumOff val="50000"/>
                </a:schemeClr>
              </a:solidFill>
              <a:latin typeface="Arial"/>
              <a:cs typeface="Arial"/>
            </a:endParaRPr>
          </a:p>
        </p:txBody>
      </p:sp>
      <p:grpSp>
        <p:nvGrpSpPr>
          <p:cNvPr id="28" name="Canvas 212"/>
          <p:cNvGrpSpPr/>
          <p:nvPr/>
        </p:nvGrpSpPr>
        <p:grpSpPr>
          <a:xfrm>
            <a:off x="6180475" y="2566576"/>
            <a:ext cx="4565832" cy="2482038"/>
            <a:chOff x="0" y="0"/>
            <a:chExt cx="5551805" cy="2830830"/>
          </a:xfrm>
        </p:grpSpPr>
        <p:sp>
          <p:nvSpPr>
            <p:cNvPr id="29" name="Rectangle 28"/>
            <p:cNvSpPr/>
            <p:nvPr/>
          </p:nvSpPr>
          <p:spPr>
            <a:xfrm>
              <a:off x="0" y="0"/>
              <a:ext cx="5551805" cy="2830830"/>
            </a:xfrm>
            <a:prstGeom prst="rect">
              <a:avLst/>
            </a:prstGeom>
          </p:spPr>
        </p:sp>
        <p:pic>
          <p:nvPicPr>
            <p:cNvPr id="30" name="Picture 29" descr="D:\Documents\Dropbox\Tsunami\interposer.png"/>
            <p:cNvPicPr/>
            <p:nvPr/>
          </p:nvPicPr>
          <p:blipFill rotWithShape="1">
            <a:blip r:embed="rId2">
              <a:extLst>
                <a:ext uri="{28A0092B-C50C-407E-A947-70E740481C1C}">
                  <a14:useLocalDpi xmlns:a14="http://schemas.microsoft.com/office/drawing/2010/main" val="0"/>
                </a:ext>
              </a:extLst>
            </a:blip>
            <a:srcRect l="6735" t="38137" r="11973" b="31545"/>
            <a:stretch/>
          </p:blipFill>
          <p:spPr bwMode="auto">
            <a:xfrm>
              <a:off x="43867" y="1493517"/>
              <a:ext cx="4679669" cy="1308057"/>
            </a:xfrm>
            <a:prstGeom prst="rect">
              <a:avLst/>
            </a:prstGeom>
            <a:noFill/>
            <a:ln>
              <a:noFill/>
            </a:ln>
            <a:extLst>
              <a:ext uri="{53640926-AAD7-44D8-BBD7-CCE9431645EC}">
                <a14:shadowObscured xmlns:a14="http://schemas.microsoft.com/office/drawing/2010/main"/>
              </a:ext>
            </a:extLst>
          </p:spPr>
        </p:pic>
        <p:pic>
          <p:nvPicPr>
            <p:cNvPr id="31" name="Picture 30" descr="C:\Users\Gustavo\Documents\Projetos\IMEP\filter.png"/>
            <p:cNvPicPr preferRelativeResize="0">
              <a:picLocks noChangeAspect="1"/>
            </p:cNvPicPr>
            <p:nvPr/>
          </p:nvPicPr>
          <p:blipFill rotWithShape="1">
            <a:blip r:embed="rId3" cstate="screen">
              <a:extLst>
                <a:ext uri="{28A0092B-C50C-407E-A947-70E740481C1C}">
                  <a14:useLocalDpi xmlns:a14="http://schemas.microsoft.com/office/drawing/2010/main" val="0"/>
                </a:ext>
              </a:extLst>
            </a:blip>
            <a:srcRect l="3161" t="24115" r="8713" b="49410"/>
            <a:stretch/>
          </p:blipFill>
          <p:spPr bwMode="auto">
            <a:xfrm>
              <a:off x="2484366" y="934281"/>
              <a:ext cx="2607014" cy="655184"/>
            </a:xfrm>
            <a:prstGeom prst="ellipse">
              <a:avLst/>
            </a:prstGeom>
            <a:noFill/>
            <a:ln w="15875">
              <a:solidFill>
                <a:schemeClr val="tx1"/>
              </a:solidFill>
            </a:ln>
            <a:extLst>
              <a:ext uri="{53640926-AAD7-44D8-BBD7-CCE9431645EC}">
                <a14:shadowObscured xmlns:a14="http://schemas.microsoft.com/office/drawing/2010/main"/>
              </a:ext>
            </a:extLst>
          </p:spPr>
        </p:pic>
        <p:sp>
          <p:nvSpPr>
            <p:cNvPr id="32" name="Oval 31"/>
            <p:cNvSpPr/>
            <p:nvPr/>
          </p:nvSpPr>
          <p:spPr>
            <a:xfrm>
              <a:off x="2111210" y="1876066"/>
              <a:ext cx="709684" cy="21836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cxnSp>
          <p:nvCxnSpPr>
            <p:cNvPr id="33" name="Straight Connector 32"/>
            <p:cNvCxnSpPr/>
            <p:nvPr/>
          </p:nvCxnSpPr>
          <p:spPr>
            <a:xfrm flipV="1">
              <a:off x="2111019" y="1261855"/>
              <a:ext cx="351412" cy="70963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H="1">
              <a:off x="3919443" y="2179459"/>
              <a:ext cx="900628" cy="0"/>
            </a:xfrm>
            <a:prstGeom prst="straightConnector1">
              <a:avLst/>
            </a:prstGeom>
            <a:ln>
              <a:solidFill>
                <a:srgbClr val="0000FF"/>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5" name="Text Box 46"/>
            <p:cNvSpPr txBox="1"/>
            <p:nvPr/>
          </p:nvSpPr>
          <p:spPr>
            <a:xfrm>
              <a:off x="4797008" y="2078359"/>
              <a:ext cx="645160" cy="3159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tabLst>
                  <a:tab pos="457200" algn="l"/>
                </a:tabLst>
              </a:pPr>
              <a:r>
                <a:rPr lang="en-US" sz="900" kern="1200">
                  <a:solidFill>
                    <a:srgbClr val="0000FF"/>
                  </a:solidFill>
                  <a:effectLst/>
                  <a:ea typeface="Times New Roman" panose="02020603050405020304" pitchFamily="18" charset="0"/>
                  <a:cs typeface="Times New Roman" panose="02020603050405020304" pitchFamily="18" charset="0"/>
                </a:rPr>
                <a:t>Anel de blindagem</a:t>
              </a:r>
              <a:endParaRPr lang="en-US" sz="700" kern="1200">
                <a:solidFill>
                  <a:srgbClr val="0000FF"/>
                </a:solidFill>
                <a:effectLst/>
                <a:ea typeface="Times New Roman" panose="02020603050405020304" pitchFamily="18" charset="0"/>
                <a:cs typeface="Times New Roman" panose="02020603050405020304" pitchFamily="18" charset="0"/>
              </a:endParaRPr>
            </a:p>
          </p:txBody>
        </p:sp>
        <p:cxnSp>
          <p:nvCxnSpPr>
            <p:cNvPr id="36" name="Straight Connector 35"/>
            <p:cNvCxnSpPr/>
            <p:nvPr/>
          </p:nvCxnSpPr>
          <p:spPr>
            <a:xfrm>
              <a:off x="565990" y="1872029"/>
              <a:ext cx="206872" cy="38959"/>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790178" y="1790045"/>
              <a:ext cx="206872" cy="38959"/>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979065" y="1701259"/>
              <a:ext cx="206872" cy="38959"/>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558631" y="1703158"/>
              <a:ext cx="416570" cy="172807"/>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575020" y="1757722"/>
              <a:ext cx="206872" cy="38959"/>
            </a:xfrm>
            <a:prstGeom prst="line">
              <a:avLst/>
            </a:prstGeom>
            <a:ln>
              <a:headEnd type="stealth" w="sm" len="sm"/>
            </a:ln>
          </p:spPr>
          <p:style>
            <a:lnRef idx="1">
              <a:schemeClr val="dk1"/>
            </a:lnRef>
            <a:fillRef idx="0">
              <a:schemeClr val="dk1"/>
            </a:fillRef>
            <a:effectRef idx="0">
              <a:schemeClr val="dk1"/>
            </a:effectRef>
            <a:fontRef idx="minor">
              <a:schemeClr val="tx1"/>
            </a:fontRef>
          </p:style>
        </p:cxnSp>
        <p:sp>
          <p:nvSpPr>
            <p:cNvPr id="41" name="Text Box 52"/>
            <p:cNvSpPr txBox="1"/>
            <p:nvPr/>
          </p:nvSpPr>
          <p:spPr>
            <a:xfrm>
              <a:off x="14624" y="1623882"/>
              <a:ext cx="627379" cy="1228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pt-BR" sz="7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Banda base</a:t>
              </a:r>
              <a:endParaRPr lang="en-US" sz="7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42" name="Oval 41"/>
            <p:cNvSpPr/>
            <p:nvPr/>
          </p:nvSpPr>
          <p:spPr>
            <a:xfrm>
              <a:off x="1916609" y="1726587"/>
              <a:ext cx="202101" cy="13889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43" name="Text Box 54"/>
            <p:cNvSpPr txBox="1"/>
            <p:nvPr/>
          </p:nvSpPr>
          <p:spPr>
            <a:xfrm>
              <a:off x="1352105" y="53835"/>
              <a:ext cx="996024" cy="1579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0" bIns="0" numCol="1" spcCol="0" rtlCol="0" fromWordArt="0" anchor="t" anchorCtr="0" forceAA="0" compatLnSpc="1">
              <a:prstTxWarp prst="textNoShape">
                <a:avLst/>
              </a:prstTxWarp>
              <a:spAutoFit/>
            </a:bodyPr>
            <a:lstStyle/>
            <a:p>
              <a:pPr algn="l">
                <a:spcAft>
                  <a:spcPts val="0"/>
                </a:spcAft>
                <a:tabLst>
                  <a:tab pos="457200" algn="l"/>
                </a:tabLst>
              </a:pPr>
              <a:r>
                <a:rPr lang="en-US" sz="900" kern="1200">
                  <a:solidFill>
                    <a:srgbClr val="0000FF"/>
                  </a:solidFill>
                  <a:effectLst/>
                  <a:ea typeface="Times New Roman" panose="02020603050405020304" pitchFamily="18" charset="0"/>
                  <a:cs typeface="Times New Roman" panose="02020603050405020304" pitchFamily="18" charset="0"/>
                </a:rPr>
                <a:t>Via MnM Coaxial </a:t>
              </a:r>
              <a:endParaRPr lang="en-US" sz="700" kern="1200">
                <a:solidFill>
                  <a:srgbClr val="0000FF"/>
                </a:solidFill>
                <a:effectLst/>
                <a:ea typeface="Times New Roman" panose="02020603050405020304" pitchFamily="18" charset="0"/>
                <a:cs typeface="Times New Roman" panose="02020603050405020304" pitchFamily="18" charset="0"/>
              </a:endParaRPr>
            </a:p>
          </p:txBody>
        </p:sp>
        <p:pic>
          <p:nvPicPr>
            <p:cNvPr id="44" name="Picture 43"/>
            <p:cNvPicPr/>
            <p:nvPr/>
          </p:nvPicPr>
          <p:blipFill rotWithShape="1">
            <a:blip r:embed="rId4" cstate="screen">
              <a:extLst>
                <a:ext uri="{28A0092B-C50C-407E-A947-70E740481C1C}">
                  <a14:useLocalDpi xmlns:a14="http://schemas.microsoft.com/office/drawing/2010/main" val="0"/>
                </a:ext>
              </a:extLst>
            </a:blip>
            <a:srcRect l="-8" t="4657" r="16" b="13"/>
            <a:stretch/>
          </p:blipFill>
          <p:spPr>
            <a:xfrm>
              <a:off x="1231294" y="256032"/>
              <a:ext cx="1231169" cy="876541"/>
            </a:xfrm>
            <a:prstGeom prst="ellipse">
              <a:avLst/>
            </a:prstGeom>
            <a:ln w="15875">
              <a:solidFill>
                <a:schemeClr val="tx1"/>
              </a:solidFill>
            </a:ln>
          </p:spPr>
        </p:pic>
        <p:pic>
          <p:nvPicPr>
            <p:cNvPr id="45" name="Picture 44"/>
            <p:cNvPicPr/>
            <p:nvPr/>
          </p:nvPicPr>
          <p:blipFill rotWithShape="1">
            <a:blip r:embed="rId5" cstate="screen">
              <a:extLst>
                <a:ext uri="{28A0092B-C50C-407E-A947-70E740481C1C}">
                  <a14:useLocalDpi xmlns:a14="http://schemas.microsoft.com/office/drawing/2010/main" val="0"/>
                </a:ext>
              </a:extLst>
            </a:blip>
            <a:srcRect l="-1" t="10909" r="9" b="16"/>
            <a:stretch/>
          </p:blipFill>
          <p:spPr>
            <a:xfrm>
              <a:off x="113401" y="603765"/>
              <a:ext cx="965418" cy="823474"/>
            </a:xfrm>
            <a:prstGeom prst="ellipse">
              <a:avLst/>
            </a:prstGeom>
            <a:ln w="15875">
              <a:solidFill>
                <a:schemeClr val="tx1"/>
              </a:solidFill>
            </a:ln>
          </p:spPr>
        </p:pic>
        <p:sp>
          <p:nvSpPr>
            <p:cNvPr id="46" name="Oval 45"/>
            <p:cNvSpPr/>
            <p:nvPr/>
          </p:nvSpPr>
          <p:spPr>
            <a:xfrm>
              <a:off x="1707203" y="1818075"/>
              <a:ext cx="202101" cy="13889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cxnSp>
          <p:nvCxnSpPr>
            <p:cNvPr id="47" name="Straight Connector 46"/>
            <p:cNvCxnSpPr/>
            <p:nvPr/>
          </p:nvCxnSpPr>
          <p:spPr>
            <a:xfrm flipH="1" flipV="1">
              <a:off x="1011524" y="769904"/>
              <a:ext cx="868183" cy="1068511"/>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H="1" flipV="1">
              <a:off x="482765" y="1434547"/>
              <a:ext cx="1254035" cy="50208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9" name="Text Box 60"/>
            <p:cNvSpPr txBox="1"/>
            <p:nvPr/>
          </p:nvSpPr>
          <p:spPr>
            <a:xfrm>
              <a:off x="1" y="231012"/>
              <a:ext cx="1185844" cy="3726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tabLst>
                  <a:tab pos="457200" algn="l"/>
                </a:tabLst>
              </a:pPr>
              <a:r>
                <a:rPr lang="pt-BR" sz="900" kern="1200">
                  <a:solidFill>
                    <a:srgbClr val="0000FF"/>
                  </a:solidFill>
                  <a:effectLst/>
                  <a:ea typeface="Times New Roman" panose="02020603050405020304" pitchFamily="18" charset="0"/>
                  <a:cs typeface="Times New Roman" panose="02020603050405020304" pitchFamily="18" charset="0"/>
                </a:rPr>
                <a:t>Transição CPW-</a:t>
              </a:r>
              <a:r>
                <a:rPr lang="pt-BR" sz="900" kern="1200">
                  <a:solidFill>
                    <a:srgbClr val="0000FF"/>
                  </a:solidFill>
                  <a:effectLst/>
                  <a:ea typeface="Times New Roman" panose="02020603050405020304" pitchFamily="18" charset="0"/>
                  <a:cs typeface="Calibri" panose="020F0502020204030204" pitchFamily="34" charset="0"/>
                </a:rPr>
                <a:t>µ</a:t>
              </a:r>
              <a:r>
                <a:rPr lang="pt-BR" sz="900" kern="1200">
                  <a:solidFill>
                    <a:srgbClr val="0000FF"/>
                  </a:solidFill>
                  <a:effectLst/>
                  <a:ea typeface="Times New Roman" panose="02020603050405020304" pitchFamily="18" charset="0"/>
                  <a:cs typeface="Times New Roman" panose="02020603050405020304" pitchFamily="18" charset="0"/>
                </a:rPr>
                <a:t>LT com vias MnM</a:t>
              </a:r>
              <a:endParaRPr lang="en-US" sz="700" kern="1200">
                <a:solidFill>
                  <a:srgbClr val="0000FF"/>
                </a:solidFill>
                <a:effectLst/>
                <a:ea typeface="Times New Roman" panose="02020603050405020304" pitchFamily="18" charset="0"/>
                <a:cs typeface="Times New Roman" panose="02020603050405020304" pitchFamily="18" charset="0"/>
              </a:endParaRPr>
            </a:p>
          </p:txBody>
        </p:sp>
        <p:sp>
          <p:nvSpPr>
            <p:cNvPr id="50" name="Text Box 61"/>
            <p:cNvSpPr txBox="1"/>
            <p:nvPr/>
          </p:nvSpPr>
          <p:spPr>
            <a:xfrm>
              <a:off x="982212" y="1331397"/>
              <a:ext cx="663451" cy="2457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pt-BR" sz="7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Transceptor CMOS</a:t>
              </a:r>
              <a:endParaRPr lang="en-US" sz="7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51" name="Straight Arrow Connector 50"/>
            <p:cNvCxnSpPr/>
            <p:nvPr/>
          </p:nvCxnSpPr>
          <p:spPr>
            <a:xfrm>
              <a:off x="1484986" y="1589441"/>
              <a:ext cx="160550" cy="5639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52" name="Picture 51" descr="C:\Users\Gustavo\Documents\Projetos\IMEP\MNM substrate.png"/>
            <p:cNvPicPr/>
            <p:nvPr/>
          </p:nvPicPr>
          <p:blipFill rotWithShape="1">
            <a:blip r:embed="rId6" cstate="screen">
              <a:extLst>
                <a:ext uri="{28A0092B-C50C-407E-A947-70E740481C1C}">
                  <a14:useLocalDpi xmlns:a14="http://schemas.microsoft.com/office/drawing/2010/main" val="0"/>
                </a:ext>
              </a:extLst>
            </a:blip>
            <a:srcRect l="20463" t="12608" r="15058" b="19208"/>
            <a:stretch/>
          </p:blipFill>
          <p:spPr bwMode="auto">
            <a:xfrm>
              <a:off x="2579095" y="80466"/>
              <a:ext cx="974683" cy="836247"/>
            </a:xfrm>
            <a:prstGeom prst="rect">
              <a:avLst/>
            </a:prstGeom>
            <a:noFill/>
            <a:ln>
              <a:noFill/>
            </a:ln>
            <a:extLst>
              <a:ext uri="{53640926-AAD7-44D8-BBD7-CCE9431645EC}">
                <a14:shadowObscured xmlns:a14="http://schemas.microsoft.com/office/drawing/2010/main"/>
              </a:ext>
            </a:extLst>
          </p:spPr>
        </p:pic>
        <p:grpSp>
          <p:nvGrpSpPr>
            <p:cNvPr id="53" name="Group 52"/>
            <p:cNvGrpSpPr>
              <a:grpSpLocks noChangeAspect="1"/>
            </p:cNvGrpSpPr>
            <p:nvPr/>
          </p:nvGrpSpPr>
          <p:grpSpPr>
            <a:xfrm>
              <a:off x="3418631" y="968993"/>
              <a:ext cx="118108" cy="104938"/>
              <a:chOff x="2970370" y="161526"/>
              <a:chExt cx="903063" cy="802386"/>
            </a:xfrm>
          </p:grpSpPr>
          <p:cxnSp>
            <p:nvCxnSpPr>
              <p:cNvPr id="66" name="Straight Connector 65"/>
              <p:cNvCxnSpPr/>
              <p:nvPr/>
            </p:nvCxnSpPr>
            <p:spPr>
              <a:xfrm flipV="1">
                <a:off x="3373386" y="230363"/>
                <a:ext cx="497143" cy="240227"/>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V="1">
                <a:off x="2973669" y="161526"/>
                <a:ext cx="515914" cy="228790"/>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2970529" y="395191"/>
                <a:ext cx="402133" cy="75283"/>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3468369" y="161540"/>
                <a:ext cx="402133" cy="75283"/>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flipV="1">
                <a:off x="3373205" y="746651"/>
                <a:ext cx="497116" cy="217261"/>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2970529" y="888599"/>
                <a:ext cx="402133" cy="75283"/>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H="1" flipV="1">
                <a:off x="2970370" y="398990"/>
                <a:ext cx="3139" cy="489554"/>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flipH="1" flipV="1">
                <a:off x="3369501" y="470470"/>
                <a:ext cx="3139" cy="489554"/>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flipH="1" flipV="1">
                <a:off x="3870295" y="236822"/>
                <a:ext cx="3138" cy="509783"/>
              </a:xfrm>
              <a:prstGeom prst="line">
                <a:avLst/>
              </a:prstGeom>
            </p:spPr>
            <p:style>
              <a:lnRef idx="1">
                <a:schemeClr val="dk1"/>
              </a:lnRef>
              <a:fillRef idx="0">
                <a:schemeClr val="dk1"/>
              </a:fillRef>
              <a:effectRef idx="0">
                <a:schemeClr val="dk1"/>
              </a:effectRef>
              <a:fontRef idx="minor">
                <a:schemeClr val="tx1"/>
              </a:fontRef>
            </p:style>
          </p:cxnSp>
        </p:grpSp>
        <p:cxnSp>
          <p:nvCxnSpPr>
            <p:cNvPr id="54" name="Straight Connector 53"/>
            <p:cNvCxnSpPr/>
            <p:nvPr/>
          </p:nvCxnSpPr>
          <p:spPr>
            <a:xfrm flipH="1" flipV="1">
              <a:off x="2621598" y="804672"/>
              <a:ext cx="811160" cy="251802"/>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V="1">
              <a:off x="3527835" y="603704"/>
              <a:ext cx="0" cy="390433"/>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6" name="Text Box 199"/>
            <p:cNvSpPr txBox="1"/>
            <p:nvPr/>
          </p:nvSpPr>
          <p:spPr>
            <a:xfrm>
              <a:off x="3852756" y="1703250"/>
              <a:ext cx="1485265" cy="1579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tabLst>
                  <a:tab pos="457200" algn="l"/>
                </a:tabLst>
              </a:pPr>
              <a:r>
                <a:rPr lang="en-US" sz="900" kern="1200">
                  <a:solidFill>
                    <a:srgbClr val="0000FF"/>
                  </a:solidFill>
                  <a:effectLst/>
                  <a:ea typeface="Times New Roman" panose="02020603050405020304" pitchFamily="18" charset="0"/>
                  <a:cs typeface="Times New Roman" panose="02020603050405020304" pitchFamily="18" charset="0"/>
                </a:rPr>
                <a:t>Dispositivos MnM</a:t>
              </a:r>
              <a:endParaRPr lang="en-US" sz="700" kern="1200">
                <a:solidFill>
                  <a:srgbClr val="0000FF"/>
                </a:solidFill>
                <a:effectLst/>
                <a:ea typeface="Times New Roman" panose="02020603050405020304" pitchFamily="18" charset="0"/>
                <a:cs typeface="Times New Roman" panose="02020603050405020304" pitchFamily="18" charset="0"/>
              </a:endParaRPr>
            </a:p>
          </p:txBody>
        </p:sp>
        <p:cxnSp>
          <p:nvCxnSpPr>
            <p:cNvPr id="57" name="Straight Connector 56"/>
            <p:cNvCxnSpPr/>
            <p:nvPr/>
          </p:nvCxnSpPr>
          <p:spPr>
            <a:xfrm flipH="1" flipV="1">
              <a:off x="1309318" y="934232"/>
              <a:ext cx="607291" cy="861801"/>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V="1">
              <a:off x="2118710" y="769983"/>
              <a:ext cx="336248" cy="102605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9" name="Text Box 204"/>
            <p:cNvSpPr txBox="1"/>
            <p:nvPr/>
          </p:nvSpPr>
          <p:spPr>
            <a:xfrm>
              <a:off x="103689" y="2541645"/>
              <a:ext cx="1750752" cy="1579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tabLst>
                  <a:tab pos="457200" algn="l"/>
                </a:tabLst>
              </a:pPr>
              <a:r>
                <a:rPr lang="en-US" sz="900" b="1" i="1" kern="1200" dirty="0">
                  <a:solidFill>
                    <a:srgbClr val="0000FF"/>
                  </a:solidFill>
                  <a:effectLst/>
                  <a:ea typeface="Times New Roman" panose="02020603050405020304" pitchFamily="18" charset="0"/>
                  <a:cs typeface="Times New Roman" panose="02020603050405020304" pitchFamily="18" charset="0"/>
                </a:rPr>
                <a:t>Interposer</a:t>
              </a:r>
              <a:r>
                <a:rPr lang="en-US" sz="900" b="1" kern="1200" dirty="0">
                  <a:solidFill>
                    <a:srgbClr val="0000FF"/>
                  </a:solidFill>
                  <a:effectLst/>
                  <a:ea typeface="Times New Roman" panose="02020603050405020304" pitchFamily="18" charset="0"/>
                  <a:cs typeface="Times New Roman" panose="02020603050405020304" pitchFamily="18" charset="0"/>
                </a:rPr>
                <a:t> </a:t>
              </a:r>
              <a:r>
                <a:rPr lang="en-US" sz="900" b="1" kern="1200" dirty="0" err="1">
                  <a:solidFill>
                    <a:srgbClr val="0000FF"/>
                  </a:solidFill>
                  <a:effectLst/>
                  <a:ea typeface="Times New Roman" panose="02020603050405020304" pitchFamily="18" charset="0"/>
                  <a:cs typeface="Times New Roman" panose="02020603050405020304" pitchFamily="18" charset="0"/>
                </a:rPr>
                <a:t>MnM</a:t>
              </a:r>
              <a:endParaRPr lang="en-US" sz="700" kern="1200" dirty="0">
                <a:solidFill>
                  <a:srgbClr val="0000FF"/>
                </a:solidFill>
                <a:effectLst/>
                <a:ea typeface="Times New Roman" panose="02020603050405020304" pitchFamily="18" charset="0"/>
                <a:cs typeface="Times New Roman" panose="02020603050405020304" pitchFamily="18" charset="0"/>
              </a:endParaRPr>
            </a:p>
          </p:txBody>
        </p:sp>
        <p:sp>
          <p:nvSpPr>
            <p:cNvPr id="60" name="Text Box 205"/>
            <p:cNvSpPr txBox="1"/>
            <p:nvPr/>
          </p:nvSpPr>
          <p:spPr>
            <a:xfrm>
              <a:off x="3507137" y="104865"/>
              <a:ext cx="1540352" cy="473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tabLst>
                  <a:tab pos="457200" algn="l"/>
                </a:tabLst>
              </a:pPr>
              <a:r>
                <a:rPr lang="pt-BR" sz="900" kern="1200">
                  <a:solidFill>
                    <a:srgbClr val="0000FF"/>
                  </a:solidFill>
                  <a:effectLst/>
                  <a:ea typeface="Times New Roman" panose="02020603050405020304" pitchFamily="18" charset="0"/>
                  <a:cs typeface="Times New Roman" panose="02020603050405020304" pitchFamily="18" charset="0"/>
                </a:rPr>
                <a:t>Membrana parcialmente preenchida por nanofios metálicos</a:t>
              </a:r>
              <a:endParaRPr lang="en-US" sz="700" kern="1200">
                <a:solidFill>
                  <a:srgbClr val="0000FF"/>
                </a:solidFill>
                <a:effectLst/>
                <a:ea typeface="Times New Roman" panose="02020603050405020304" pitchFamily="18" charset="0"/>
                <a:cs typeface="Times New Roman" panose="02020603050405020304" pitchFamily="18" charset="0"/>
              </a:endParaRPr>
            </a:p>
          </p:txBody>
        </p:sp>
        <p:cxnSp>
          <p:nvCxnSpPr>
            <p:cNvPr id="61" name="Straight Connector 60"/>
            <p:cNvCxnSpPr/>
            <p:nvPr/>
          </p:nvCxnSpPr>
          <p:spPr>
            <a:xfrm flipV="1">
              <a:off x="2716963" y="1493516"/>
              <a:ext cx="1992629" cy="568936"/>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2" name="Text Box 207"/>
            <p:cNvSpPr txBox="1"/>
            <p:nvPr/>
          </p:nvSpPr>
          <p:spPr>
            <a:xfrm>
              <a:off x="559226" y="1961492"/>
              <a:ext cx="171526" cy="1228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0" bIns="0" numCol="1" spcCol="0" rtlCol="0" fromWordArt="0" anchor="t" anchorCtr="0" forceAA="0" compatLnSpc="1">
              <a:prstTxWarp prst="textNoShape">
                <a:avLst/>
              </a:prstTxWarp>
              <a:spAutoFit/>
            </a:bodyPr>
            <a:lstStyle/>
            <a:p>
              <a:pPr algn="ctr">
                <a:spcAft>
                  <a:spcPts val="0"/>
                </a:spcAft>
                <a:tabLst>
                  <a:tab pos="457200" algn="l"/>
                </a:tabLst>
              </a:pPr>
              <a:r>
                <a:rPr lang="en-US" sz="700" i="1" kern="1200">
                  <a:solidFill>
                    <a:srgbClr val="000000"/>
                  </a:solidFill>
                  <a:effectLst/>
                  <a:ea typeface="Times New Roman" panose="02020603050405020304" pitchFamily="18" charset="0"/>
                  <a:cs typeface="Times New Roman" panose="02020603050405020304" pitchFamily="18" charset="0"/>
                </a:rPr>
                <a:t>PCB</a:t>
              </a:r>
            </a:p>
          </p:txBody>
        </p:sp>
        <p:cxnSp>
          <p:nvCxnSpPr>
            <p:cNvPr id="63" name="Straight Arrow Connector 62"/>
            <p:cNvCxnSpPr/>
            <p:nvPr/>
          </p:nvCxnSpPr>
          <p:spPr>
            <a:xfrm flipV="1">
              <a:off x="1068202" y="2179813"/>
              <a:ext cx="577590" cy="347116"/>
            </a:xfrm>
            <a:prstGeom prst="straightConnector1">
              <a:avLst/>
            </a:prstGeom>
            <a:ln>
              <a:solidFill>
                <a:srgbClr val="0000FF"/>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flipH="1">
              <a:off x="3013862" y="1865667"/>
              <a:ext cx="964989" cy="153328"/>
            </a:xfrm>
            <a:prstGeom prst="straightConnector1">
              <a:avLst/>
            </a:prstGeom>
            <a:ln>
              <a:solidFill>
                <a:srgbClr val="0000FF"/>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p:nvCxnSpPr>
          <p:spPr>
            <a:xfrm flipH="1">
              <a:off x="3642970" y="1875864"/>
              <a:ext cx="336191" cy="218454"/>
            </a:xfrm>
            <a:prstGeom prst="straightConnector1">
              <a:avLst/>
            </a:prstGeom>
            <a:ln>
              <a:solidFill>
                <a:srgbClr val="0000FF"/>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75" name="TextBox 16"/>
          <p:cNvSpPr txBox="1"/>
          <p:nvPr/>
        </p:nvSpPr>
        <p:spPr>
          <a:xfrm>
            <a:off x="3841509" y="6606897"/>
            <a:ext cx="4196705"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a:t>
            </a:r>
            <a:r>
              <a:rPr lang="pt-BR" sz="1100" b="1" dirty="0">
                <a:solidFill>
                  <a:schemeClr val="tx1">
                    <a:lumMod val="50000"/>
                    <a:lumOff val="50000"/>
                  </a:schemeClr>
                </a:solidFill>
                <a:latin typeface="Arial"/>
                <a:cs typeface="Arial"/>
              </a:rPr>
              <a:t>nº</a:t>
            </a:r>
            <a:r>
              <a:rPr lang="pt-BR" sz="1100" b="1" dirty="0" smtClean="0">
                <a:solidFill>
                  <a:schemeClr val="tx1">
                    <a:lumMod val="50000"/>
                    <a:lumOff val="50000"/>
                  </a:schemeClr>
                </a:solidFill>
                <a:latin typeface="Arial"/>
                <a:cs typeface="Arial"/>
              </a:rPr>
              <a:t>: </a:t>
            </a:r>
            <a:r>
              <a:rPr lang="pt-BR" sz="1100" b="1" dirty="0">
                <a:solidFill>
                  <a:schemeClr val="tx1">
                    <a:lumMod val="50000"/>
                    <a:lumOff val="50000"/>
                  </a:schemeClr>
                </a:solidFill>
                <a:latin typeface="Arial"/>
                <a:cs typeface="Arial"/>
              </a:rPr>
              <a:t>BR 10 2014 026501-5</a:t>
            </a:r>
          </a:p>
        </p:txBody>
      </p:sp>
      <p:sp>
        <p:nvSpPr>
          <p:cNvPr id="76" name="CaixaDeTexto 75"/>
          <p:cNvSpPr txBox="1"/>
          <p:nvPr/>
        </p:nvSpPr>
        <p:spPr>
          <a:xfrm flipH="1">
            <a:off x="400048" y="6594528"/>
            <a:ext cx="3410340"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Máquinas e Equipamentos </a:t>
            </a:r>
            <a:endParaRPr lang="pt-BR" sz="1200" b="1" dirty="0">
              <a:solidFill>
                <a:schemeClr val="tx1">
                  <a:lumMod val="65000"/>
                  <a:lumOff val="35000"/>
                </a:schemeClr>
              </a:solidFill>
              <a:latin typeface="Arial" pitchFamily="34" charset="0"/>
              <a:cs typeface="Arial" pitchFamily="34" charset="0"/>
            </a:endParaRPr>
          </a:p>
        </p:txBody>
      </p:sp>
      <p:sp>
        <p:nvSpPr>
          <p:cNvPr id="77" name="CaixaDeTexto 76"/>
          <p:cNvSpPr txBox="1"/>
          <p:nvPr/>
        </p:nvSpPr>
        <p:spPr>
          <a:xfrm>
            <a:off x="416523" y="6306986"/>
            <a:ext cx="4278735" cy="461665"/>
          </a:xfrm>
          <a:prstGeom prst="rect">
            <a:avLst/>
          </a:prstGeom>
          <a:noFill/>
        </p:spPr>
        <p:txBody>
          <a:bodyPr wrap="none" rtlCol="0">
            <a:spAutoFit/>
          </a:bodyPr>
          <a:lstStyle/>
          <a:p>
            <a:pPr lvl="0"/>
            <a:r>
              <a:rPr lang="pt-BR" sz="1200" b="1" dirty="0" smtClean="0">
                <a:solidFill>
                  <a:schemeClr val="tx1">
                    <a:lumMod val="65000"/>
                    <a:lumOff val="35000"/>
                  </a:schemeClr>
                </a:solidFill>
                <a:latin typeface="Arial" pitchFamily="34" charset="0"/>
                <a:cs typeface="Arial" pitchFamily="34" charset="0"/>
              </a:rPr>
              <a:t>Parceiros: </a:t>
            </a:r>
            <a:r>
              <a:rPr lang="pt-BR" sz="1200" b="1" dirty="0">
                <a:solidFill>
                  <a:srgbClr val="595959"/>
                </a:solidFill>
                <a:latin typeface="Arial"/>
                <a:cs typeface="Arial"/>
              </a:rPr>
              <a:t>Grenoble </a:t>
            </a:r>
            <a:r>
              <a:rPr lang="pt-BR" sz="1200" b="1" dirty="0" smtClean="0">
                <a:solidFill>
                  <a:srgbClr val="595959"/>
                </a:solidFill>
                <a:latin typeface="Arial"/>
                <a:cs typeface="Arial"/>
              </a:rPr>
              <a:t>INP e Universidade </a:t>
            </a:r>
            <a:r>
              <a:rPr lang="pt-BR" sz="1200" b="1" dirty="0">
                <a:solidFill>
                  <a:srgbClr val="595959"/>
                </a:solidFill>
                <a:latin typeface="Arial"/>
                <a:cs typeface="Arial"/>
              </a:rPr>
              <a:t>Joseph Fourier.</a:t>
            </a:r>
          </a:p>
          <a:p>
            <a:endParaRPr lang="pt-BR" sz="1200" b="1" dirty="0">
              <a:solidFill>
                <a:schemeClr val="tx1">
                  <a:lumMod val="65000"/>
                  <a:lumOff val="35000"/>
                </a:schemeClr>
              </a:solidFill>
              <a:latin typeface="Arial" pitchFamily="34" charset="0"/>
              <a:cs typeface="Arial" pitchFamily="34" charset="0"/>
            </a:endParaRPr>
          </a:p>
        </p:txBody>
      </p:sp>
      <p:sp>
        <p:nvSpPr>
          <p:cNvPr id="3" name="CaixaDeTexto 2"/>
          <p:cNvSpPr txBox="1"/>
          <p:nvPr/>
        </p:nvSpPr>
        <p:spPr>
          <a:xfrm>
            <a:off x="286590" y="1032906"/>
            <a:ext cx="9487594" cy="323165"/>
          </a:xfrm>
          <a:prstGeom prst="rect">
            <a:avLst/>
          </a:prstGeom>
          <a:noFill/>
        </p:spPr>
        <p:txBody>
          <a:bodyPr wrap="square" rtlCol="0">
            <a:spAutoFit/>
          </a:bodyPr>
          <a:lstStyle/>
          <a:p>
            <a:r>
              <a:rPr lang="pt-BR" sz="1500" dirty="0" smtClean="0">
                <a:solidFill>
                  <a:schemeClr val="bg1"/>
                </a:solidFill>
                <a:latin typeface="Arial" panose="020B0604020202020204" pitchFamily="34" charset="0"/>
                <a:cs typeface="Arial" panose="020B0604020202020204" pitchFamily="34" charset="0"/>
              </a:rPr>
              <a:t>Gustavo P. </a:t>
            </a:r>
            <a:r>
              <a:rPr lang="pt-BR" sz="1500" dirty="0" err="1" smtClean="0">
                <a:solidFill>
                  <a:schemeClr val="bg1"/>
                </a:solidFill>
                <a:latin typeface="Arial" panose="020B0604020202020204" pitchFamily="34" charset="0"/>
                <a:cs typeface="Arial" panose="020B0604020202020204" pitchFamily="34" charset="0"/>
              </a:rPr>
              <a:t>Rehder</a:t>
            </a:r>
            <a:r>
              <a:rPr lang="pt-BR" sz="1500" dirty="0" smtClean="0">
                <a:solidFill>
                  <a:schemeClr val="bg1"/>
                </a:solidFill>
                <a:latin typeface="Arial" panose="020B0604020202020204" pitchFamily="34" charset="0"/>
                <a:cs typeface="Arial" panose="020B0604020202020204" pitchFamily="34" charset="0"/>
              </a:rPr>
              <a:t>, Ariana M. C. L. C. Serrano, Philippe Ferrari, Florence A. M. </a:t>
            </a:r>
            <a:r>
              <a:rPr lang="pt-BR" sz="1500" dirty="0" err="1" smtClean="0">
                <a:solidFill>
                  <a:schemeClr val="bg1"/>
                </a:solidFill>
                <a:latin typeface="Arial" panose="020B0604020202020204" pitchFamily="34" charset="0"/>
                <a:cs typeface="Arial" panose="020B0604020202020204" pitchFamily="34" charset="0"/>
              </a:rPr>
              <a:t>Podevin</a:t>
            </a:r>
            <a:r>
              <a:rPr lang="pt-BR" sz="1500" dirty="0" smtClean="0">
                <a:solidFill>
                  <a:schemeClr val="bg1"/>
                </a:solidFill>
                <a:latin typeface="Arial" panose="020B0604020202020204" pitchFamily="34" charset="0"/>
                <a:cs typeface="Arial" panose="020B0604020202020204" pitchFamily="34" charset="0"/>
              </a:rPr>
              <a:t>, Anne-</a:t>
            </a:r>
            <a:r>
              <a:rPr lang="pt-BR" sz="1500" dirty="0" err="1" smtClean="0">
                <a:solidFill>
                  <a:schemeClr val="bg1"/>
                </a:solidFill>
                <a:latin typeface="Arial" panose="020B0604020202020204" pitchFamily="34" charset="0"/>
                <a:cs typeface="Arial" panose="020B0604020202020204" pitchFamily="34" charset="0"/>
              </a:rPr>
              <a:t>Laure</a:t>
            </a:r>
            <a:r>
              <a:rPr lang="pt-BR" sz="1500" dirty="0" smtClean="0">
                <a:solidFill>
                  <a:schemeClr val="bg1"/>
                </a:solidFill>
                <a:latin typeface="Arial" panose="020B0604020202020204" pitchFamily="34" charset="0"/>
                <a:cs typeface="Arial" panose="020B0604020202020204" pitchFamily="34" charset="0"/>
              </a:rPr>
              <a:t> </a:t>
            </a:r>
            <a:r>
              <a:rPr lang="pt-BR" sz="1500" dirty="0" err="1" smtClean="0">
                <a:solidFill>
                  <a:schemeClr val="bg1"/>
                </a:solidFill>
                <a:latin typeface="Arial" panose="020B0604020202020204" pitchFamily="34" charset="0"/>
                <a:cs typeface="Arial" panose="020B0604020202020204" pitchFamily="34" charset="0"/>
              </a:rPr>
              <a:t>Franc</a:t>
            </a:r>
            <a:endParaRPr lang="pt-BR" sz="1500" dirty="0">
              <a:solidFill>
                <a:schemeClr val="bg1"/>
              </a:solidFill>
              <a:latin typeface="Arial" panose="020B0604020202020204" pitchFamily="34" charset="0"/>
              <a:cs typeface="Arial" panose="020B0604020202020204" pitchFamily="34" charset="0"/>
            </a:endParaRPr>
          </a:p>
        </p:txBody>
      </p:sp>
      <p:sp>
        <p:nvSpPr>
          <p:cNvPr id="78" name="TextBox 8"/>
          <p:cNvSpPr txBox="1"/>
          <p:nvPr/>
        </p:nvSpPr>
        <p:spPr>
          <a:xfrm>
            <a:off x="8535887" y="6535739"/>
            <a:ext cx="1552354"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Politécnica</a:t>
            </a:r>
            <a:endParaRPr lang="pt-BR" sz="1200" b="1" dirty="0">
              <a:solidFill>
                <a:schemeClr val="tx1">
                  <a:lumMod val="65000"/>
                  <a:lumOff val="35000"/>
                </a:schemeClr>
              </a:solidFill>
              <a:latin typeface="Arial"/>
              <a:cs typeface="Arial"/>
            </a:endParaRPr>
          </a:p>
        </p:txBody>
      </p:sp>
      <p:sp>
        <p:nvSpPr>
          <p:cNvPr id="79" name="Chevron 20"/>
          <p:cNvSpPr/>
          <p:nvPr/>
        </p:nvSpPr>
        <p:spPr>
          <a:xfrm>
            <a:off x="402988" y="5513994"/>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80" name="Chevron 33"/>
          <p:cNvSpPr/>
          <p:nvPr/>
        </p:nvSpPr>
        <p:spPr>
          <a:xfrm>
            <a:off x="1717116" y="5513994"/>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81" name="Chevron 34"/>
          <p:cNvSpPr/>
          <p:nvPr/>
        </p:nvSpPr>
        <p:spPr>
          <a:xfrm>
            <a:off x="3036389" y="5513994"/>
            <a:ext cx="1548000" cy="468000"/>
          </a:xfrm>
          <a:prstGeom prst="chevron">
            <a:avLst/>
          </a:prstGeom>
          <a:solidFill>
            <a:schemeClr val="bg1">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82" name="Chevron 35"/>
          <p:cNvSpPr/>
          <p:nvPr/>
        </p:nvSpPr>
        <p:spPr>
          <a:xfrm>
            <a:off x="4338409" y="5513994"/>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83" name="TextBox 15"/>
          <p:cNvSpPr txBox="1"/>
          <p:nvPr/>
        </p:nvSpPr>
        <p:spPr>
          <a:xfrm>
            <a:off x="307853" y="5156531"/>
            <a:ext cx="3228427" cy="300567"/>
          </a:xfrm>
          <a:prstGeom prst="rect">
            <a:avLst/>
          </a:prstGeom>
          <a:noFill/>
        </p:spPr>
        <p:txBody>
          <a:bodyPr wrap="square" lIns="99539" tIns="49770" rIns="99539" bIns="49770" rtlCol="0">
            <a:spAutoFit/>
          </a:bodyPr>
          <a:lstStyle/>
          <a:p>
            <a:r>
              <a:rPr lang="pt-BR" sz="1300" b="1" dirty="0">
                <a:solidFill>
                  <a:srgbClr val="099ADD"/>
                </a:solidFill>
                <a:latin typeface="Arial"/>
                <a:cs typeface="Arial"/>
              </a:rPr>
              <a:t>Estágio de desenvolvimento</a:t>
            </a:r>
          </a:p>
        </p:txBody>
      </p:sp>
    </p:spTree>
    <p:extLst>
      <p:ext uri="{BB962C8B-B14F-4D97-AF65-F5344CB8AC3E}">
        <p14:creationId xmlns:p14="http://schemas.microsoft.com/office/powerpoint/2010/main" val="2586893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061631"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Lucas A. C. </a:t>
            </a:r>
            <a:r>
              <a:rPr lang="pt-BR" sz="1500" dirty="0" err="1" smtClean="0">
                <a:solidFill>
                  <a:schemeClr val="bg1"/>
                </a:solidFill>
                <a:latin typeface="Arial"/>
                <a:cs typeface="Arial"/>
              </a:rPr>
              <a:t>Zuzarte</a:t>
            </a:r>
            <a:r>
              <a:rPr lang="pt-BR" sz="1500" dirty="0" smtClean="0">
                <a:solidFill>
                  <a:schemeClr val="bg1"/>
                </a:solidFill>
                <a:latin typeface="Arial"/>
                <a:cs typeface="Arial"/>
              </a:rPr>
              <a:t>; José R. Simões-Moreira</a:t>
            </a:r>
            <a:endParaRPr lang="pt-BR" sz="1500" dirty="0">
              <a:solidFill>
                <a:schemeClr val="bg1"/>
              </a:solidFill>
              <a:latin typeface="Arial"/>
              <a:cs typeface="Arial"/>
            </a:endParaRPr>
          </a:p>
        </p:txBody>
      </p:sp>
      <p:sp>
        <p:nvSpPr>
          <p:cNvPr id="7" name="TextBox 6"/>
          <p:cNvSpPr txBox="1"/>
          <p:nvPr/>
        </p:nvSpPr>
        <p:spPr>
          <a:xfrm>
            <a:off x="334582" y="334343"/>
            <a:ext cx="7744497"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Recuperador de Calor </a:t>
            </a:r>
            <a:r>
              <a:rPr lang="pt-BR" sz="2300" dirty="0">
                <a:solidFill>
                  <a:schemeClr val="bg1"/>
                </a:solidFill>
                <a:latin typeface="Arial"/>
                <a:cs typeface="Arial"/>
              </a:rPr>
              <a:t>A</a:t>
            </a:r>
            <a:r>
              <a:rPr lang="pt-BR" sz="2300" dirty="0" smtClean="0">
                <a:solidFill>
                  <a:schemeClr val="bg1"/>
                </a:solidFill>
                <a:latin typeface="Arial"/>
                <a:cs typeface="Arial"/>
              </a:rPr>
              <a:t>coplável a Ciclos de Refrigeração</a:t>
            </a:r>
            <a:endParaRPr lang="pt-BR" sz="2300" dirty="0">
              <a:solidFill>
                <a:schemeClr val="bg1"/>
              </a:solidFill>
              <a:latin typeface="Arial"/>
              <a:cs typeface="Arial"/>
            </a:endParaRPr>
          </a:p>
        </p:txBody>
      </p:sp>
      <p:sp>
        <p:nvSpPr>
          <p:cNvPr id="9" name="TextBox 8"/>
          <p:cNvSpPr txBox="1"/>
          <p:nvPr/>
        </p:nvSpPr>
        <p:spPr>
          <a:xfrm>
            <a:off x="8576441" y="6586349"/>
            <a:ext cx="1786092"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Escola Politécnica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2" y="2731130"/>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34582" y="3918022"/>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34582" y="1686204"/>
            <a:ext cx="6726340"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No Brasil e no mundo existem milhões de equipamentos de refrigeração, como aparelhos de ar condicionado, refrigeradores comerciais e industriais e, principalmente, as geladeiras domésticas. Pela concepção atual destes equipamentos, a grande maioria deles rejeita para o ambiente uma quantidade significativa de calor, que poderia ser aproveitado em demais demandas de energia térmica local</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34582" y="2949955"/>
            <a:ext cx="6726340"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O principal objetivo do projeto é aproveitar o calor rejeitado por condensadores de forma simples e aplicável a residências e comércios. Para isso, o método escolhido foi o aquecimento de água, por ser uma das demandas energéticas mais comuns nos domicílios e em estabelecimentos comerciais.</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143849"/>
            <a:ext cx="6726340"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Acoplável de maneira simples a qualquer ciclo de refrigeração</a:t>
            </a:r>
          </a:p>
          <a:p>
            <a:pPr algn="just"/>
            <a:r>
              <a:rPr lang="pt-BR" sz="1200" dirty="0" smtClean="0">
                <a:solidFill>
                  <a:schemeClr val="tx1">
                    <a:lumMod val="50000"/>
                    <a:lumOff val="50000"/>
                  </a:schemeClr>
                </a:solidFill>
                <a:latin typeface="Arial"/>
                <a:cs typeface="Arial"/>
              </a:rPr>
              <a:t>• Foco em aplicações domésticas e refrigeradores comerciais</a:t>
            </a:r>
          </a:p>
          <a:p>
            <a:pPr algn="just"/>
            <a:r>
              <a:rPr lang="pt-BR" sz="1200" dirty="0" smtClean="0">
                <a:solidFill>
                  <a:schemeClr val="tx1">
                    <a:lumMod val="50000"/>
                    <a:lumOff val="50000"/>
                  </a:schemeClr>
                </a:solidFill>
                <a:latin typeface="Arial"/>
                <a:cs typeface="Arial"/>
              </a:rPr>
              <a:t>• Aquecimento de água sem custos de até 60°C </a:t>
            </a:r>
          </a:p>
          <a:p>
            <a:pPr algn="just"/>
            <a:r>
              <a:rPr lang="pt-BR" sz="1200" dirty="0" smtClean="0">
                <a:solidFill>
                  <a:schemeClr val="tx1">
                    <a:lumMod val="50000"/>
                    <a:lumOff val="50000"/>
                  </a:schemeClr>
                </a:solidFill>
                <a:latin typeface="Arial"/>
                <a:cs typeface="Arial"/>
              </a:rPr>
              <a:t>• Melhora do rendimento energético do ciclo refrigerador</a:t>
            </a:r>
          </a:p>
        </p:txBody>
      </p:sp>
      <p:sp>
        <p:nvSpPr>
          <p:cNvPr id="16" name="TextBox 15"/>
          <p:cNvSpPr txBox="1"/>
          <p:nvPr/>
        </p:nvSpPr>
        <p:spPr>
          <a:xfrm>
            <a:off x="334582"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778897" y="6601738"/>
            <a:ext cx="3976830"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a:t>
            </a:r>
            <a:r>
              <a:rPr lang="pt-BR" sz="1100" b="1" dirty="0" smtClean="0">
                <a:solidFill>
                  <a:schemeClr val="tx1">
                    <a:lumMod val="50000"/>
                    <a:lumOff val="50000"/>
                  </a:schemeClr>
                </a:solidFill>
                <a:latin typeface="Arial" panose="020B0604020202020204" pitchFamily="34" charset="0"/>
                <a:cs typeface="Arial" panose="020B0604020202020204" pitchFamily="34" charset="0"/>
              </a:rPr>
              <a:t>protegida sob o nº: </a:t>
            </a:r>
            <a:r>
              <a:rPr lang="pt-BR" sz="1100" dirty="0">
                <a:latin typeface="Arial" panose="020B0604020202020204" pitchFamily="34" charset="0"/>
                <a:cs typeface="Arial" panose="020B0604020202020204" pitchFamily="34" charset="0"/>
              </a:rPr>
              <a:t> </a:t>
            </a:r>
            <a:r>
              <a:rPr lang="pt-BR" sz="1100" b="1" dirty="0">
                <a:solidFill>
                  <a:schemeClr val="tx1">
                    <a:lumMod val="50000"/>
                    <a:lumOff val="50000"/>
                  </a:schemeClr>
                </a:solidFill>
                <a:latin typeface="Arial" panose="020B0604020202020204" pitchFamily="34" charset="0"/>
                <a:cs typeface="Arial" panose="020B0604020202020204" pitchFamily="34" charset="0"/>
              </a:rPr>
              <a:t>BR 10 2014 027845-1</a:t>
            </a:r>
          </a:p>
        </p:txBody>
      </p:sp>
      <p:sp>
        <p:nvSpPr>
          <p:cNvPr id="18" name="CaixaDeTexto 17"/>
          <p:cNvSpPr txBox="1"/>
          <p:nvPr/>
        </p:nvSpPr>
        <p:spPr>
          <a:xfrm flipH="1">
            <a:off x="334582" y="6594528"/>
            <a:ext cx="3226020"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Máquinas e Equipamentos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8177335" y="5928463"/>
            <a:ext cx="1480598"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www.usp.br/sisea</a:t>
            </a:r>
          </a:p>
        </p:txBody>
      </p:sp>
      <p:pic>
        <p:nvPicPr>
          <p:cNvPr id="2" name="Imagem 1"/>
          <p:cNvPicPr>
            <a:picLocks noChangeAspect="1"/>
          </p:cNvPicPr>
          <p:nvPr/>
        </p:nvPicPr>
        <p:blipFill>
          <a:blip r:embed="rId3"/>
          <a:stretch>
            <a:fillRect/>
          </a:stretch>
        </p:blipFill>
        <p:spPr>
          <a:xfrm>
            <a:off x="7590759" y="1505425"/>
            <a:ext cx="2653751" cy="4423038"/>
          </a:xfrm>
          <a:prstGeom prst="rect">
            <a:avLst/>
          </a:prstGeom>
        </p:spPr>
      </p:pic>
      <p:sp>
        <p:nvSpPr>
          <p:cNvPr id="20" name="Chevron 20"/>
          <p:cNvSpPr/>
          <p:nvPr/>
        </p:nvSpPr>
        <p:spPr>
          <a:xfrm>
            <a:off x="334582" y="5533149"/>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3" name="Chevron 33"/>
          <p:cNvSpPr/>
          <p:nvPr/>
        </p:nvSpPr>
        <p:spPr>
          <a:xfrm>
            <a:off x="1631032" y="5533149"/>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4" name="Chevron 34"/>
          <p:cNvSpPr/>
          <p:nvPr/>
        </p:nvSpPr>
        <p:spPr>
          <a:xfrm>
            <a:off x="2950305" y="5533149"/>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a:solidFill>
                  <a:schemeClr val="tx1">
                    <a:lumMod val="50000"/>
                    <a:lumOff val="50000"/>
                  </a:schemeClr>
                </a:solidFill>
                <a:latin typeface="Arial"/>
                <a:cs typeface="Arial"/>
              </a:rPr>
              <a:t>protótipo</a:t>
            </a:r>
          </a:p>
        </p:txBody>
      </p:sp>
      <p:sp>
        <p:nvSpPr>
          <p:cNvPr id="25" name="Chevron 35"/>
          <p:cNvSpPr/>
          <p:nvPr/>
        </p:nvSpPr>
        <p:spPr>
          <a:xfrm>
            <a:off x="4252325" y="5533149"/>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Tree>
    <p:extLst>
      <p:ext uri="{BB962C8B-B14F-4D97-AF65-F5344CB8AC3E}">
        <p14:creationId xmlns:p14="http://schemas.microsoft.com/office/powerpoint/2010/main" val="756015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694549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Renato </a:t>
            </a:r>
            <a:r>
              <a:rPr lang="pt-BR" sz="1500" dirty="0" err="1" smtClean="0">
                <a:solidFill>
                  <a:schemeClr val="bg1"/>
                </a:solidFill>
                <a:latin typeface="Arial"/>
                <a:cs typeface="Arial"/>
              </a:rPr>
              <a:t>Varoto</a:t>
            </a:r>
            <a:r>
              <a:rPr lang="pt-BR" sz="1500" dirty="0" smtClean="0">
                <a:solidFill>
                  <a:schemeClr val="bg1"/>
                </a:solidFill>
                <a:latin typeface="Arial"/>
                <a:cs typeface="Arial"/>
              </a:rPr>
              <a:t>, Andrea A. P. </a:t>
            </a:r>
            <a:r>
              <a:rPr lang="pt-BR" sz="1500" dirty="0" err="1" smtClean="0">
                <a:solidFill>
                  <a:schemeClr val="bg1"/>
                </a:solidFill>
                <a:latin typeface="Arial"/>
                <a:cs typeface="Arial"/>
              </a:rPr>
              <a:t>Cabezas</a:t>
            </a:r>
            <a:r>
              <a:rPr lang="pt-BR" sz="1500" dirty="0" smtClean="0">
                <a:solidFill>
                  <a:schemeClr val="bg1"/>
                </a:solidFill>
                <a:latin typeface="Arial"/>
                <a:cs typeface="Arial"/>
              </a:rPr>
              <a:t>, Ana Paula S. Barbosa, Alberto </a:t>
            </a:r>
            <a:r>
              <a:rPr lang="pt-BR" sz="1500" dirty="0" err="1" smtClean="0">
                <a:solidFill>
                  <a:schemeClr val="bg1"/>
                </a:solidFill>
                <a:latin typeface="Arial"/>
                <a:cs typeface="Arial"/>
              </a:rPr>
              <a:t>Cliquet</a:t>
            </a:r>
            <a:r>
              <a:rPr lang="pt-BR" sz="1500" dirty="0" smtClean="0">
                <a:solidFill>
                  <a:schemeClr val="bg1"/>
                </a:solidFill>
                <a:latin typeface="Arial"/>
                <a:cs typeface="Arial"/>
              </a:rPr>
              <a:t> Jr.</a:t>
            </a:r>
            <a:endParaRPr lang="pt-BR" sz="1500" dirty="0">
              <a:solidFill>
                <a:schemeClr val="bg1"/>
              </a:solidFill>
              <a:latin typeface="Arial"/>
              <a:cs typeface="Arial"/>
            </a:endParaRPr>
          </a:p>
        </p:txBody>
      </p:sp>
      <p:sp>
        <p:nvSpPr>
          <p:cNvPr id="7" name="TextBox 6"/>
          <p:cNvSpPr txBox="1"/>
          <p:nvPr/>
        </p:nvSpPr>
        <p:spPr>
          <a:xfrm>
            <a:off x="338080" y="334343"/>
            <a:ext cx="8967076"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para Avaliação da Espasticidade nos Membros Superiores</a:t>
            </a:r>
            <a:endParaRPr lang="pt-BR" sz="2300" dirty="0">
              <a:solidFill>
                <a:schemeClr val="bg1"/>
              </a:solidFill>
              <a:latin typeface="Arial"/>
              <a:cs typeface="Arial"/>
            </a:endParaRPr>
          </a:p>
        </p:txBody>
      </p:sp>
      <p:sp>
        <p:nvSpPr>
          <p:cNvPr id="9" name="TextBox 8"/>
          <p:cNvSpPr txBox="1"/>
          <p:nvPr/>
        </p:nvSpPr>
        <p:spPr>
          <a:xfrm>
            <a:off x="7833813" y="6561783"/>
            <a:ext cx="3149788"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Escola de Engenharia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8713" y="1687870"/>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8714" y="3089000"/>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8714" y="4111648"/>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8713" y="1905461"/>
            <a:ext cx="5907883" cy="1208508"/>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a:t>
            </a:r>
            <a:r>
              <a:rPr lang="pt-BR" sz="1200" dirty="0">
                <a:solidFill>
                  <a:schemeClr val="tx1">
                    <a:lumMod val="50000"/>
                    <a:lumOff val="50000"/>
                  </a:schemeClr>
                </a:solidFill>
                <a:latin typeface="Arial"/>
                <a:cs typeface="Arial"/>
              </a:rPr>
              <a:t>espasticidade é uma das complicações mais comuns, potencialmente incapacitante e incômoda que </a:t>
            </a:r>
            <a:r>
              <a:rPr lang="pt-BR" sz="1200" dirty="0" smtClean="0">
                <a:solidFill>
                  <a:schemeClr val="tx1">
                    <a:lumMod val="50000"/>
                    <a:lumOff val="50000"/>
                  </a:schemeClr>
                </a:solidFill>
                <a:latin typeface="Arial"/>
                <a:cs typeface="Arial"/>
              </a:rPr>
              <a:t>afeta </a:t>
            </a:r>
            <a:r>
              <a:rPr lang="pt-BR" sz="1200" dirty="0">
                <a:solidFill>
                  <a:schemeClr val="tx1">
                    <a:lumMod val="50000"/>
                    <a:lumOff val="50000"/>
                  </a:schemeClr>
                </a:solidFill>
                <a:latin typeface="Arial"/>
                <a:cs typeface="Arial"/>
              </a:rPr>
              <a:t>os indivíduos com lesão </a:t>
            </a:r>
            <a:r>
              <a:rPr lang="pt-BR" sz="1200" dirty="0" smtClean="0">
                <a:solidFill>
                  <a:schemeClr val="tx1">
                    <a:lumMod val="50000"/>
                    <a:lumOff val="50000"/>
                  </a:schemeClr>
                </a:solidFill>
                <a:latin typeface="Arial"/>
                <a:cs typeface="Arial"/>
              </a:rPr>
              <a:t>na </a:t>
            </a:r>
            <a:r>
              <a:rPr lang="pt-BR" sz="1200" dirty="0">
                <a:solidFill>
                  <a:schemeClr val="tx1">
                    <a:lumMod val="50000"/>
                    <a:lumOff val="50000"/>
                  </a:schemeClr>
                </a:solidFill>
                <a:latin typeface="Arial"/>
                <a:cs typeface="Arial"/>
              </a:rPr>
              <a:t>medula </a:t>
            </a:r>
            <a:r>
              <a:rPr lang="pt-BR" sz="1200" dirty="0" smtClean="0">
                <a:solidFill>
                  <a:schemeClr val="tx1">
                    <a:lumMod val="50000"/>
                    <a:lumOff val="50000"/>
                  </a:schemeClr>
                </a:solidFill>
                <a:latin typeface="Arial"/>
                <a:cs typeface="Arial"/>
              </a:rPr>
              <a:t>espinhal. Em especial, os tetraplégicos podem apresentar espasmos e rigidez articular nos membros superiores. Atualmente, essa condição é avaliada qualitativamente por meio de escalas clínicas; métodos eletrofisiológicos também são utilizados. Assim, uma avaliação adequada auxilia na determinação da terapia mais eficaz.  </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8713" y="3307825"/>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Avaliação da espasticidade nos membros superiores utilizando equipamento e método desenvolvidos. Tal avaliação está baseada na quantificação dos espasmos e do ângulo articular do punho, e busca minimizar o aspecto subjetivo dos demais métodos.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8713" y="4329855"/>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Avaliação da espasticidade nos membros superiores de tetraplégicos. </a:t>
            </a:r>
            <a:endParaRPr lang="pt-BR" sz="1200" dirty="0" smtClean="0">
              <a:solidFill>
                <a:schemeClr val="tx1">
                  <a:lumMod val="50000"/>
                  <a:lumOff val="50000"/>
                </a:schemeClr>
              </a:solidFill>
              <a:latin typeface="Arial"/>
              <a:cs typeface="Arial"/>
            </a:endParaRPr>
          </a:p>
          <a:p>
            <a:pPr algn="just"/>
            <a:r>
              <a:rPr lang="pt-BR" sz="1200" dirty="0">
                <a:solidFill>
                  <a:schemeClr val="tx1">
                    <a:lumMod val="50000"/>
                    <a:lumOff val="50000"/>
                  </a:schemeClr>
                </a:solidFill>
                <a:latin typeface="Arial"/>
                <a:cs typeface="Arial"/>
              </a:rPr>
              <a:t>• Caracterização de espasmos nos membros </a:t>
            </a:r>
            <a:r>
              <a:rPr lang="pt-BR" sz="1200" dirty="0" smtClean="0">
                <a:solidFill>
                  <a:schemeClr val="tx1">
                    <a:lumMod val="50000"/>
                    <a:lumOff val="50000"/>
                  </a:schemeClr>
                </a:solidFill>
                <a:latin typeface="Arial"/>
                <a:cs typeface="Arial"/>
              </a:rPr>
              <a:t>superiores.</a:t>
            </a:r>
          </a:p>
          <a:p>
            <a:pPr algn="just"/>
            <a:r>
              <a:rPr lang="pt-BR" sz="1200" dirty="0" smtClean="0">
                <a:solidFill>
                  <a:schemeClr val="tx1">
                    <a:lumMod val="50000"/>
                    <a:lumOff val="50000"/>
                  </a:schemeClr>
                </a:solidFill>
                <a:latin typeface="Arial"/>
                <a:cs typeface="Arial"/>
              </a:rPr>
              <a:t>• Empresas de equipamentos médicos. </a:t>
            </a:r>
          </a:p>
          <a:p>
            <a:pPr algn="just"/>
            <a:r>
              <a:rPr lang="pt-BR" sz="1200" dirty="0" smtClean="0">
                <a:solidFill>
                  <a:schemeClr val="tx1">
                    <a:lumMod val="50000"/>
                    <a:lumOff val="50000"/>
                  </a:schemeClr>
                </a:solidFill>
                <a:latin typeface="Arial"/>
                <a:cs typeface="Arial"/>
              </a:rPr>
              <a:t>• Centros hospitalares e clínicas médicas.</a:t>
            </a:r>
          </a:p>
        </p:txBody>
      </p:sp>
      <p:sp>
        <p:nvSpPr>
          <p:cNvPr id="16" name="TextBox 15"/>
          <p:cNvSpPr txBox="1"/>
          <p:nvPr/>
        </p:nvSpPr>
        <p:spPr>
          <a:xfrm>
            <a:off x="356849" y="5377204"/>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45348" y="6594528"/>
            <a:ext cx="3707928"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028514-8</a:t>
            </a:r>
            <a:endParaRPr lang="pt-BR" sz="1100" b="1" dirty="0">
              <a:solidFill>
                <a:schemeClr val="tx1">
                  <a:lumMod val="50000"/>
                  <a:lumOff val="50000"/>
                </a:schemeClr>
              </a:solidFill>
              <a:latin typeface="Arial"/>
              <a:cs typeface="Arial"/>
            </a:endParaRPr>
          </a:p>
        </p:txBody>
      </p:sp>
      <p:sp>
        <p:nvSpPr>
          <p:cNvPr id="21" name="Chevron 20"/>
          <p:cNvSpPr/>
          <p:nvPr/>
        </p:nvSpPr>
        <p:spPr>
          <a:xfrm>
            <a:off x="402988" y="5677770"/>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677770"/>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677770"/>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677770"/>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7" y="6594528"/>
            <a:ext cx="401193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Máquinas e Equipamentos, Saúde e Cuidados  </a:t>
            </a:r>
            <a:endParaRPr lang="pt-BR" sz="1200" b="1" dirty="0">
              <a:solidFill>
                <a:schemeClr val="tx1">
                  <a:lumMod val="65000"/>
                  <a:lumOff val="35000"/>
                </a:schemeClr>
              </a:solidFill>
              <a:latin typeface="Arial" pitchFamily="34" charset="0"/>
              <a:cs typeface="Arial" pitchFamily="34" charset="0"/>
            </a:endParaRPr>
          </a:p>
        </p:txBody>
      </p:sp>
      <p:pic>
        <p:nvPicPr>
          <p:cNvPr id="25" name="0 Imagen"/>
          <p:cNvPicPr/>
          <p:nvPr/>
        </p:nvPicPr>
        <p:blipFill>
          <a:blip r:embed="rId3" cstate="screen">
            <a:extLst>
              <a:ext uri="{28A0092B-C50C-407E-A947-70E740481C1C}">
                <a14:useLocalDpi xmlns:a14="http://schemas.microsoft.com/office/drawing/2010/main" val="0"/>
              </a:ext>
            </a:extLst>
          </a:blip>
          <a:stretch>
            <a:fillRect/>
          </a:stretch>
        </p:blipFill>
        <p:spPr>
          <a:xfrm>
            <a:off x="6860387" y="3916321"/>
            <a:ext cx="3166482" cy="2453999"/>
          </a:xfrm>
          <a:prstGeom prst="rect">
            <a:avLst/>
          </a:prstGeom>
          <a:ln>
            <a:solidFill>
              <a:schemeClr val="tx1"/>
            </a:solidFill>
          </a:ln>
        </p:spPr>
      </p:pic>
      <p:pic>
        <p:nvPicPr>
          <p:cNvPr id="2" name="Imagem 1"/>
          <p:cNvPicPr>
            <a:picLocks noChangeAspect="1"/>
          </p:cNvPicPr>
          <p:nvPr/>
        </p:nvPicPr>
        <p:blipFill rotWithShape="1">
          <a:blip r:embed="rId4" cstate="screen">
            <a:extLst>
              <a:ext uri="{28A0092B-C50C-407E-A947-70E740481C1C}">
                <a14:useLocalDpi xmlns:a14="http://schemas.microsoft.com/office/drawing/2010/main" val="0"/>
              </a:ext>
            </a:extLst>
          </a:blip>
          <a:srcRect l="9495" t="15758" r="14900" b="13435"/>
          <a:stretch/>
        </p:blipFill>
        <p:spPr>
          <a:xfrm>
            <a:off x="6860387" y="1556008"/>
            <a:ext cx="3166482" cy="2224152"/>
          </a:xfrm>
          <a:prstGeom prst="rect">
            <a:avLst/>
          </a:prstGeom>
          <a:ln>
            <a:solidFill>
              <a:schemeClr val="tx1"/>
            </a:solidFill>
          </a:ln>
        </p:spPr>
      </p:pic>
    </p:spTree>
    <p:extLst>
      <p:ext uri="{BB962C8B-B14F-4D97-AF65-F5344CB8AC3E}">
        <p14:creationId xmlns:p14="http://schemas.microsoft.com/office/powerpoint/2010/main" val="4068196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7853" y="942451"/>
            <a:ext cx="5059788" cy="331344"/>
          </a:xfrm>
          <a:prstGeom prst="rect">
            <a:avLst/>
          </a:prstGeom>
          <a:noFill/>
        </p:spPr>
        <p:txBody>
          <a:bodyPr wrap="none" lIns="99539" tIns="49770" rIns="99539" bIns="49770" rtlCol="0">
            <a:spAutoFit/>
          </a:bodyPr>
          <a:lstStyle/>
          <a:p>
            <a:r>
              <a:rPr lang="pt-BR" sz="1500" dirty="0" err="1">
                <a:solidFill>
                  <a:schemeClr val="bg1"/>
                </a:solidFill>
                <a:latin typeface="Arial"/>
                <a:cs typeface="Arial"/>
              </a:rPr>
              <a:t>Erlon</a:t>
            </a:r>
            <a:r>
              <a:rPr lang="pt-BR" sz="1500" dirty="0">
                <a:solidFill>
                  <a:schemeClr val="bg1"/>
                </a:solidFill>
                <a:latin typeface="Arial"/>
                <a:cs typeface="Arial"/>
              </a:rPr>
              <a:t> </a:t>
            </a:r>
            <a:r>
              <a:rPr lang="pt-BR" sz="1500" dirty="0" smtClean="0">
                <a:solidFill>
                  <a:schemeClr val="bg1"/>
                </a:solidFill>
                <a:latin typeface="Arial"/>
                <a:cs typeface="Arial"/>
              </a:rPr>
              <a:t>L. </a:t>
            </a:r>
            <a:r>
              <a:rPr lang="pt-BR" sz="1500" dirty="0">
                <a:solidFill>
                  <a:schemeClr val="bg1"/>
                </a:solidFill>
                <a:latin typeface="Arial"/>
                <a:cs typeface="Arial"/>
              </a:rPr>
              <a:t>Pereira, Teresa </a:t>
            </a:r>
            <a:r>
              <a:rPr lang="pt-BR" sz="1500" dirty="0" smtClean="0">
                <a:solidFill>
                  <a:schemeClr val="bg1"/>
                </a:solidFill>
                <a:latin typeface="Arial"/>
                <a:cs typeface="Arial"/>
              </a:rPr>
              <a:t>C. B. de </a:t>
            </a:r>
            <a:r>
              <a:rPr lang="pt-BR" sz="1500" dirty="0">
                <a:solidFill>
                  <a:schemeClr val="bg1"/>
                </a:solidFill>
                <a:latin typeface="Arial"/>
                <a:cs typeface="Arial"/>
              </a:rPr>
              <a:t>Paiva, Flávio </a:t>
            </a:r>
            <a:r>
              <a:rPr lang="pt-BR" sz="1500" dirty="0" smtClean="0">
                <a:solidFill>
                  <a:schemeClr val="bg1"/>
                </a:solidFill>
                <a:latin typeface="Arial"/>
                <a:cs typeface="Arial"/>
              </a:rPr>
              <a:t>T. da </a:t>
            </a:r>
            <a:r>
              <a:rPr lang="pt-BR" sz="1500" dirty="0">
                <a:solidFill>
                  <a:schemeClr val="bg1"/>
                </a:solidFill>
                <a:latin typeface="Arial"/>
                <a:cs typeface="Arial"/>
              </a:rPr>
              <a:t>Silva</a:t>
            </a:r>
          </a:p>
        </p:txBody>
      </p:sp>
      <p:sp>
        <p:nvSpPr>
          <p:cNvPr id="7" name="TextBox 6"/>
          <p:cNvSpPr txBox="1"/>
          <p:nvPr/>
        </p:nvSpPr>
        <p:spPr>
          <a:xfrm>
            <a:off x="307853" y="334343"/>
            <a:ext cx="6712164" cy="454455"/>
          </a:xfrm>
          <a:prstGeom prst="rect">
            <a:avLst/>
          </a:prstGeom>
          <a:noFill/>
        </p:spPr>
        <p:txBody>
          <a:bodyPr wrap="non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Reator Aerado para Biorremediação de Efluentes </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20594" y="6565953"/>
            <a:ext cx="2579879" cy="285178"/>
          </a:xfrm>
          <a:prstGeom prst="rect">
            <a:avLst/>
          </a:prstGeom>
          <a:noFill/>
        </p:spPr>
        <p:txBody>
          <a:bodyPr wrap="none" lIns="99539" tIns="49770" rIns="99539" bIns="49770" rtlCol="0">
            <a:spAutoFit/>
          </a:bodyPr>
          <a:lstStyle/>
          <a:p>
            <a:pPr algn="ctr"/>
            <a:r>
              <a:rPr lang="pt-BR" sz="1200" b="1" dirty="0">
                <a:solidFill>
                  <a:schemeClr val="tx1">
                    <a:lumMod val="65000"/>
                    <a:lumOff val="35000"/>
                  </a:schemeClr>
                </a:solidFill>
                <a:latin typeface="Arial"/>
                <a:cs typeface="Arial"/>
              </a:rPr>
              <a:t>Escola de Engenharia de Lorena</a:t>
            </a:r>
          </a:p>
        </p:txBody>
      </p:sp>
      <p:sp>
        <p:nvSpPr>
          <p:cNvPr id="10" name="TextBox 9"/>
          <p:cNvSpPr txBox="1"/>
          <p:nvPr/>
        </p:nvSpPr>
        <p:spPr>
          <a:xfrm>
            <a:off x="307853" y="1455870"/>
            <a:ext cx="1066644" cy="300567"/>
          </a:xfrm>
          <a:prstGeom prst="rect">
            <a:avLst/>
          </a:prstGeom>
          <a:noFill/>
        </p:spPr>
        <p:txBody>
          <a:bodyPr wrap="none" lIns="99539" tIns="49770" rIns="99539" bIns="49770" rtlCol="0">
            <a:spAutoFit/>
          </a:bodyPr>
          <a:lstStyle/>
          <a:p>
            <a:pPr algn="just"/>
            <a:r>
              <a:rPr lang="pt-BR" sz="1300" b="1" dirty="0">
                <a:solidFill>
                  <a:srgbClr val="099ADD"/>
                </a:solidFill>
                <a:latin typeface="Arial"/>
                <a:cs typeface="Arial"/>
              </a:rPr>
              <a:t>Introdução</a:t>
            </a:r>
          </a:p>
        </p:txBody>
      </p:sp>
      <p:sp>
        <p:nvSpPr>
          <p:cNvPr id="11" name="TextBox 10"/>
          <p:cNvSpPr txBox="1"/>
          <p:nvPr/>
        </p:nvSpPr>
        <p:spPr>
          <a:xfrm>
            <a:off x="307853" y="2694952"/>
            <a:ext cx="964052" cy="300567"/>
          </a:xfrm>
          <a:prstGeom prst="rect">
            <a:avLst/>
          </a:prstGeom>
          <a:noFill/>
        </p:spPr>
        <p:txBody>
          <a:bodyPr wrap="none" lIns="99539" tIns="49770" rIns="99539" bIns="49770" rtlCol="0">
            <a:spAutoFit/>
          </a:bodyPr>
          <a:lstStyle/>
          <a:p>
            <a:pPr algn="just"/>
            <a:r>
              <a:rPr lang="pt-BR" sz="1300" b="1" dirty="0">
                <a:solidFill>
                  <a:srgbClr val="099ADD"/>
                </a:solidFill>
                <a:latin typeface="Arial"/>
                <a:cs typeface="Arial"/>
              </a:rPr>
              <a:t>Objetivos</a:t>
            </a:r>
          </a:p>
        </p:txBody>
      </p:sp>
      <p:sp>
        <p:nvSpPr>
          <p:cNvPr id="12" name="TextBox 11"/>
          <p:cNvSpPr txBox="1"/>
          <p:nvPr/>
        </p:nvSpPr>
        <p:spPr>
          <a:xfrm>
            <a:off x="307853" y="3781425"/>
            <a:ext cx="2248057" cy="300567"/>
          </a:xfrm>
          <a:prstGeom prst="rect">
            <a:avLst/>
          </a:prstGeom>
          <a:noFill/>
        </p:spPr>
        <p:txBody>
          <a:bodyPr wrap="none" lIns="99539" tIns="49770" rIns="99539" bIns="49770" rtlCol="0">
            <a:spAutoFit/>
          </a:bodyPr>
          <a:lstStyle/>
          <a:p>
            <a:pPr algn="just"/>
            <a:r>
              <a:rPr lang="pt-BR" sz="1300" b="1" dirty="0">
                <a:solidFill>
                  <a:srgbClr val="099ADD"/>
                </a:solidFill>
                <a:latin typeface="Arial"/>
                <a:cs typeface="Arial"/>
              </a:rPr>
              <a:t>Aplicações e público alvo</a:t>
            </a:r>
          </a:p>
        </p:txBody>
      </p:sp>
      <p:sp>
        <p:nvSpPr>
          <p:cNvPr id="13" name="TextBox 12"/>
          <p:cNvSpPr txBox="1"/>
          <p:nvPr/>
        </p:nvSpPr>
        <p:spPr>
          <a:xfrm>
            <a:off x="307853" y="1676610"/>
            <a:ext cx="7444128" cy="1023842"/>
          </a:xfrm>
          <a:prstGeom prst="rect">
            <a:avLst/>
          </a:prstGeom>
          <a:noFill/>
        </p:spPr>
        <p:txBody>
          <a:bodyPr wrap="square" lIns="99539" tIns="49770" rIns="99539" bIns="49770" rtlCol="0">
            <a:spAutoFit/>
          </a:bodyPr>
          <a:lstStyle/>
          <a:p>
            <a:pPr lvl="0" algn="just"/>
            <a:r>
              <a:rPr lang="pt-BR" sz="1200" dirty="0">
                <a:solidFill>
                  <a:schemeClr val="tx1">
                    <a:lumMod val="50000"/>
                    <a:lumOff val="50000"/>
                  </a:schemeClr>
                </a:solidFill>
                <a:latin typeface="Arial"/>
                <a:cs typeface="Arial"/>
              </a:rPr>
              <a:t>A presente invenção  é um novo tipo  de reator aeróbio com biofilme que opera com altas ou baixas cargas orgânicas e hidráulicas, com alta eficiência de remoção de matéria orgânica, de nutrientes e de toxidade aguda e crônica, tanto sob condições de choques orgânicos e hidráulicos quanto em condições de estabilidade. O meio suporte inserido no reator para formação de biofilme é um resíduo sólido descartado em construções civis, permitindo assim uma diminuição do custo de construção da invenção.</a:t>
            </a:r>
          </a:p>
        </p:txBody>
      </p:sp>
      <p:sp>
        <p:nvSpPr>
          <p:cNvPr id="14" name="TextBox 13"/>
          <p:cNvSpPr txBox="1"/>
          <p:nvPr/>
        </p:nvSpPr>
        <p:spPr>
          <a:xfrm>
            <a:off x="307853" y="2891358"/>
            <a:ext cx="7412904" cy="839176"/>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Remover matéria orgânica, toxicidade e nutrientes principalmente nitrogênio amoniacal para obter uma qualidade de água residuária para lançamento em cursos hídricos classe 2 ou até reuso.</a:t>
            </a:r>
          </a:p>
          <a:p>
            <a:pPr algn="just"/>
            <a:r>
              <a:rPr lang="pt-BR" sz="1200" dirty="0" smtClean="0">
                <a:solidFill>
                  <a:schemeClr val="tx1">
                    <a:lumMod val="50000"/>
                    <a:lumOff val="50000"/>
                  </a:schemeClr>
                </a:solidFill>
                <a:latin typeface="Arial"/>
                <a:cs typeface="Arial"/>
              </a:rPr>
              <a:t>Realizar </a:t>
            </a:r>
            <a:r>
              <a:rPr lang="pt-BR" sz="1200" dirty="0">
                <a:solidFill>
                  <a:schemeClr val="tx1">
                    <a:lumMod val="50000"/>
                    <a:lumOff val="50000"/>
                  </a:schemeClr>
                </a:solidFill>
                <a:latin typeface="Arial"/>
                <a:cs typeface="Arial"/>
              </a:rPr>
              <a:t>a biodegradação aeróbia de águas residuárias biodegradáveis  contribuindo para o controle de poluição em industriais, agroindústrias e municípios.</a:t>
            </a:r>
          </a:p>
        </p:txBody>
      </p:sp>
      <p:sp>
        <p:nvSpPr>
          <p:cNvPr id="15" name="TextBox 14"/>
          <p:cNvSpPr txBox="1"/>
          <p:nvPr/>
        </p:nvSpPr>
        <p:spPr>
          <a:xfrm>
            <a:off x="307853" y="4081992"/>
            <a:ext cx="7116529" cy="1023842"/>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O referido reator pode ser aplicado para tratamento ou polimento de uma infinidade de águas residuárias contendo altas ou baixas concentrações de matéria orgânica e nutrientes.</a:t>
            </a:r>
          </a:p>
          <a:p>
            <a:pPr algn="just"/>
            <a:r>
              <a:rPr lang="pt-BR" sz="1200" dirty="0">
                <a:solidFill>
                  <a:schemeClr val="tx1">
                    <a:lumMod val="50000"/>
                    <a:lumOff val="50000"/>
                  </a:schemeClr>
                </a:solidFill>
                <a:latin typeface="Arial"/>
                <a:cs typeface="Arial"/>
              </a:rPr>
              <a:t>Caracteriza-se como publico alvo qualquer indústria, agroindústria ou município que deseje construir ou aperfeiçoar uma estação de tratamento de efluentes para atender as normas ambientais vigentes, de forma eficiente e com baixos custos de construção e operação.</a:t>
            </a:r>
          </a:p>
        </p:txBody>
      </p:sp>
      <p:sp>
        <p:nvSpPr>
          <p:cNvPr id="16" name="TextBox 15"/>
          <p:cNvSpPr txBox="1"/>
          <p:nvPr/>
        </p:nvSpPr>
        <p:spPr>
          <a:xfrm>
            <a:off x="307853" y="5156531"/>
            <a:ext cx="3228427" cy="300567"/>
          </a:xfrm>
          <a:prstGeom prst="rect">
            <a:avLst/>
          </a:prstGeom>
          <a:noFill/>
        </p:spPr>
        <p:txBody>
          <a:bodyPr wrap="square" lIns="99539" tIns="49770" rIns="99539" bIns="49770" rtlCol="0">
            <a:spAutoFit/>
          </a:bodyPr>
          <a:lstStyle/>
          <a:p>
            <a:r>
              <a:rPr lang="pt-BR" sz="1300" b="1" dirty="0">
                <a:solidFill>
                  <a:srgbClr val="099ADD"/>
                </a:solidFill>
                <a:latin typeface="Arial"/>
                <a:cs typeface="Arial"/>
              </a:rPr>
              <a:t>Estágio de desenvolvimento</a:t>
            </a:r>
          </a:p>
        </p:txBody>
      </p:sp>
      <p:sp>
        <p:nvSpPr>
          <p:cNvPr id="17" name="TextBox 16"/>
          <p:cNvSpPr txBox="1"/>
          <p:nvPr/>
        </p:nvSpPr>
        <p:spPr>
          <a:xfrm>
            <a:off x="4334249" y="6603118"/>
            <a:ext cx="3783223"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nº: </a:t>
            </a:r>
            <a:r>
              <a:rPr lang="pt-BR" sz="1100" b="1" dirty="0" smtClean="0">
                <a:solidFill>
                  <a:schemeClr val="tx1">
                    <a:lumMod val="50000"/>
                    <a:lumOff val="50000"/>
                  </a:schemeClr>
                </a:solidFill>
                <a:latin typeface="Arial"/>
                <a:cs typeface="Arial"/>
              </a:rPr>
              <a:t>BR 10 2014 030124-0</a:t>
            </a:r>
            <a:endParaRPr lang="pt-BR" sz="1100" b="1" dirty="0">
              <a:solidFill>
                <a:schemeClr val="tx1">
                  <a:lumMod val="50000"/>
                  <a:lumOff val="50000"/>
                </a:schemeClr>
              </a:solidFill>
              <a:latin typeface="Arial"/>
              <a:cs typeface="Arial"/>
            </a:endParaRPr>
          </a:p>
        </p:txBody>
      </p:sp>
      <p:sp>
        <p:nvSpPr>
          <p:cNvPr id="22" name="CaixaDeTexto 21"/>
          <p:cNvSpPr txBox="1"/>
          <p:nvPr/>
        </p:nvSpPr>
        <p:spPr>
          <a:xfrm>
            <a:off x="307853" y="6288954"/>
            <a:ext cx="1354858" cy="276999"/>
          </a:xfrm>
          <a:prstGeom prst="rect">
            <a:avLst/>
          </a:prstGeom>
          <a:noFill/>
        </p:spPr>
        <p:txBody>
          <a:bodyPr wrap="none" rtlCol="0">
            <a:spAutoFit/>
          </a:bodyPr>
          <a:lstStyle/>
          <a:p>
            <a:pPr algn="just"/>
            <a:r>
              <a:rPr lang="pt-BR" sz="1200" b="1" dirty="0" smtClean="0">
                <a:solidFill>
                  <a:schemeClr val="tx1">
                    <a:lumMod val="65000"/>
                    <a:lumOff val="35000"/>
                  </a:schemeClr>
                </a:solidFill>
                <a:latin typeface="Arial" pitchFamily="34" charset="0"/>
                <a:cs typeface="Arial" pitchFamily="34" charset="0"/>
              </a:rPr>
              <a:t>Parceiro: CNPq </a:t>
            </a:r>
            <a:endParaRPr lang="pt-BR" sz="1200" b="1" dirty="0">
              <a:solidFill>
                <a:schemeClr val="tx1">
                  <a:lumMod val="65000"/>
                  <a:lumOff val="35000"/>
                </a:schemeClr>
              </a:solidFill>
              <a:latin typeface="Arial" pitchFamily="34" charset="0"/>
              <a:cs typeface="Arial" pitchFamily="34" charset="0"/>
            </a:endParaRPr>
          </a:p>
        </p:txBody>
      </p:sp>
      <p:sp>
        <p:nvSpPr>
          <p:cNvPr id="20" name="Chevron 20"/>
          <p:cNvSpPr/>
          <p:nvPr/>
        </p:nvSpPr>
        <p:spPr>
          <a:xfrm>
            <a:off x="307853"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3" name="Chevron 33"/>
          <p:cNvSpPr/>
          <p:nvPr/>
        </p:nvSpPr>
        <p:spPr>
          <a:xfrm>
            <a:off x="1621580"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4" name="Chevron 34"/>
          <p:cNvSpPr/>
          <p:nvPr/>
        </p:nvSpPr>
        <p:spPr>
          <a:xfrm>
            <a:off x="2940853"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7" name="Chevron 35"/>
          <p:cNvSpPr/>
          <p:nvPr/>
        </p:nvSpPr>
        <p:spPr>
          <a:xfrm>
            <a:off x="4242873"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8" name="CaixaDeTexto 27"/>
          <p:cNvSpPr txBox="1"/>
          <p:nvPr/>
        </p:nvSpPr>
        <p:spPr>
          <a:xfrm flipH="1">
            <a:off x="307853" y="6594528"/>
            <a:ext cx="3827728"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Áreas: Agropecuária; Máquinas e Equipamentos</a:t>
            </a:r>
            <a:endParaRPr lang="pt-BR" sz="1200" b="1" dirty="0">
              <a:solidFill>
                <a:schemeClr val="tx1">
                  <a:lumMod val="65000"/>
                  <a:lumOff val="35000"/>
                </a:schemeClr>
              </a:solidFill>
              <a:latin typeface="Arial" pitchFamily="34" charset="0"/>
              <a:cs typeface="Arial" pitchFamily="34" charset="0"/>
            </a:endParaRPr>
          </a:p>
        </p:txBody>
      </p:sp>
      <p:pic>
        <p:nvPicPr>
          <p:cNvPr id="19" name="Imagem 18" descr="http://www.tratamentodeagua.com.br/r10/Lib/image/img1006.jpg"/>
          <p:cNvPicPr/>
          <p:nvPr/>
        </p:nvPicPr>
        <p:blipFill rotWithShape="1">
          <a:blip r:embed="rId3">
            <a:extLst>
              <a:ext uri="{28A0092B-C50C-407E-A947-70E740481C1C}">
                <a14:useLocalDpi xmlns:a14="http://schemas.microsoft.com/office/drawing/2010/main" val="0"/>
              </a:ext>
            </a:extLst>
          </a:blip>
          <a:srcRect r="49568" b="30205"/>
          <a:stretch/>
        </p:blipFill>
        <p:spPr bwMode="auto">
          <a:xfrm>
            <a:off x="7796995" y="1930309"/>
            <a:ext cx="2723660" cy="1800225"/>
          </a:xfrm>
          <a:prstGeom prst="rect">
            <a:avLst/>
          </a:prstGeom>
          <a:noFill/>
          <a:ln>
            <a:noFill/>
          </a:ln>
          <a:extLst>
            <a:ext uri="{53640926-AAD7-44D8-BBD7-CCE9431645EC}">
              <a14:shadowObscured xmlns:a14="http://schemas.microsoft.com/office/drawing/2010/main"/>
            </a:ext>
          </a:extLst>
        </p:spPr>
      </p:pic>
      <p:pic>
        <p:nvPicPr>
          <p:cNvPr id="21" name="Imagem 20" descr="http://www.tratamentodeagua.com.br/r10/Lib/image/img1006.jpg"/>
          <p:cNvPicPr/>
          <p:nvPr/>
        </p:nvPicPr>
        <p:blipFill rotWithShape="1">
          <a:blip r:embed="rId3">
            <a:extLst>
              <a:ext uri="{28A0092B-C50C-407E-A947-70E740481C1C}">
                <a14:useLocalDpi xmlns:a14="http://schemas.microsoft.com/office/drawing/2010/main" val="0"/>
              </a:ext>
            </a:extLst>
          </a:blip>
          <a:srcRect l="50000" b="30205"/>
          <a:stretch/>
        </p:blipFill>
        <p:spPr bwMode="auto">
          <a:xfrm>
            <a:off x="7763655" y="3730534"/>
            <a:ext cx="2700338" cy="1800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6708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711103"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Luiz G. Sousa; Selma Siessere; Tarciso J. R. Junior </a:t>
            </a:r>
            <a:endParaRPr lang="pt-BR" sz="1500" dirty="0">
              <a:solidFill>
                <a:schemeClr val="bg1"/>
              </a:solidFill>
              <a:latin typeface="Arial"/>
              <a:cs typeface="Arial"/>
            </a:endParaRPr>
          </a:p>
        </p:txBody>
      </p:sp>
      <p:sp>
        <p:nvSpPr>
          <p:cNvPr id="7" name="TextBox 6"/>
          <p:cNvSpPr txBox="1"/>
          <p:nvPr/>
        </p:nvSpPr>
        <p:spPr>
          <a:xfrm>
            <a:off x="338080" y="334343"/>
            <a:ext cx="6345633"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Acessório Luminoso para Raio-</a:t>
            </a:r>
            <a:r>
              <a:rPr lang="pt-BR" sz="2300" dirty="0" err="1" smtClean="0">
                <a:solidFill>
                  <a:schemeClr val="bg1"/>
                </a:solidFill>
                <a:latin typeface="Arial"/>
                <a:cs typeface="Arial"/>
              </a:rPr>
              <a:t>X</a:t>
            </a:r>
            <a:r>
              <a:rPr lang="pt-BR" sz="2300" dirty="0" smtClean="0">
                <a:solidFill>
                  <a:schemeClr val="bg1"/>
                </a:solidFill>
                <a:latin typeface="Arial"/>
                <a:cs typeface="Arial"/>
              </a:rPr>
              <a:t> Odontológico</a:t>
            </a:r>
            <a:endParaRPr lang="pt-BR" sz="2300" dirty="0">
              <a:solidFill>
                <a:schemeClr val="bg1"/>
              </a:solidFill>
              <a:latin typeface="Arial"/>
              <a:cs typeface="Arial"/>
            </a:endParaRPr>
          </a:p>
        </p:txBody>
      </p:sp>
      <p:sp>
        <p:nvSpPr>
          <p:cNvPr id="9" name="TextBox 8"/>
          <p:cNvSpPr txBox="1"/>
          <p:nvPr/>
        </p:nvSpPr>
        <p:spPr>
          <a:xfrm>
            <a:off x="7929350" y="6576683"/>
            <a:ext cx="2975223"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F. de Odontologia de Ribeirão Preto</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5030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273904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84297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7739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Na Odontologia o </a:t>
            </a:r>
            <a:r>
              <a:rPr lang="pt-BR" sz="1200" dirty="0">
                <a:solidFill>
                  <a:schemeClr val="tx1">
                    <a:lumMod val="50000"/>
                    <a:lumOff val="50000"/>
                  </a:schemeClr>
                </a:solidFill>
                <a:latin typeface="Arial"/>
                <a:cs typeface="Arial"/>
              </a:rPr>
              <a:t>exame radiográfico é de fundamental importância </a:t>
            </a:r>
            <a:r>
              <a:rPr lang="pt-BR" sz="1200" dirty="0" smtClean="0">
                <a:solidFill>
                  <a:schemeClr val="tx1">
                    <a:lumMod val="50000"/>
                    <a:lumOff val="50000"/>
                  </a:schemeClr>
                </a:solidFill>
                <a:latin typeface="Arial"/>
                <a:cs typeface="Arial"/>
              </a:rPr>
              <a:t>pois </a:t>
            </a:r>
            <a:r>
              <a:rPr lang="pt-BR" sz="1200" dirty="0">
                <a:solidFill>
                  <a:schemeClr val="tx1">
                    <a:lumMod val="50000"/>
                    <a:lumOff val="50000"/>
                  </a:schemeClr>
                </a:solidFill>
                <a:latin typeface="Arial"/>
                <a:cs typeface="Arial"/>
              </a:rPr>
              <a:t>contribui </a:t>
            </a:r>
            <a:r>
              <a:rPr lang="pt-BR" sz="1200" dirty="0" smtClean="0">
                <a:solidFill>
                  <a:schemeClr val="tx1">
                    <a:lumMod val="50000"/>
                    <a:lumOff val="50000"/>
                  </a:schemeClr>
                </a:solidFill>
                <a:latin typeface="Arial"/>
                <a:cs typeface="Arial"/>
              </a:rPr>
              <a:t>no diagnóstico do profissional. Para a realização das </a:t>
            </a:r>
            <a:r>
              <a:rPr lang="pt-BR" sz="1200" dirty="0">
                <a:solidFill>
                  <a:schemeClr val="tx1">
                    <a:lumMod val="50000"/>
                    <a:lumOff val="50000"/>
                  </a:schemeClr>
                </a:solidFill>
                <a:latin typeface="Arial"/>
                <a:cs typeface="Arial"/>
              </a:rPr>
              <a:t>técnicas </a:t>
            </a:r>
            <a:r>
              <a:rPr lang="pt-BR" sz="1200" dirty="0" err="1">
                <a:solidFill>
                  <a:schemeClr val="tx1">
                    <a:lumMod val="50000"/>
                    <a:lumOff val="50000"/>
                  </a:schemeClr>
                </a:solidFill>
                <a:latin typeface="Arial"/>
                <a:cs typeface="Arial"/>
              </a:rPr>
              <a:t>intraorais</a:t>
            </a:r>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é necessário o correto </a:t>
            </a:r>
            <a:r>
              <a:rPr lang="pt-BR" sz="1200" dirty="0">
                <a:solidFill>
                  <a:schemeClr val="tx1">
                    <a:lumMod val="50000"/>
                    <a:lumOff val="50000"/>
                  </a:schemeClr>
                </a:solidFill>
                <a:latin typeface="Arial"/>
                <a:cs typeface="Arial"/>
              </a:rPr>
              <a:t>posicionamento do filme </a:t>
            </a:r>
            <a:r>
              <a:rPr lang="pt-BR" sz="1200" dirty="0" smtClean="0">
                <a:solidFill>
                  <a:schemeClr val="tx1">
                    <a:lumMod val="50000"/>
                    <a:lumOff val="50000"/>
                  </a:schemeClr>
                </a:solidFill>
                <a:latin typeface="Arial"/>
                <a:cs typeface="Arial"/>
              </a:rPr>
              <a:t>bem como do </a:t>
            </a:r>
            <a:r>
              <a:rPr lang="pt-BR" sz="1200" dirty="0">
                <a:solidFill>
                  <a:schemeClr val="tx1">
                    <a:lumMod val="50000"/>
                    <a:lumOff val="50000"/>
                  </a:schemeClr>
                </a:solidFill>
                <a:latin typeface="Arial"/>
                <a:cs typeface="Arial"/>
              </a:rPr>
              <a:t>cilindro </a:t>
            </a:r>
            <a:r>
              <a:rPr lang="pt-BR" sz="1200" dirty="0" smtClean="0">
                <a:solidFill>
                  <a:schemeClr val="tx1">
                    <a:lumMod val="50000"/>
                    <a:lumOff val="50000"/>
                  </a:schemeClr>
                </a:solidFill>
                <a:latin typeface="Arial"/>
                <a:cs typeface="Arial"/>
              </a:rPr>
              <a:t>localizador. Porém, a </a:t>
            </a:r>
            <a:r>
              <a:rPr lang="pt-BR" sz="1200" dirty="0">
                <a:solidFill>
                  <a:schemeClr val="tx1">
                    <a:lumMod val="50000"/>
                    <a:lumOff val="50000"/>
                  </a:schemeClr>
                </a:solidFill>
                <a:latin typeface="Arial"/>
                <a:cs typeface="Arial"/>
              </a:rPr>
              <a:t>falta de domínio das </a:t>
            </a:r>
            <a:r>
              <a:rPr lang="pt-BR" sz="1200" dirty="0" smtClean="0">
                <a:solidFill>
                  <a:schemeClr val="tx1">
                    <a:lumMod val="50000"/>
                    <a:lumOff val="50000"/>
                  </a:schemeClr>
                </a:solidFill>
                <a:latin typeface="Arial"/>
                <a:cs typeface="Arial"/>
              </a:rPr>
              <a:t>técnicas gera </a:t>
            </a:r>
            <a:r>
              <a:rPr lang="pt-BR" sz="1200" dirty="0">
                <a:solidFill>
                  <a:schemeClr val="tx1">
                    <a:lumMod val="50000"/>
                    <a:lumOff val="50000"/>
                  </a:schemeClr>
                </a:solidFill>
                <a:latin typeface="Arial"/>
                <a:cs typeface="Arial"/>
              </a:rPr>
              <a:t>imagens totalmente distorcidas, encurtadas ou </a:t>
            </a:r>
            <a:r>
              <a:rPr lang="pt-BR" sz="1200" dirty="0" smtClean="0">
                <a:solidFill>
                  <a:schemeClr val="tx1">
                    <a:lumMod val="50000"/>
                    <a:lumOff val="50000"/>
                  </a:schemeClr>
                </a:solidFill>
                <a:latin typeface="Arial"/>
                <a:cs typeface="Arial"/>
              </a:rPr>
              <a:t>alongadas, </a:t>
            </a:r>
            <a:r>
              <a:rPr lang="pt-BR" sz="1200" dirty="0">
                <a:solidFill>
                  <a:schemeClr val="tx1">
                    <a:lumMod val="50000"/>
                    <a:lumOff val="50000"/>
                  </a:schemeClr>
                </a:solidFill>
                <a:latin typeface="Arial"/>
                <a:cs typeface="Arial"/>
              </a:rPr>
              <a:t>gerando novas exposições dos indivíduos aos raios-X</a:t>
            </a:r>
            <a:r>
              <a:rPr lang="pt-BR" sz="1200" dirty="0" smtClean="0">
                <a:solidFill>
                  <a:schemeClr val="tx1">
                    <a:lumMod val="50000"/>
                    <a:lumOff val="50000"/>
                  </a:schemeClr>
                </a:solidFill>
                <a:latin typeface="Arial"/>
                <a:cs typeface="Arial"/>
              </a:rPr>
              <a:t>.</a:t>
            </a:r>
          </a:p>
        </p:txBody>
      </p:sp>
      <p:sp>
        <p:nvSpPr>
          <p:cNvPr id="14" name="TextBox 13"/>
          <p:cNvSpPr txBox="1"/>
          <p:nvPr/>
        </p:nvSpPr>
        <p:spPr>
          <a:xfrm>
            <a:off x="356848" y="3008669"/>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O objetivo desta tecnologia é determinar </a:t>
            </a:r>
            <a:r>
              <a:rPr lang="pt-BR" sz="1200" dirty="0">
                <a:solidFill>
                  <a:schemeClr val="tx1">
                    <a:lumMod val="50000"/>
                    <a:lumOff val="50000"/>
                  </a:schemeClr>
                </a:solidFill>
                <a:latin typeface="Arial"/>
                <a:cs typeface="Arial"/>
              </a:rPr>
              <a:t>com exatidão a área e o raio central de incidência dos feixes de raios-</a:t>
            </a:r>
            <a:r>
              <a:rPr lang="pt-BR" sz="1200" dirty="0" err="1">
                <a:solidFill>
                  <a:schemeClr val="tx1">
                    <a:lumMod val="50000"/>
                    <a:lumOff val="50000"/>
                  </a:schemeClr>
                </a:solidFill>
                <a:latin typeface="Arial"/>
                <a:cs typeface="Arial"/>
              </a:rPr>
              <a:t>X</a:t>
            </a:r>
            <a:r>
              <a:rPr lang="pt-BR" sz="1200" dirty="0">
                <a:solidFill>
                  <a:schemeClr val="tx1">
                    <a:lumMod val="50000"/>
                    <a:lumOff val="50000"/>
                  </a:schemeClr>
                </a:solidFill>
                <a:latin typeface="Arial"/>
                <a:cs typeface="Arial"/>
              </a:rPr>
              <a:t>, na realização das técnicas </a:t>
            </a:r>
            <a:r>
              <a:rPr lang="pt-BR" sz="1200" dirty="0" err="1">
                <a:solidFill>
                  <a:schemeClr val="tx1">
                    <a:lumMod val="50000"/>
                    <a:lumOff val="50000"/>
                  </a:schemeClr>
                </a:solidFill>
                <a:latin typeface="Arial"/>
                <a:cs typeface="Arial"/>
              </a:rPr>
              <a:t>intraorais</a:t>
            </a:r>
            <a:r>
              <a:rPr lang="pt-BR" sz="1200" dirty="0">
                <a:solidFill>
                  <a:schemeClr val="tx1">
                    <a:lumMod val="50000"/>
                    <a:lumOff val="50000"/>
                  </a:schemeClr>
                </a:solidFill>
                <a:latin typeface="Arial"/>
                <a:cs typeface="Arial"/>
              </a:rPr>
              <a:t> de radiografias </a:t>
            </a:r>
            <a:r>
              <a:rPr lang="pt-BR" sz="1200" dirty="0" smtClean="0">
                <a:solidFill>
                  <a:schemeClr val="tx1">
                    <a:lumMod val="50000"/>
                    <a:lumOff val="50000"/>
                  </a:schemeClr>
                </a:solidFill>
                <a:latin typeface="Arial"/>
                <a:cs typeface="Arial"/>
              </a:rPr>
              <a:t>odontológicas, através de um campo luminoso, minimizando </a:t>
            </a:r>
            <a:r>
              <a:rPr lang="pt-BR" sz="1200" dirty="0">
                <a:solidFill>
                  <a:schemeClr val="tx1">
                    <a:lumMod val="50000"/>
                    <a:lumOff val="50000"/>
                  </a:schemeClr>
                </a:solidFill>
                <a:latin typeface="Arial"/>
                <a:cs typeface="Arial"/>
              </a:rPr>
              <a:t>erros </a:t>
            </a:r>
            <a:r>
              <a:rPr lang="pt-BR" sz="1200" dirty="0" smtClean="0">
                <a:solidFill>
                  <a:schemeClr val="tx1">
                    <a:lumMod val="50000"/>
                    <a:lumOff val="50000"/>
                  </a:schemeClr>
                </a:solidFill>
                <a:latin typeface="Arial"/>
                <a:cs typeface="Arial"/>
              </a:rPr>
              <a:t>e </a:t>
            </a:r>
            <a:r>
              <a:rPr lang="pt-BR" sz="1200" dirty="0">
                <a:solidFill>
                  <a:schemeClr val="tx1">
                    <a:lumMod val="50000"/>
                    <a:lumOff val="50000"/>
                  </a:schemeClr>
                </a:solidFill>
                <a:latin typeface="Arial"/>
                <a:cs typeface="Arial"/>
              </a:rPr>
              <a:t>protegendo os indivíduos de sistemáticas exposições aos raios-</a:t>
            </a:r>
            <a:r>
              <a:rPr lang="pt-BR" sz="1200" dirty="0" err="1" smtClean="0">
                <a:solidFill>
                  <a:schemeClr val="tx1">
                    <a:lumMod val="50000"/>
                    <a:lumOff val="50000"/>
                  </a:schemeClr>
                </a:solidFill>
                <a:latin typeface="Arial"/>
                <a:cs typeface="Arial"/>
              </a:rPr>
              <a:t>X</a:t>
            </a:r>
            <a:r>
              <a:rPr lang="pt-BR" sz="1200" dirty="0">
                <a:solidFill>
                  <a:schemeClr val="tx1">
                    <a:lumMod val="50000"/>
                    <a:lumOff val="50000"/>
                  </a:schemeClr>
                </a:solidFill>
                <a:latin typeface="Arial"/>
                <a:cs typeface="Arial"/>
              </a:rPr>
              <a:t>.</a:t>
            </a:r>
          </a:p>
        </p:txBody>
      </p:sp>
      <p:sp>
        <p:nvSpPr>
          <p:cNvPr id="15" name="TextBox 14"/>
          <p:cNvSpPr txBox="1"/>
          <p:nvPr/>
        </p:nvSpPr>
        <p:spPr>
          <a:xfrm>
            <a:off x="356848" y="4030699"/>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Empresas interessadas na produção e comercialização do dispositivo.</a:t>
            </a:r>
          </a:p>
          <a:p>
            <a:pPr algn="just"/>
            <a:r>
              <a:rPr lang="pt-BR" sz="1200" dirty="0" smtClean="0">
                <a:solidFill>
                  <a:schemeClr val="tx1">
                    <a:lumMod val="50000"/>
                    <a:lumOff val="50000"/>
                  </a:schemeClr>
                </a:solidFill>
                <a:latin typeface="Arial"/>
                <a:cs typeface="Arial"/>
              </a:rPr>
              <a:t>• Faculdades de Odontologia.</a:t>
            </a:r>
          </a:p>
          <a:p>
            <a:pPr algn="just"/>
            <a:r>
              <a:rPr lang="pt-BR" sz="1200" dirty="0">
                <a:solidFill>
                  <a:schemeClr val="tx1">
                    <a:lumMod val="50000"/>
                    <a:lumOff val="50000"/>
                  </a:schemeClr>
                </a:solidFill>
                <a:latin typeface="Arial"/>
                <a:cs typeface="Arial"/>
              </a:rPr>
              <a:t>• Profissionais da área da </a:t>
            </a:r>
            <a:r>
              <a:rPr lang="pt-BR" sz="1200" dirty="0" smtClean="0">
                <a:solidFill>
                  <a:schemeClr val="tx1">
                    <a:lumMod val="50000"/>
                    <a:lumOff val="50000"/>
                  </a:schemeClr>
                </a:solidFill>
                <a:latin typeface="Arial"/>
                <a:cs typeface="Arial"/>
              </a:rPr>
              <a:t>Odontologia.</a:t>
            </a:r>
            <a:endParaRPr lang="pt-BR" sz="1200" dirty="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Técnicos de radiologia.</a:t>
            </a:r>
          </a:p>
          <a:p>
            <a:pPr algn="just"/>
            <a:r>
              <a:rPr lang="pt-BR" sz="1200" dirty="0" smtClean="0">
                <a:solidFill>
                  <a:schemeClr val="tx1">
                    <a:lumMod val="50000"/>
                    <a:lumOff val="50000"/>
                  </a:schemeClr>
                </a:solidFill>
                <a:latin typeface="Arial"/>
                <a:cs typeface="Arial"/>
              </a:rPr>
              <a:t>• Professores e alunos de graduação em Odontologia.</a:t>
            </a:r>
          </a:p>
        </p:txBody>
      </p:sp>
      <p:sp>
        <p:nvSpPr>
          <p:cNvPr id="16" name="TextBox 15"/>
          <p:cNvSpPr txBox="1"/>
          <p:nvPr/>
        </p:nvSpPr>
        <p:spPr>
          <a:xfrm>
            <a:off x="356849" y="54898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04115" y="6603118"/>
            <a:ext cx="35117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a:t>
            </a:r>
            <a:r>
              <a:rPr lang="pt-BR" sz="1100" b="1" dirty="0" err="1" smtClean="0">
                <a:solidFill>
                  <a:schemeClr val="tx1">
                    <a:lumMod val="50000"/>
                    <a:lumOff val="50000"/>
                  </a:schemeClr>
                </a:solidFill>
                <a:latin typeface="Arial"/>
                <a:cs typeface="Arial"/>
              </a:rPr>
              <a:t>nº</a:t>
            </a:r>
            <a:r>
              <a:rPr lang="pt-BR" sz="1100" b="1" dirty="0" smtClean="0">
                <a:solidFill>
                  <a:schemeClr val="tx1">
                    <a:lumMod val="50000"/>
                    <a:lumOff val="50000"/>
                  </a:schemeClr>
                </a:solidFill>
                <a:latin typeface="Arial"/>
                <a:cs typeface="Arial"/>
              </a:rPr>
              <a:t>: BR 10 2014 031208-0</a:t>
            </a:r>
            <a:endParaRPr lang="pt-BR" sz="1100" b="1" dirty="0">
              <a:solidFill>
                <a:schemeClr val="tx1">
                  <a:lumMod val="50000"/>
                  <a:lumOff val="50000"/>
                </a:schemeClr>
              </a:solidFill>
              <a:latin typeface="Arial"/>
              <a:cs typeface="Arial"/>
            </a:endParaRPr>
          </a:p>
        </p:txBody>
      </p:sp>
      <p:sp>
        <p:nvSpPr>
          <p:cNvPr id="21" name="Chevron 20"/>
          <p:cNvSpPr/>
          <p:nvPr/>
        </p:nvSpPr>
        <p:spPr>
          <a:xfrm>
            <a:off x="402988" y="57903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7903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7903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7903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6" y="6594528"/>
            <a:ext cx="418434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Máquinas e Equipamentos  </a:t>
            </a:r>
            <a:endParaRPr lang="pt-BR" sz="1200" b="1" dirty="0">
              <a:solidFill>
                <a:schemeClr val="tx1">
                  <a:lumMod val="65000"/>
                  <a:lumOff val="35000"/>
                </a:schemeClr>
              </a:solidFill>
              <a:latin typeface="Arial" pitchFamily="34" charset="0"/>
              <a:cs typeface="Arial" pitchFamily="34" charset="0"/>
            </a:endParaRPr>
          </a:p>
        </p:txBody>
      </p:sp>
      <p:pic>
        <p:nvPicPr>
          <p:cNvPr id="26" name="Picture 25"/>
          <p:cNvPicPr/>
          <p:nvPr/>
        </p:nvPicPr>
        <p:blipFill rotWithShape="1">
          <a:blip r:embed="rId3" cstate="screen">
            <a:extLst>
              <a:ext uri="{28A0092B-C50C-407E-A947-70E740481C1C}">
                <a14:useLocalDpi xmlns:a14="http://schemas.microsoft.com/office/drawing/2010/main" val="0"/>
              </a:ext>
            </a:extLst>
          </a:blip>
          <a:srcRect l="28403" t="23614" r="33183"/>
          <a:stretch/>
        </p:blipFill>
        <p:spPr bwMode="auto">
          <a:xfrm rot="16200000" flipH="1">
            <a:off x="7356772" y="1298828"/>
            <a:ext cx="2074359" cy="3093645"/>
          </a:xfrm>
          <a:prstGeom prst="rect">
            <a:avLst/>
          </a:prstGeom>
          <a:ln>
            <a:noFill/>
          </a:ln>
          <a:extLst>
            <a:ext uri="{53640926-AAD7-44D8-BBD7-CCE9431645EC}">
              <a14:shadowObscured xmlns:a14="http://schemas.microsoft.com/office/drawing/2010/main"/>
            </a:ext>
          </a:extLst>
        </p:spPr>
      </p:pic>
      <p:pic>
        <p:nvPicPr>
          <p:cNvPr id="3" name="Picture 2" descr="PICT0042.JPG"/>
          <p:cNvPicPr>
            <a:picLocks noChangeAspect="1"/>
          </p:cNvPicPr>
          <p:nvPr/>
        </p:nvPicPr>
        <p:blipFill rotWithShape="1">
          <a:blip r:embed="rId4" cstate="screen">
            <a:extLst>
              <a:ext uri="{28A0092B-C50C-407E-A947-70E740481C1C}">
                <a14:useLocalDpi xmlns:a14="http://schemas.microsoft.com/office/drawing/2010/main" val="0"/>
              </a:ext>
            </a:extLst>
          </a:blip>
          <a:srcRect l="3188" t="10241" r="9484" b="23410"/>
          <a:stretch/>
        </p:blipFill>
        <p:spPr>
          <a:xfrm>
            <a:off x="6859154" y="4237329"/>
            <a:ext cx="3081620" cy="1755970"/>
          </a:xfrm>
          <a:prstGeom prst="rect">
            <a:avLst/>
          </a:prstGeom>
        </p:spPr>
      </p:pic>
    </p:spTree>
    <p:extLst>
      <p:ext uri="{BB962C8B-B14F-4D97-AF65-F5344CB8AC3E}">
        <p14:creationId xmlns:p14="http://schemas.microsoft.com/office/powerpoint/2010/main" val="3420958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5"/>
          <p:cNvSpPr txBox="1">
            <a:spLocks noChangeArrowheads="1"/>
          </p:cNvSpPr>
          <p:nvPr/>
        </p:nvSpPr>
        <p:spPr bwMode="auto">
          <a:xfrm>
            <a:off x="334963" y="942975"/>
            <a:ext cx="6307822" cy="331344"/>
          </a:xfrm>
          <a:prstGeom prst="rect">
            <a:avLst/>
          </a:prstGeom>
          <a:noFill/>
          <a:ln w="9525">
            <a:noFill/>
            <a:miter lim="800000"/>
            <a:headEnd/>
            <a:tailEnd/>
          </a:ln>
        </p:spPr>
        <p:txBody>
          <a:bodyPr wrap="none" lIns="99539" tIns="49770" rIns="99539" bIns="49770">
            <a:spAutoFit/>
          </a:bodyPr>
          <a:lstStyle/>
          <a:p>
            <a:r>
              <a:rPr lang="pt-BR" sz="1500" dirty="0" err="1" smtClean="0">
                <a:solidFill>
                  <a:schemeClr val="bg1"/>
                </a:solidFill>
                <a:latin typeface="Arial" panose="020B0604020202020204" pitchFamily="34" charset="0"/>
                <a:cs typeface="Arial" panose="020B0604020202020204" pitchFamily="34" charset="0"/>
              </a:rPr>
              <a:t>Liedi</a:t>
            </a:r>
            <a:r>
              <a:rPr lang="pt-BR" sz="1500" dirty="0" smtClean="0">
                <a:solidFill>
                  <a:schemeClr val="bg1"/>
                </a:solidFill>
                <a:latin typeface="Arial" panose="020B0604020202020204" pitchFamily="34" charset="0"/>
                <a:cs typeface="Arial" panose="020B0604020202020204" pitchFamily="34" charset="0"/>
              </a:rPr>
              <a:t> L.B</a:t>
            </a:r>
            <a:r>
              <a:rPr lang="pt-BR" sz="1500" dirty="0">
                <a:solidFill>
                  <a:schemeClr val="bg1"/>
                </a:solidFill>
                <a:latin typeface="Arial" panose="020B0604020202020204" pitchFamily="34" charset="0"/>
                <a:cs typeface="Arial" panose="020B0604020202020204" pitchFamily="34" charset="0"/>
              </a:rPr>
              <a:t>. </a:t>
            </a:r>
            <a:r>
              <a:rPr lang="pt-BR" sz="1500" dirty="0" err="1" smtClean="0">
                <a:solidFill>
                  <a:schemeClr val="bg1"/>
                </a:solidFill>
                <a:latin typeface="Arial" panose="020B0604020202020204" pitchFamily="34" charset="0"/>
                <a:cs typeface="Arial" panose="020B0604020202020204" pitchFamily="34" charset="0"/>
              </a:rPr>
              <a:t>Bernucci</a:t>
            </a:r>
            <a:r>
              <a:rPr lang="pt-BR" sz="1500" dirty="0" smtClean="0">
                <a:solidFill>
                  <a:schemeClr val="bg1"/>
                </a:solidFill>
                <a:latin typeface="Arial" panose="020B0604020202020204" pitchFamily="34" charset="0"/>
                <a:cs typeface="Arial" panose="020B0604020202020204" pitchFamily="34" charset="0"/>
              </a:rPr>
              <a:t>; Tiago Vieira; Sérgio C. </a:t>
            </a:r>
            <a:r>
              <a:rPr lang="pt-BR" sz="1500" dirty="0" err="1" smtClean="0">
                <a:solidFill>
                  <a:schemeClr val="bg1"/>
                </a:solidFill>
                <a:latin typeface="Arial" panose="020B0604020202020204" pitchFamily="34" charset="0"/>
                <a:cs typeface="Arial" panose="020B0604020202020204" pitchFamily="34" charset="0"/>
              </a:rPr>
              <a:t>Callai</a:t>
            </a:r>
            <a:r>
              <a:rPr lang="pt-BR" sz="1500" dirty="0" smtClean="0">
                <a:solidFill>
                  <a:schemeClr val="bg1"/>
                </a:solidFill>
                <a:latin typeface="Arial" panose="020B0604020202020204" pitchFamily="34" charset="0"/>
                <a:cs typeface="Arial" panose="020B0604020202020204" pitchFamily="34" charset="0"/>
              </a:rPr>
              <a:t>; André K. </a:t>
            </a:r>
            <a:r>
              <a:rPr lang="pt-BR" sz="1500" dirty="0" err="1" smtClean="0">
                <a:solidFill>
                  <a:schemeClr val="bg1"/>
                </a:solidFill>
                <a:latin typeface="Arial" panose="020B0604020202020204" pitchFamily="34" charset="0"/>
                <a:cs typeface="Arial" panose="020B0604020202020204" pitchFamily="34" charset="0"/>
              </a:rPr>
              <a:t>Kuchiishi</a:t>
            </a:r>
            <a:r>
              <a:rPr lang="pt-BR" sz="1500" dirty="0" smtClean="0">
                <a:solidFill>
                  <a:schemeClr val="bg1"/>
                </a:solidFill>
                <a:latin typeface="Arial" panose="020B0604020202020204" pitchFamily="34" charset="0"/>
                <a:cs typeface="Arial" panose="020B0604020202020204" pitchFamily="34" charset="0"/>
              </a:rPr>
              <a:t>.</a:t>
            </a:r>
            <a:endParaRPr lang="pt-BR" sz="1500" dirty="0">
              <a:solidFill>
                <a:schemeClr val="bg1"/>
              </a:solidFill>
              <a:latin typeface="Arial" panose="020B0604020202020204" pitchFamily="34" charset="0"/>
              <a:cs typeface="Arial" panose="020B0604020202020204" pitchFamily="34" charset="0"/>
            </a:endParaRPr>
          </a:p>
        </p:txBody>
      </p:sp>
      <p:sp>
        <p:nvSpPr>
          <p:cNvPr id="14338" name="TextBox 6"/>
          <p:cNvSpPr txBox="1">
            <a:spLocks noChangeArrowheads="1"/>
          </p:cNvSpPr>
          <p:nvPr/>
        </p:nvSpPr>
        <p:spPr bwMode="auto">
          <a:xfrm>
            <a:off x="338138" y="334963"/>
            <a:ext cx="8028165" cy="454455"/>
          </a:xfrm>
          <a:prstGeom prst="rect">
            <a:avLst/>
          </a:prstGeom>
          <a:noFill/>
          <a:ln w="9525">
            <a:noFill/>
            <a:miter lim="800000"/>
            <a:headEnd/>
            <a:tailEnd/>
          </a:ln>
        </p:spPr>
        <p:txBody>
          <a:bodyPr wrap="none" lIns="99539" tIns="49770" rIns="99539" bIns="49770">
            <a:spAutoFit/>
          </a:bodyPr>
          <a:lstStyle/>
          <a:p>
            <a:r>
              <a:rPr lang="pt-BR" sz="2300" dirty="0">
                <a:solidFill>
                  <a:schemeClr val="bg1"/>
                </a:solidFill>
                <a:latin typeface="Arial" panose="020B0604020202020204" pitchFamily="34" charset="0"/>
                <a:cs typeface="Arial" panose="020B0604020202020204" pitchFamily="34" charset="0"/>
              </a:rPr>
              <a:t>Equipamento Móvel de Avaliação de Textura de Pavimentos</a:t>
            </a:r>
          </a:p>
        </p:txBody>
      </p:sp>
      <p:sp>
        <p:nvSpPr>
          <p:cNvPr id="9" name="TextBox 8"/>
          <p:cNvSpPr txBox="1"/>
          <p:nvPr/>
        </p:nvSpPr>
        <p:spPr>
          <a:xfrm>
            <a:off x="8545012" y="6557771"/>
            <a:ext cx="1552354" cy="285178"/>
          </a:xfrm>
          <a:prstGeom prst="rect">
            <a:avLst/>
          </a:prstGeom>
          <a:noFill/>
        </p:spPr>
        <p:txBody>
          <a:bodyPr wrap="none" lIns="99539" tIns="49770" rIns="99539" bIns="49770">
            <a:spAutoFit/>
          </a:bodyPr>
          <a:lstStyle/>
          <a:p>
            <a:r>
              <a:rPr lang="pt-BR" sz="1200" b="1" dirty="0" smtClean="0">
                <a:solidFill>
                  <a:srgbClr val="595959"/>
                </a:solidFill>
                <a:latin typeface="Arial" panose="020B0604020202020204" pitchFamily="34" charset="0"/>
                <a:cs typeface="Arial" panose="020B0604020202020204" pitchFamily="34" charset="0"/>
              </a:rPr>
              <a:t>Escola </a:t>
            </a:r>
            <a:r>
              <a:rPr lang="pt-BR" sz="1200" b="1" dirty="0">
                <a:solidFill>
                  <a:srgbClr val="595959"/>
                </a:solidFill>
                <a:latin typeface="Arial" panose="020B0604020202020204" pitchFamily="34" charset="0"/>
                <a:cs typeface="Arial" panose="020B0604020202020204" pitchFamily="34" charset="0"/>
              </a:rPr>
              <a:t>Politécnica</a:t>
            </a:r>
          </a:p>
        </p:txBody>
      </p:sp>
      <p:sp>
        <p:nvSpPr>
          <p:cNvPr id="14340" name="TextBox 9"/>
          <p:cNvSpPr txBox="1">
            <a:spLocks noChangeArrowheads="1"/>
          </p:cNvSpPr>
          <p:nvPr/>
        </p:nvSpPr>
        <p:spPr bwMode="auto">
          <a:xfrm>
            <a:off x="357188" y="1465263"/>
            <a:ext cx="1057275" cy="304800"/>
          </a:xfrm>
          <a:prstGeom prst="rect">
            <a:avLst/>
          </a:prstGeom>
          <a:noFill/>
          <a:ln w="9525">
            <a:noFill/>
            <a:miter lim="800000"/>
            <a:headEnd/>
            <a:tailEnd/>
          </a:ln>
        </p:spPr>
        <p:txBody>
          <a:bodyPr wrap="none" lIns="99539" tIns="49770" rIns="99539" bIns="49770">
            <a:spAutoFit/>
          </a:bodyPr>
          <a:lstStyle/>
          <a:p>
            <a:r>
              <a:rPr lang="pt-BR" sz="1300" b="1" dirty="0">
                <a:solidFill>
                  <a:srgbClr val="099ADD"/>
                </a:solidFill>
                <a:latin typeface="Arial" panose="020B0604020202020204" pitchFamily="34" charset="0"/>
                <a:cs typeface="Arial" panose="020B0604020202020204" pitchFamily="34" charset="0"/>
              </a:rPr>
              <a:t>Introdução</a:t>
            </a:r>
          </a:p>
        </p:txBody>
      </p:sp>
      <p:sp>
        <p:nvSpPr>
          <p:cNvPr id="14341" name="TextBox 10"/>
          <p:cNvSpPr txBox="1">
            <a:spLocks noChangeArrowheads="1"/>
          </p:cNvSpPr>
          <p:nvPr/>
        </p:nvSpPr>
        <p:spPr bwMode="auto">
          <a:xfrm>
            <a:off x="338138" y="2827338"/>
            <a:ext cx="964052" cy="300567"/>
          </a:xfrm>
          <a:prstGeom prst="rect">
            <a:avLst/>
          </a:prstGeom>
          <a:noFill/>
          <a:ln w="9525">
            <a:noFill/>
            <a:miter lim="800000"/>
            <a:headEnd/>
            <a:tailEnd/>
          </a:ln>
        </p:spPr>
        <p:txBody>
          <a:bodyPr wrap="none" lIns="99539" tIns="49770" rIns="99539" bIns="49770">
            <a:spAutoFit/>
          </a:bodyPr>
          <a:lstStyle/>
          <a:p>
            <a:r>
              <a:rPr lang="pt-BR" sz="1300" b="1" dirty="0">
                <a:solidFill>
                  <a:srgbClr val="099ADD"/>
                </a:solidFill>
                <a:latin typeface="Arial" panose="020B0604020202020204" pitchFamily="34" charset="0"/>
                <a:cs typeface="Arial" panose="020B0604020202020204" pitchFamily="34" charset="0"/>
              </a:rPr>
              <a:t>Objetivos</a:t>
            </a:r>
          </a:p>
        </p:txBody>
      </p:sp>
      <p:sp>
        <p:nvSpPr>
          <p:cNvPr id="14342" name="TextBox 11"/>
          <p:cNvSpPr txBox="1">
            <a:spLocks noChangeArrowheads="1"/>
          </p:cNvSpPr>
          <p:nvPr/>
        </p:nvSpPr>
        <p:spPr bwMode="auto">
          <a:xfrm>
            <a:off x="309563" y="3830638"/>
            <a:ext cx="2248057" cy="300567"/>
          </a:xfrm>
          <a:prstGeom prst="rect">
            <a:avLst/>
          </a:prstGeom>
          <a:noFill/>
          <a:ln w="9525">
            <a:noFill/>
            <a:miter lim="800000"/>
            <a:headEnd/>
            <a:tailEnd/>
          </a:ln>
        </p:spPr>
        <p:txBody>
          <a:bodyPr wrap="none" lIns="99539" tIns="49770" rIns="99539" bIns="49770">
            <a:spAutoFit/>
          </a:bodyPr>
          <a:lstStyle/>
          <a:p>
            <a:r>
              <a:rPr lang="pt-BR" sz="1300" b="1" dirty="0">
                <a:solidFill>
                  <a:srgbClr val="099ADD"/>
                </a:solidFill>
                <a:latin typeface="Arial" panose="020B0604020202020204" pitchFamily="34" charset="0"/>
                <a:cs typeface="Arial" panose="020B0604020202020204" pitchFamily="34" charset="0"/>
              </a:rPr>
              <a:t>Aplicações e público alvo</a:t>
            </a:r>
          </a:p>
        </p:txBody>
      </p:sp>
      <p:sp>
        <p:nvSpPr>
          <p:cNvPr id="13" name="TextBox 12"/>
          <p:cNvSpPr txBox="1"/>
          <p:nvPr/>
        </p:nvSpPr>
        <p:spPr>
          <a:xfrm>
            <a:off x="415925" y="1752600"/>
            <a:ext cx="5907088" cy="1208508"/>
          </a:xfrm>
          <a:prstGeom prst="rect">
            <a:avLst/>
          </a:prstGeom>
          <a:noFill/>
        </p:spPr>
        <p:txBody>
          <a:bodyPr lIns="99539" tIns="49770" rIns="99539" bIns="49770">
            <a:spAutoFit/>
          </a:bodyPr>
          <a:lstStyle/>
          <a:p>
            <a:pPr algn="just"/>
            <a:r>
              <a:rPr lang="pt-BR" sz="1200" dirty="0" smtClean="0">
                <a:solidFill>
                  <a:srgbClr val="7F7F7F"/>
                </a:solidFill>
                <a:latin typeface="Arial" panose="020B0604020202020204" pitchFamily="34" charset="0"/>
                <a:cs typeface="Arial" panose="020B0604020202020204" pitchFamily="34" charset="0"/>
              </a:rPr>
              <a:t>As superfícies </a:t>
            </a:r>
            <a:r>
              <a:rPr lang="pt-BR" sz="1200" dirty="0">
                <a:solidFill>
                  <a:srgbClr val="7F7F7F"/>
                </a:solidFill>
                <a:latin typeface="Arial" panose="020B0604020202020204" pitchFamily="34" charset="0"/>
                <a:cs typeface="Arial" panose="020B0604020202020204" pitchFamily="34" charset="0"/>
              </a:rPr>
              <a:t>de revestimentos de pavimentos </a:t>
            </a:r>
            <a:r>
              <a:rPr lang="pt-BR" sz="1200" dirty="0" smtClean="0">
                <a:solidFill>
                  <a:srgbClr val="7F7F7F"/>
                </a:solidFill>
                <a:latin typeface="Arial" panose="020B0604020202020204" pitchFamily="34" charset="0"/>
                <a:cs typeface="Arial" panose="020B0604020202020204" pitchFamily="34" charset="0"/>
              </a:rPr>
              <a:t>são uma das principais responsáveis </a:t>
            </a:r>
            <a:r>
              <a:rPr lang="pt-BR" sz="1200" dirty="0">
                <a:solidFill>
                  <a:srgbClr val="7F7F7F"/>
                </a:solidFill>
                <a:latin typeface="Arial" panose="020B0604020202020204" pitchFamily="34" charset="0"/>
                <a:cs typeface="Arial" panose="020B0604020202020204" pitchFamily="34" charset="0"/>
              </a:rPr>
              <a:t>pela segurança, ruído, </a:t>
            </a:r>
            <a:r>
              <a:rPr lang="pt-BR" sz="1200" dirty="0" smtClean="0">
                <a:solidFill>
                  <a:srgbClr val="7F7F7F"/>
                </a:solidFill>
                <a:latin typeface="Arial" panose="020B0604020202020204" pitchFamily="34" charset="0"/>
                <a:cs typeface="Arial" panose="020B0604020202020204" pitchFamily="34" charset="0"/>
              </a:rPr>
              <a:t>frenagem </a:t>
            </a:r>
            <a:r>
              <a:rPr lang="pt-BR" sz="1200" dirty="0">
                <a:solidFill>
                  <a:srgbClr val="7F7F7F"/>
                </a:solidFill>
                <a:latin typeface="Arial" panose="020B0604020202020204" pitchFamily="34" charset="0"/>
                <a:cs typeface="Arial" panose="020B0604020202020204" pitchFamily="34" charset="0"/>
              </a:rPr>
              <a:t>e conforto que o usuário </a:t>
            </a:r>
            <a:r>
              <a:rPr lang="pt-BR" sz="1200" dirty="0" smtClean="0">
                <a:solidFill>
                  <a:srgbClr val="7F7F7F"/>
                </a:solidFill>
                <a:latin typeface="Arial" panose="020B0604020202020204" pitchFamily="34" charset="0"/>
                <a:cs typeface="Arial" panose="020B0604020202020204" pitchFamily="34" charset="0"/>
              </a:rPr>
              <a:t>está </a:t>
            </a:r>
            <a:r>
              <a:rPr lang="pt-BR" sz="1200" dirty="0">
                <a:solidFill>
                  <a:srgbClr val="7F7F7F"/>
                </a:solidFill>
                <a:latin typeface="Arial" panose="020B0604020202020204" pitchFamily="34" charset="0"/>
                <a:cs typeface="Arial" panose="020B0604020202020204" pitchFamily="34" charset="0"/>
              </a:rPr>
              <a:t>sujeito. As formas atuais de avaliação são métodos </a:t>
            </a:r>
            <a:r>
              <a:rPr lang="pt-BR" sz="1200" dirty="0" smtClean="0">
                <a:solidFill>
                  <a:srgbClr val="7F7F7F"/>
                </a:solidFill>
                <a:latin typeface="Arial" panose="020B0604020202020204" pitchFamily="34" charset="0"/>
                <a:cs typeface="Arial" panose="020B0604020202020204" pitchFamily="34" charset="0"/>
              </a:rPr>
              <a:t>que muitas vezes exigem o fechamento da pista ou a utilização de equipamentos muito caros. </a:t>
            </a:r>
            <a:r>
              <a:rPr lang="pt-BR" sz="1200" dirty="0">
                <a:solidFill>
                  <a:srgbClr val="7F7F7F"/>
                </a:solidFill>
                <a:latin typeface="Arial" panose="020B0604020202020204" pitchFamily="34" charset="0"/>
                <a:cs typeface="Arial" panose="020B0604020202020204" pitchFamily="34" charset="0"/>
              </a:rPr>
              <a:t>Ainda, os métodos </a:t>
            </a:r>
            <a:r>
              <a:rPr lang="pt-BR" sz="1200" dirty="0" smtClean="0">
                <a:solidFill>
                  <a:srgbClr val="7F7F7F"/>
                </a:solidFill>
                <a:latin typeface="Arial" panose="020B0604020202020204" pitchFamily="34" charset="0"/>
                <a:cs typeface="Arial" panose="020B0604020202020204" pitchFamily="34" charset="0"/>
              </a:rPr>
              <a:t>atuais </a:t>
            </a:r>
            <a:r>
              <a:rPr lang="pt-BR" sz="1200" dirty="0">
                <a:solidFill>
                  <a:srgbClr val="7F7F7F"/>
                </a:solidFill>
                <a:latin typeface="Arial" panose="020B0604020202020204" pitchFamily="34" charset="0"/>
                <a:cs typeface="Arial" panose="020B0604020202020204" pitchFamily="34" charset="0"/>
              </a:rPr>
              <a:t>não </a:t>
            </a:r>
            <a:r>
              <a:rPr lang="pt-BR" sz="1200" dirty="0" smtClean="0">
                <a:solidFill>
                  <a:srgbClr val="7F7F7F"/>
                </a:solidFill>
                <a:latin typeface="Arial" panose="020B0604020202020204" pitchFamily="34" charset="0"/>
                <a:cs typeface="Arial" panose="020B0604020202020204" pitchFamily="34" charset="0"/>
              </a:rPr>
              <a:t>fornecem </a:t>
            </a:r>
            <a:r>
              <a:rPr lang="pt-BR" sz="1200" dirty="0">
                <a:solidFill>
                  <a:srgbClr val="7F7F7F"/>
                </a:solidFill>
                <a:latin typeface="Arial" panose="020B0604020202020204" pitchFamily="34" charset="0"/>
                <a:cs typeface="Arial" panose="020B0604020202020204" pitchFamily="34" charset="0"/>
              </a:rPr>
              <a:t>resultados que tragam o maior número de informações relevantes sobre a textura.</a:t>
            </a:r>
          </a:p>
        </p:txBody>
      </p:sp>
      <p:sp>
        <p:nvSpPr>
          <p:cNvPr id="14" name="TextBox 13"/>
          <p:cNvSpPr txBox="1"/>
          <p:nvPr/>
        </p:nvSpPr>
        <p:spPr>
          <a:xfrm>
            <a:off x="415925" y="3090863"/>
            <a:ext cx="5907088" cy="839176"/>
          </a:xfrm>
          <a:prstGeom prst="rect">
            <a:avLst/>
          </a:prstGeom>
          <a:noFill/>
        </p:spPr>
        <p:txBody>
          <a:bodyPr lIns="99539" tIns="49770" rIns="99539" bIns="49770">
            <a:spAutoFit/>
          </a:bodyPr>
          <a:lstStyle/>
          <a:p>
            <a:pPr algn="just"/>
            <a:r>
              <a:rPr lang="pt-BR" sz="1200" dirty="0">
                <a:solidFill>
                  <a:srgbClr val="7F7F7F"/>
                </a:solidFill>
                <a:latin typeface="Arial" panose="020B0604020202020204" pitchFamily="34" charset="0"/>
                <a:cs typeface="Arial" panose="020B0604020202020204" pitchFamily="34" charset="0"/>
              </a:rPr>
              <a:t>Este equipamento visa sanar os dois problemas </a:t>
            </a:r>
            <a:r>
              <a:rPr lang="pt-BR" sz="1200" dirty="0" smtClean="0">
                <a:solidFill>
                  <a:srgbClr val="7F7F7F"/>
                </a:solidFill>
                <a:latin typeface="Arial" panose="020B0604020202020204" pitchFamily="34" charset="0"/>
                <a:cs typeface="Arial" panose="020B0604020202020204" pitchFamily="34" charset="0"/>
              </a:rPr>
              <a:t>citados. Ele é caracterizado por ser móvel, não depender do fechamento de pista e possuir </a:t>
            </a:r>
            <a:r>
              <a:rPr lang="pt-BR" sz="1200" dirty="0">
                <a:solidFill>
                  <a:srgbClr val="7F7F7F"/>
                </a:solidFill>
                <a:latin typeface="Arial" panose="020B0604020202020204" pitchFamily="34" charset="0"/>
                <a:cs typeface="Arial" panose="020B0604020202020204" pitchFamily="34" charset="0"/>
              </a:rPr>
              <a:t>baixo custo. </a:t>
            </a:r>
            <a:r>
              <a:rPr lang="pt-BR" sz="1200" dirty="0" smtClean="0">
                <a:solidFill>
                  <a:srgbClr val="7F7F7F"/>
                </a:solidFill>
                <a:latin typeface="Arial" panose="020B0604020202020204" pitchFamily="34" charset="0"/>
                <a:cs typeface="Arial" panose="020B0604020202020204" pitchFamily="34" charset="0"/>
              </a:rPr>
              <a:t>Ainda, </a:t>
            </a:r>
            <a:r>
              <a:rPr lang="pt-BR" sz="1200" dirty="0">
                <a:solidFill>
                  <a:srgbClr val="7F7F7F"/>
                </a:solidFill>
                <a:latin typeface="Arial" panose="020B0604020202020204" pitchFamily="34" charset="0"/>
                <a:cs typeface="Arial" panose="020B0604020202020204" pitchFamily="34" charset="0"/>
              </a:rPr>
              <a:t>ele consegue levantar coeficientes de textura que permitem ao Engenheiro ter maior conhecimento sobre a superfície do </a:t>
            </a:r>
            <a:r>
              <a:rPr lang="pt-BR" sz="1200" dirty="0" smtClean="0">
                <a:solidFill>
                  <a:srgbClr val="7F7F7F"/>
                </a:solidFill>
                <a:latin typeface="Arial" panose="020B0604020202020204" pitchFamily="34" charset="0"/>
                <a:cs typeface="Arial" panose="020B0604020202020204" pitchFamily="34" charset="0"/>
              </a:rPr>
              <a:t>revestimento.</a:t>
            </a:r>
            <a:endParaRPr lang="pt-BR" sz="1200" dirty="0">
              <a:solidFill>
                <a:srgbClr val="7F7F7F"/>
              </a:solidFill>
              <a:latin typeface="Arial" panose="020B0604020202020204" pitchFamily="34" charset="0"/>
              <a:cs typeface="Arial" panose="020B0604020202020204" pitchFamily="34" charset="0"/>
            </a:endParaRPr>
          </a:p>
        </p:txBody>
      </p:sp>
      <p:sp>
        <p:nvSpPr>
          <p:cNvPr id="15" name="TextBox 14"/>
          <p:cNvSpPr txBox="1"/>
          <p:nvPr/>
        </p:nvSpPr>
        <p:spPr>
          <a:xfrm>
            <a:off x="404240" y="4084793"/>
            <a:ext cx="5907087" cy="1023842"/>
          </a:xfrm>
          <a:prstGeom prst="rect">
            <a:avLst/>
          </a:prstGeom>
          <a:noFill/>
        </p:spPr>
        <p:txBody>
          <a:bodyPr lIns="99539" tIns="49770" rIns="99539" bIns="49770">
            <a:spAutoFit/>
          </a:bodyPr>
          <a:lstStyle/>
          <a:p>
            <a:pPr algn="just"/>
            <a:r>
              <a:rPr lang="pt-BR" sz="1200" dirty="0">
                <a:solidFill>
                  <a:srgbClr val="7F7F7F"/>
                </a:solidFill>
                <a:latin typeface="Arial" panose="020B0604020202020204" pitchFamily="34" charset="0"/>
                <a:cs typeface="Arial" panose="020B0604020202020204" pitchFamily="34" charset="0"/>
              </a:rPr>
              <a:t>• Levantamento de Textura de Pavimentos;</a:t>
            </a:r>
          </a:p>
          <a:p>
            <a:pPr algn="just"/>
            <a:r>
              <a:rPr lang="pt-BR" sz="1200" dirty="0">
                <a:solidFill>
                  <a:srgbClr val="7F7F7F"/>
                </a:solidFill>
                <a:latin typeface="Arial" panose="020B0604020202020204" pitchFamily="34" charset="0"/>
                <a:cs typeface="Arial" panose="020B0604020202020204" pitchFamily="34" charset="0"/>
              </a:rPr>
              <a:t>• Metrologia de superfícies; </a:t>
            </a:r>
          </a:p>
          <a:p>
            <a:pPr algn="just"/>
            <a:r>
              <a:rPr lang="pt-BR" sz="1200" dirty="0">
                <a:solidFill>
                  <a:srgbClr val="7F7F7F"/>
                </a:solidFill>
                <a:latin typeface="Arial" panose="020B0604020202020204" pitchFamily="34" charset="0"/>
                <a:cs typeface="Arial" panose="020B0604020202020204" pitchFamily="34" charset="0"/>
              </a:rPr>
              <a:t>• </a:t>
            </a:r>
            <a:r>
              <a:rPr lang="pt-BR" sz="1200" dirty="0" err="1">
                <a:solidFill>
                  <a:srgbClr val="7F7F7F"/>
                </a:solidFill>
                <a:latin typeface="Arial" panose="020B0604020202020204" pitchFamily="34" charset="0"/>
                <a:cs typeface="Arial" panose="020B0604020202020204" pitchFamily="34" charset="0"/>
              </a:rPr>
              <a:t>Tribologia</a:t>
            </a:r>
            <a:r>
              <a:rPr lang="pt-BR" sz="1200" dirty="0">
                <a:solidFill>
                  <a:srgbClr val="7F7F7F"/>
                </a:solidFill>
                <a:latin typeface="Arial" panose="020B0604020202020204" pitchFamily="34" charset="0"/>
                <a:cs typeface="Arial" panose="020B0604020202020204" pitchFamily="34" charset="0"/>
              </a:rPr>
              <a:t>; </a:t>
            </a:r>
          </a:p>
          <a:p>
            <a:pPr algn="just"/>
            <a:r>
              <a:rPr lang="pt-BR" sz="1200" dirty="0">
                <a:solidFill>
                  <a:srgbClr val="7F7F7F"/>
                </a:solidFill>
                <a:latin typeface="Arial" panose="020B0604020202020204" pitchFamily="34" charset="0"/>
                <a:cs typeface="Arial" panose="020B0604020202020204" pitchFamily="34" charset="0"/>
              </a:rPr>
              <a:t>• </a:t>
            </a:r>
            <a:r>
              <a:rPr lang="pt-BR" sz="1200" dirty="0" smtClean="0">
                <a:solidFill>
                  <a:srgbClr val="7F7F7F"/>
                </a:solidFill>
                <a:latin typeface="Arial" panose="020B0604020202020204" pitchFamily="34" charset="0"/>
                <a:cs typeface="Arial" panose="020B0604020202020204" pitchFamily="34" charset="0"/>
              </a:rPr>
              <a:t>Indústria Pneumática;</a:t>
            </a:r>
            <a:endParaRPr lang="pt-BR" sz="1200" dirty="0">
              <a:solidFill>
                <a:srgbClr val="7F7F7F"/>
              </a:solidFill>
              <a:latin typeface="Arial" panose="020B0604020202020204" pitchFamily="34" charset="0"/>
              <a:cs typeface="Arial" panose="020B0604020202020204" pitchFamily="34" charset="0"/>
            </a:endParaRPr>
          </a:p>
          <a:p>
            <a:pPr algn="just"/>
            <a:r>
              <a:rPr lang="pt-BR" sz="1200" dirty="0">
                <a:solidFill>
                  <a:srgbClr val="7F7F7F"/>
                </a:solidFill>
                <a:latin typeface="Arial" panose="020B0604020202020204" pitchFamily="34" charset="0"/>
                <a:cs typeface="Arial" panose="020B0604020202020204" pitchFamily="34" charset="0"/>
              </a:rPr>
              <a:t>• </a:t>
            </a:r>
            <a:r>
              <a:rPr lang="pt-BR" sz="1200" dirty="0" smtClean="0">
                <a:solidFill>
                  <a:srgbClr val="7F7F7F"/>
                </a:solidFill>
                <a:latin typeface="Arial" panose="020B0604020202020204" pitchFamily="34" charset="0"/>
                <a:cs typeface="Arial" panose="020B0604020202020204" pitchFamily="34" charset="0"/>
              </a:rPr>
              <a:t>Indústria Automobilística</a:t>
            </a:r>
            <a:endParaRPr lang="pt-BR" sz="1200" dirty="0">
              <a:solidFill>
                <a:srgbClr val="7F7F7F"/>
              </a:solidFill>
              <a:latin typeface="Arial" panose="020B0604020202020204" pitchFamily="34" charset="0"/>
              <a:cs typeface="Arial" panose="020B0604020202020204" pitchFamily="34" charset="0"/>
            </a:endParaRPr>
          </a:p>
        </p:txBody>
      </p:sp>
      <p:sp>
        <p:nvSpPr>
          <p:cNvPr id="14346" name="TextBox 15"/>
          <p:cNvSpPr txBox="1">
            <a:spLocks noChangeArrowheads="1"/>
          </p:cNvSpPr>
          <p:nvPr/>
        </p:nvSpPr>
        <p:spPr bwMode="auto">
          <a:xfrm>
            <a:off x="357188" y="5222875"/>
            <a:ext cx="2460625" cy="300038"/>
          </a:xfrm>
          <a:prstGeom prst="rect">
            <a:avLst/>
          </a:prstGeom>
          <a:noFill/>
          <a:ln w="9525">
            <a:noFill/>
            <a:miter lim="800000"/>
            <a:headEnd/>
            <a:tailEnd/>
          </a:ln>
        </p:spPr>
        <p:txBody>
          <a:bodyPr wrap="none" lIns="99539" tIns="49770" rIns="99539" bIns="49770">
            <a:spAutoFit/>
          </a:bodyPr>
          <a:lstStyle/>
          <a:p>
            <a:r>
              <a:rPr lang="pt-BR" sz="1300" b="1">
                <a:solidFill>
                  <a:srgbClr val="099ADD"/>
                </a:solidFill>
                <a:latin typeface="Arial" panose="020B0604020202020204" pitchFamily="34" charset="0"/>
                <a:cs typeface="Arial" panose="020B0604020202020204" pitchFamily="34" charset="0"/>
              </a:rPr>
              <a:t>Estágio de desenvolvimento</a:t>
            </a:r>
          </a:p>
        </p:txBody>
      </p:sp>
      <p:sp>
        <p:nvSpPr>
          <p:cNvPr id="17" name="TextBox 16"/>
          <p:cNvSpPr txBox="1"/>
          <p:nvPr/>
        </p:nvSpPr>
        <p:spPr>
          <a:xfrm>
            <a:off x="3841750" y="6565900"/>
            <a:ext cx="4071938" cy="269789"/>
          </a:xfrm>
          <a:prstGeom prst="rect">
            <a:avLst/>
          </a:prstGeom>
          <a:noFill/>
        </p:spPr>
        <p:txBody>
          <a:bodyPr lIns="99539" tIns="49770" rIns="99539" bIns="49770">
            <a:spAutoFit/>
          </a:bodyPr>
          <a:lstStyle/>
          <a:p>
            <a:pPr algn="just"/>
            <a:r>
              <a:rPr lang="pt-BR" sz="1100" b="1" dirty="0">
                <a:solidFill>
                  <a:srgbClr val="7F7F7F"/>
                </a:solidFill>
                <a:latin typeface="Arial" panose="020B0604020202020204" pitchFamily="34" charset="0"/>
                <a:cs typeface="Arial" panose="020B0604020202020204" pitchFamily="34" charset="0"/>
              </a:rPr>
              <a:t>Patente protegida sob o nº: </a:t>
            </a:r>
            <a:r>
              <a:rPr lang="pt-BR" sz="1100" b="1" dirty="0" smtClean="0">
                <a:solidFill>
                  <a:srgbClr val="7F7F7F"/>
                </a:solidFill>
                <a:latin typeface="Arial" panose="020B0604020202020204" pitchFamily="34" charset="0"/>
                <a:cs typeface="Arial" panose="020B0604020202020204" pitchFamily="34" charset="0"/>
              </a:rPr>
              <a:t>BR 10 2014 031964-6</a:t>
            </a:r>
            <a:endParaRPr lang="pt-BR" sz="1100" b="1" dirty="0">
              <a:solidFill>
                <a:srgbClr val="7F7F7F"/>
              </a:solidFill>
              <a:latin typeface="Arial" panose="020B0604020202020204" pitchFamily="34" charset="0"/>
              <a:cs typeface="Arial" panose="020B0604020202020204" pitchFamily="34" charset="0"/>
            </a:endParaRPr>
          </a:p>
        </p:txBody>
      </p:sp>
      <p:sp>
        <p:nvSpPr>
          <p:cNvPr id="21" name="Chevron 20"/>
          <p:cNvSpPr/>
          <p:nvPr/>
        </p:nvSpPr>
        <p:spPr>
          <a:xfrm>
            <a:off x="403225" y="5522913"/>
            <a:ext cx="1547813"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panose="020B0604020202020204" pitchFamily="34" charset="0"/>
                <a:cs typeface="Arial" panose="020B0604020202020204" pitchFamily="34" charset="0"/>
              </a:rPr>
              <a:t>P</a:t>
            </a:r>
            <a:r>
              <a:rPr lang="pt-BR" sz="1100" dirty="0" smtClean="0">
                <a:solidFill>
                  <a:schemeClr val="tx1">
                    <a:lumMod val="50000"/>
                    <a:lumOff val="50000"/>
                  </a:schemeClr>
                </a:solidFill>
                <a:latin typeface="Arial" panose="020B0604020202020204" pitchFamily="34" charset="0"/>
                <a:cs typeface="Arial" panose="020B0604020202020204" pitchFamily="34" charset="0"/>
              </a:rPr>
              <a:t>esquisa </a:t>
            </a:r>
            <a:r>
              <a:rPr lang="pt-BR" sz="1100" dirty="0">
                <a:solidFill>
                  <a:schemeClr val="tx1">
                    <a:lumMod val="50000"/>
                    <a:lumOff val="50000"/>
                  </a:schemeClr>
                </a:solidFill>
                <a:latin typeface="Arial" panose="020B0604020202020204" pitchFamily="34" charset="0"/>
                <a:cs typeface="Arial" panose="020B0604020202020204" pitchFamily="34" charset="0"/>
              </a:rPr>
              <a:t>básica</a:t>
            </a:r>
          </a:p>
        </p:txBody>
      </p:sp>
      <p:sp>
        <p:nvSpPr>
          <p:cNvPr id="34" name="Chevron 33"/>
          <p:cNvSpPr>
            <a:spLocks noChangeArrowheads="1"/>
          </p:cNvSpPr>
          <p:nvPr/>
        </p:nvSpPr>
        <p:spPr bwMode="auto">
          <a:xfrm>
            <a:off x="1717675" y="5522913"/>
            <a:ext cx="1547813" cy="468312"/>
          </a:xfrm>
          <a:prstGeom prst="chevron">
            <a:avLst>
              <a:gd name="adj" fmla="val 49959"/>
            </a:avLst>
          </a:prstGeom>
          <a:solidFill>
            <a:schemeClr val="tx2">
              <a:alpha val="20000"/>
            </a:schemeClr>
          </a:solidFill>
          <a:ln w="6350" algn="ctr">
            <a:solidFill>
              <a:schemeClr val="accent1"/>
            </a:solidFill>
            <a:miter lim="800000"/>
            <a:headEnd/>
            <a:tailEnd/>
          </a:ln>
        </p:spPr>
        <p:txBody>
          <a:bodyPr lIns="99539" tIns="49770" rIns="99539" bIns="49770" anchor="ctr"/>
          <a:lstStyle/>
          <a:p>
            <a:pPr algn="ctr" defTabSz="497697" fontAlgn="auto">
              <a:spcBef>
                <a:spcPts val="0"/>
              </a:spcBef>
              <a:spcAft>
                <a:spcPts val="0"/>
              </a:spcAft>
              <a:defRPr/>
            </a:pPr>
            <a:r>
              <a:rPr lang="pt-BR" sz="1100" dirty="0" smtClean="0">
                <a:solidFill>
                  <a:schemeClr val="tx1">
                    <a:lumMod val="50000"/>
                    <a:lumOff val="50000"/>
                  </a:schemeClr>
                </a:solidFill>
                <a:latin typeface="Arial" panose="020B0604020202020204" pitchFamily="34" charset="0"/>
                <a:cs typeface="Arial" panose="020B0604020202020204" pitchFamily="34" charset="0"/>
              </a:rPr>
              <a:t>Produção </a:t>
            </a:r>
            <a:r>
              <a:rPr lang="pt-BR" sz="1100" dirty="0">
                <a:solidFill>
                  <a:schemeClr val="tx1">
                    <a:lumMod val="50000"/>
                    <a:lumOff val="50000"/>
                  </a:schemeClr>
                </a:solidFill>
                <a:latin typeface="Arial" panose="020B0604020202020204" pitchFamily="34" charset="0"/>
                <a:cs typeface="Arial" panose="020B0604020202020204" pitchFamily="34" charset="0"/>
              </a:rPr>
              <a:t>em escala laboratorial</a:t>
            </a:r>
          </a:p>
        </p:txBody>
      </p:sp>
      <p:sp>
        <p:nvSpPr>
          <p:cNvPr id="35" name="Chevron 34"/>
          <p:cNvSpPr/>
          <p:nvPr/>
        </p:nvSpPr>
        <p:spPr>
          <a:xfrm>
            <a:off x="3025871" y="5522913"/>
            <a:ext cx="1547812"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smtClean="0">
                <a:solidFill>
                  <a:schemeClr val="tx1">
                    <a:lumMod val="50000"/>
                    <a:lumOff val="50000"/>
                  </a:schemeClr>
                </a:solidFill>
                <a:latin typeface="Arial" panose="020B0604020202020204" pitchFamily="34" charset="0"/>
                <a:cs typeface="Arial" panose="020B0604020202020204" pitchFamily="34" charset="0"/>
              </a:rPr>
              <a:t>Protótipo</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6" name="Chevron 35"/>
          <p:cNvSpPr/>
          <p:nvPr/>
        </p:nvSpPr>
        <p:spPr>
          <a:xfrm>
            <a:off x="4338638" y="5522913"/>
            <a:ext cx="1547812"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smtClean="0">
                <a:solidFill>
                  <a:schemeClr val="tx1">
                    <a:lumMod val="50000"/>
                    <a:lumOff val="50000"/>
                  </a:schemeClr>
                </a:solidFill>
                <a:latin typeface="Arial" panose="020B0604020202020204" pitchFamily="34" charset="0"/>
                <a:cs typeface="Arial" panose="020B0604020202020204" pitchFamily="34" charset="0"/>
              </a:rPr>
              <a:t>Aplicação</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CaixaDeTexto 17"/>
          <p:cNvSpPr txBox="1"/>
          <p:nvPr/>
        </p:nvSpPr>
        <p:spPr>
          <a:xfrm flipH="1">
            <a:off x="400050" y="6594475"/>
            <a:ext cx="3651250" cy="274638"/>
          </a:xfrm>
          <a:prstGeom prst="rect">
            <a:avLst/>
          </a:prstGeom>
          <a:noFill/>
        </p:spPr>
        <p:txBody>
          <a:bodyPr>
            <a:spAutoFit/>
          </a:bodyPr>
          <a:lstStyle/>
          <a:p>
            <a:r>
              <a:rPr lang="pt-BR" sz="1200" b="1" dirty="0">
                <a:solidFill>
                  <a:srgbClr val="595959"/>
                </a:solidFill>
                <a:latin typeface="Arial" panose="020B0604020202020204" pitchFamily="34" charset="0"/>
                <a:cs typeface="Arial" panose="020B0604020202020204" pitchFamily="34" charset="0"/>
              </a:rPr>
              <a:t>Área: Máquinas e Equipamentos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691" y="2343638"/>
            <a:ext cx="31146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00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8080" y="334343"/>
            <a:ext cx="6175928" cy="454455"/>
          </a:xfrm>
          <a:prstGeom prst="rect">
            <a:avLst/>
          </a:prstGeom>
          <a:noFill/>
        </p:spPr>
        <p:txBody>
          <a:bodyPr wrap="squar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Desinfecção de Superfícies Através da Luz </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66464" y="6583239"/>
            <a:ext cx="258148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884481"/>
            <a:ext cx="6179427" cy="1223897"/>
          </a:xfrm>
          <a:prstGeom prst="rect">
            <a:avLst/>
          </a:prstGeom>
          <a:noFill/>
        </p:spPr>
        <p:txBody>
          <a:bodyPr wrap="square" lIns="99539" tIns="49770" rIns="99539" bIns="49770" rtlCol="0">
            <a:spAutoFit/>
          </a:bodyPr>
          <a:lstStyle/>
          <a:p>
            <a:r>
              <a:rPr lang="pt-BR" sz="1300" b="1" dirty="0" smtClean="0">
                <a:solidFill>
                  <a:srgbClr val="099ADD"/>
                </a:solidFill>
                <a:latin typeface="Arial"/>
                <a:cs typeface="Arial"/>
              </a:rPr>
              <a:t>Objetivos</a:t>
            </a:r>
          </a:p>
          <a:p>
            <a:pPr algn="just"/>
            <a:r>
              <a:rPr lang="pt-BR" sz="1200" dirty="0">
                <a:solidFill>
                  <a:schemeClr val="tx1">
                    <a:lumMod val="50000"/>
                    <a:lumOff val="50000"/>
                  </a:schemeClr>
                </a:solidFill>
                <a:latin typeface="Arial"/>
                <a:cs typeface="Arial"/>
              </a:rPr>
              <a:t>Disponibilizar um sistema portátil de esterilização com luz UVC que oferece vantagens em relação aos sistemas químicos usuais utilizados como cloro, iodo e outros agentes químicos, já que é eficiente no controle microbiológico de diversos tipos de patógenos (vírus, bactérias, vírus e outros) e é um método mais seguro e menos agressivo, não agredindo o meio ambiente.</a:t>
            </a:r>
          </a:p>
        </p:txBody>
      </p:sp>
      <p:sp>
        <p:nvSpPr>
          <p:cNvPr id="12" name="TextBox 11"/>
          <p:cNvSpPr txBox="1"/>
          <p:nvPr/>
        </p:nvSpPr>
        <p:spPr>
          <a:xfrm>
            <a:off x="356849" y="4121241"/>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70952"/>
            <a:ext cx="6179427" cy="1208508"/>
          </a:xfrm>
          <a:prstGeom prst="rect">
            <a:avLst/>
          </a:prstGeom>
          <a:noFill/>
        </p:spPr>
        <p:txBody>
          <a:bodyPr wrap="square" lIns="99539" tIns="49770" rIns="99539" bIns="49770" rtlCol="0">
            <a:spAutoFit/>
          </a:bodyPr>
          <a:lstStyle/>
          <a:p>
            <a:pPr lvl="0" algn="just"/>
            <a:r>
              <a:rPr lang="pt-BR" sz="1200" dirty="0">
                <a:solidFill>
                  <a:schemeClr val="tx1">
                    <a:lumMod val="50000"/>
                    <a:lumOff val="50000"/>
                  </a:schemeClr>
                </a:solidFill>
                <a:latin typeface="Arial"/>
                <a:cs typeface="Arial"/>
              </a:rPr>
              <a:t>O presente modelo de utilidade se insere no campo de aplicação das necessidades humanas, das preparações com finalidades médicas, odontológicas, higiênicas e, mais especificamente, relacionado à esterilização de </a:t>
            </a:r>
            <a:r>
              <a:rPr lang="pt-BR" sz="1200" dirty="0" smtClean="0">
                <a:solidFill>
                  <a:schemeClr val="tx1">
                    <a:lumMod val="50000"/>
                    <a:lumOff val="50000"/>
                  </a:schemeClr>
                </a:solidFill>
                <a:latin typeface="Arial"/>
                <a:cs typeface="Arial"/>
              </a:rPr>
              <a:t>superfícies. Se </a:t>
            </a:r>
            <a:r>
              <a:rPr lang="pt-BR" sz="1200" dirty="0">
                <a:solidFill>
                  <a:schemeClr val="tx1">
                    <a:lumMod val="50000"/>
                    <a:lumOff val="50000"/>
                  </a:schemeClr>
                </a:solidFill>
                <a:latin typeface="Arial"/>
                <a:cs typeface="Arial"/>
              </a:rPr>
              <a:t>refere ao desenvolvimento de um dispositivo portátil que utiliza lâmpada UVC para o controle microbiológico de superfícies e equipamentos da saúde em geral com eficácia assegurada tanto para o operador quanto para a efetiva desinfecção e </a:t>
            </a:r>
            <a:r>
              <a:rPr lang="pt-BR" sz="1200" dirty="0" smtClean="0">
                <a:solidFill>
                  <a:schemeClr val="tx1">
                    <a:lumMod val="50000"/>
                    <a:lumOff val="50000"/>
                  </a:schemeClr>
                </a:solidFill>
                <a:latin typeface="Arial"/>
                <a:cs typeface="Arial"/>
              </a:rPr>
              <a:t>esterilização.</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9" y="4383924"/>
            <a:ext cx="5907883" cy="839176"/>
          </a:xfrm>
          <a:prstGeom prst="rect">
            <a:avLst/>
          </a:prstGeom>
          <a:noFill/>
        </p:spPr>
        <p:txBody>
          <a:bodyPr wrap="square" lIns="99539" tIns="49770" rIns="99539" bIns="49770" rtlCol="0">
            <a:spAutoFit/>
          </a:bodyPr>
          <a:lstStyle/>
          <a:p>
            <a:pPr algn="just">
              <a:buFont typeface="Arial" pitchFamily="34" charset="0"/>
              <a:buChar char="•"/>
            </a:pPr>
            <a:r>
              <a:rPr lang="pt-BR" sz="1200" dirty="0" smtClean="0">
                <a:solidFill>
                  <a:schemeClr val="tx1">
                    <a:lumMod val="50000"/>
                    <a:lumOff val="50000"/>
                  </a:schemeClr>
                </a:solidFill>
                <a:latin typeface="Arial"/>
                <a:cs typeface="Arial"/>
              </a:rPr>
              <a:t>Clínicas estéticas;</a:t>
            </a:r>
          </a:p>
          <a:p>
            <a:pPr algn="just">
              <a:buFont typeface="Arial" pitchFamily="34" charset="0"/>
              <a:buChar char="•"/>
            </a:pPr>
            <a:r>
              <a:rPr lang="pt-BR" sz="1200" dirty="0" smtClean="0">
                <a:solidFill>
                  <a:schemeClr val="tx1">
                    <a:lumMod val="50000"/>
                    <a:lumOff val="50000"/>
                  </a:schemeClr>
                </a:solidFill>
                <a:latin typeface="Arial"/>
                <a:cs typeface="Arial"/>
              </a:rPr>
              <a:t>Clinicas dermatológicas;</a:t>
            </a:r>
          </a:p>
          <a:p>
            <a:pPr algn="just">
              <a:buFont typeface="Arial" pitchFamily="34" charset="0"/>
              <a:buChar char="•"/>
            </a:pPr>
            <a:r>
              <a:rPr lang="pt-BR" sz="1200" dirty="0" smtClean="0">
                <a:solidFill>
                  <a:schemeClr val="tx1">
                    <a:lumMod val="50000"/>
                    <a:lumOff val="50000"/>
                  </a:schemeClr>
                </a:solidFill>
                <a:latin typeface="Arial"/>
                <a:cs typeface="Arial"/>
              </a:rPr>
              <a:t>Hospitais;</a:t>
            </a:r>
          </a:p>
          <a:p>
            <a:pPr algn="just">
              <a:buFont typeface="Arial" pitchFamily="34" charset="0"/>
              <a:buChar char="•"/>
            </a:pPr>
            <a:r>
              <a:rPr lang="pt-BR" sz="1200" dirty="0" smtClean="0">
                <a:solidFill>
                  <a:schemeClr val="tx1">
                    <a:lumMod val="50000"/>
                    <a:lumOff val="50000"/>
                  </a:schemeClr>
                </a:solidFill>
                <a:latin typeface="Arial"/>
                <a:cs typeface="Arial"/>
              </a:rPr>
              <a:t>Clínicas de fisioterapia</a:t>
            </a:r>
          </a:p>
        </p:txBody>
      </p:sp>
      <p:sp>
        <p:nvSpPr>
          <p:cNvPr id="16" name="TextBox 15"/>
          <p:cNvSpPr txBox="1"/>
          <p:nvPr/>
        </p:nvSpPr>
        <p:spPr>
          <a:xfrm>
            <a:off x="356849" y="5414515"/>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524675" y="6594528"/>
            <a:ext cx="3487339"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nº: </a:t>
            </a:r>
            <a:r>
              <a:rPr lang="pt-BR" sz="1100" b="1" dirty="0" smtClean="0">
                <a:solidFill>
                  <a:schemeClr val="tx1">
                    <a:lumMod val="50000"/>
                    <a:lumOff val="50000"/>
                  </a:schemeClr>
                </a:solidFill>
                <a:latin typeface="Arial"/>
                <a:cs typeface="Arial"/>
              </a:rPr>
              <a:t>BR 20 2014 006540-2</a:t>
            </a:r>
            <a:endParaRPr lang="pt-BR" sz="1100" b="1" dirty="0">
              <a:solidFill>
                <a:schemeClr val="tx1">
                  <a:lumMod val="50000"/>
                  <a:lumOff val="50000"/>
                </a:schemeClr>
              </a:solidFill>
              <a:latin typeface="Arial"/>
              <a:cs typeface="Arial"/>
            </a:endParaRPr>
          </a:p>
        </p:txBody>
      </p:sp>
      <p:sp>
        <p:nvSpPr>
          <p:cNvPr id="18" name="CaixaDeTexto 17"/>
          <p:cNvSpPr txBox="1"/>
          <p:nvPr/>
        </p:nvSpPr>
        <p:spPr>
          <a:xfrm flipH="1">
            <a:off x="400045" y="6594528"/>
            <a:ext cx="4458557"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Áreas: </a:t>
            </a:r>
            <a:r>
              <a:rPr lang="pt-BR" sz="1200" b="1" dirty="0">
                <a:solidFill>
                  <a:schemeClr val="tx1">
                    <a:lumMod val="65000"/>
                    <a:lumOff val="35000"/>
                  </a:schemeClr>
                </a:solidFill>
                <a:latin typeface="Arial" pitchFamily="34" charset="0"/>
                <a:cs typeface="Arial" pitchFamily="34" charset="0"/>
              </a:rPr>
              <a:t>Máquinas e Equipamentos; Saúde e Cuidados </a:t>
            </a:r>
          </a:p>
        </p:txBody>
      </p:sp>
      <p:sp>
        <p:nvSpPr>
          <p:cNvPr id="23" name="CaixaDeTexto 22"/>
          <p:cNvSpPr txBox="1"/>
          <p:nvPr/>
        </p:nvSpPr>
        <p:spPr>
          <a:xfrm>
            <a:off x="416523" y="6306986"/>
            <a:ext cx="3056221"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MMOPTICS </a:t>
            </a:r>
            <a:endParaRPr lang="pt-BR" sz="1200" b="1" dirty="0">
              <a:solidFill>
                <a:schemeClr val="tx1">
                  <a:lumMod val="65000"/>
                  <a:lumOff val="35000"/>
                </a:schemeClr>
              </a:solidFill>
              <a:latin typeface="Arial" pitchFamily="34" charset="0"/>
              <a:cs typeface="Arial" pitchFamily="34" charset="0"/>
            </a:endParaRPr>
          </a:p>
        </p:txBody>
      </p:sp>
      <p:pic>
        <p:nvPicPr>
          <p:cNvPr id="28" name="Imagem 2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27069" y="1617642"/>
            <a:ext cx="3232925" cy="2424694"/>
          </a:xfrm>
          <a:prstGeom prst="rect">
            <a:avLst/>
          </a:prstGeom>
        </p:spPr>
      </p:pic>
      <p:pic>
        <p:nvPicPr>
          <p:cNvPr id="29" name="Imagem 2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67920" y="4474723"/>
            <a:ext cx="1995672" cy="1496754"/>
          </a:xfrm>
          <a:prstGeom prst="rect">
            <a:avLst/>
          </a:prstGeom>
        </p:spPr>
      </p:pic>
      <p:pic>
        <p:nvPicPr>
          <p:cNvPr id="30" name="Imagem 2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04324" y="4496352"/>
            <a:ext cx="1993752" cy="1495314"/>
          </a:xfrm>
          <a:prstGeom prst="rect">
            <a:avLst/>
          </a:prstGeom>
        </p:spPr>
      </p:pic>
      <p:sp>
        <p:nvSpPr>
          <p:cNvPr id="22" name="TextBox 5"/>
          <p:cNvSpPr txBox="1"/>
          <p:nvPr/>
        </p:nvSpPr>
        <p:spPr>
          <a:xfrm>
            <a:off x="334581" y="902737"/>
            <a:ext cx="8891305" cy="331344"/>
          </a:xfrm>
          <a:prstGeom prst="rect">
            <a:avLst/>
          </a:prstGeom>
          <a:noFill/>
        </p:spPr>
        <p:txBody>
          <a:bodyPr wrap="square" lIns="99539" tIns="49770" rIns="99539" bIns="49770" rtlCol="0">
            <a:spAutoFit/>
          </a:bodyPr>
          <a:lstStyle/>
          <a:p>
            <a:r>
              <a:rPr lang="pt-BR" sz="1500" dirty="0">
                <a:solidFill>
                  <a:schemeClr val="bg1"/>
                </a:solidFill>
                <a:latin typeface="Arial"/>
                <a:cs typeface="Arial"/>
              </a:rPr>
              <a:t>Vanderlei S. </a:t>
            </a:r>
            <a:r>
              <a:rPr lang="pt-BR" sz="1500" dirty="0" err="1">
                <a:solidFill>
                  <a:schemeClr val="bg1"/>
                </a:solidFill>
                <a:latin typeface="Arial"/>
                <a:cs typeface="Arial"/>
              </a:rPr>
              <a:t>Bagnato</a:t>
            </a:r>
            <a:r>
              <a:rPr lang="pt-BR" sz="1500" dirty="0">
                <a:solidFill>
                  <a:schemeClr val="bg1"/>
                </a:solidFill>
                <a:latin typeface="Arial"/>
                <a:cs typeface="Arial"/>
              </a:rPr>
              <a:t>; </a:t>
            </a:r>
            <a:r>
              <a:rPr lang="pt-BR" sz="1500" dirty="0" smtClean="0">
                <a:solidFill>
                  <a:schemeClr val="bg1"/>
                </a:solidFill>
                <a:latin typeface="Arial"/>
                <a:cs typeface="Arial"/>
              </a:rPr>
              <a:t>Cristina </a:t>
            </a:r>
            <a:r>
              <a:rPr lang="pt-BR" sz="1500" dirty="0" err="1" smtClean="0">
                <a:solidFill>
                  <a:schemeClr val="bg1"/>
                </a:solidFill>
                <a:latin typeface="Arial"/>
                <a:cs typeface="Arial"/>
              </a:rPr>
              <a:t>Kurachi</a:t>
            </a:r>
            <a:r>
              <a:rPr lang="pt-BR" sz="1500" dirty="0" smtClean="0">
                <a:solidFill>
                  <a:schemeClr val="bg1"/>
                </a:solidFill>
                <a:latin typeface="Arial"/>
                <a:cs typeface="Arial"/>
              </a:rPr>
              <a:t>; </a:t>
            </a:r>
            <a:r>
              <a:rPr lang="pt-BR" sz="1500" dirty="0">
                <a:solidFill>
                  <a:schemeClr val="bg1"/>
                </a:solidFill>
                <a:latin typeface="Arial"/>
                <a:cs typeface="Arial"/>
              </a:rPr>
              <a:t>Priscila </a:t>
            </a:r>
            <a:r>
              <a:rPr lang="pt-BR" sz="1500" dirty="0" smtClean="0">
                <a:solidFill>
                  <a:schemeClr val="bg1"/>
                </a:solidFill>
                <a:latin typeface="Arial"/>
                <a:cs typeface="Arial"/>
              </a:rPr>
              <a:t>F. </a:t>
            </a:r>
            <a:r>
              <a:rPr lang="pt-BR" sz="1500" dirty="0">
                <a:solidFill>
                  <a:schemeClr val="bg1"/>
                </a:solidFill>
                <a:latin typeface="Arial"/>
                <a:cs typeface="Arial"/>
              </a:rPr>
              <a:t>C. </a:t>
            </a:r>
            <a:r>
              <a:rPr lang="pt-BR" sz="1500" dirty="0" smtClean="0">
                <a:solidFill>
                  <a:schemeClr val="bg1"/>
                </a:solidFill>
                <a:latin typeface="Arial"/>
                <a:cs typeface="Arial"/>
              </a:rPr>
              <a:t>Menezes; Daniel J. </a:t>
            </a:r>
            <a:r>
              <a:rPr lang="pt-BR" sz="1500" dirty="0" err="1" smtClean="0">
                <a:solidFill>
                  <a:schemeClr val="bg1"/>
                </a:solidFill>
                <a:latin typeface="Arial"/>
                <a:cs typeface="Arial"/>
              </a:rPr>
              <a:t>Chianfroni</a:t>
            </a:r>
            <a:r>
              <a:rPr lang="pt-BR" sz="1500" dirty="0" smtClean="0">
                <a:solidFill>
                  <a:schemeClr val="bg1"/>
                </a:solidFill>
                <a:latin typeface="Arial"/>
                <a:cs typeface="Arial"/>
              </a:rPr>
              <a:t>; </a:t>
            </a:r>
            <a:r>
              <a:rPr lang="pt-BR" sz="1500" dirty="0" err="1" smtClean="0">
                <a:solidFill>
                  <a:schemeClr val="bg1"/>
                </a:solidFill>
                <a:latin typeface="Arial"/>
                <a:cs typeface="Arial"/>
              </a:rPr>
              <a:t>Layla</a:t>
            </a:r>
            <a:r>
              <a:rPr lang="pt-BR" sz="1500" dirty="0" smtClean="0">
                <a:solidFill>
                  <a:schemeClr val="bg1"/>
                </a:solidFill>
                <a:latin typeface="Arial"/>
                <a:cs typeface="Arial"/>
              </a:rPr>
              <a:t> Pires</a:t>
            </a:r>
            <a:endParaRPr lang="pt-BR" sz="1500" dirty="0">
              <a:solidFill>
                <a:schemeClr val="bg1"/>
              </a:solidFill>
              <a:latin typeface="Arial"/>
              <a:cs typeface="Arial"/>
            </a:endParaRPr>
          </a:p>
        </p:txBody>
      </p:sp>
      <p:sp>
        <p:nvSpPr>
          <p:cNvPr id="24" name="Chevron 20"/>
          <p:cNvSpPr/>
          <p:nvPr/>
        </p:nvSpPr>
        <p:spPr>
          <a:xfrm>
            <a:off x="402988" y="5737477"/>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5" name="Chevron 33"/>
          <p:cNvSpPr/>
          <p:nvPr/>
        </p:nvSpPr>
        <p:spPr>
          <a:xfrm>
            <a:off x="1717116" y="5737477"/>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Estágio de  laboratório</a:t>
            </a:r>
            <a:endParaRPr lang="pt-BR" sz="1100" dirty="0">
              <a:solidFill>
                <a:schemeClr val="tx1">
                  <a:lumMod val="50000"/>
                  <a:lumOff val="50000"/>
                </a:schemeClr>
              </a:solidFill>
              <a:latin typeface="Arial"/>
              <a:cs typeface="Arial"/>
            </a:endParaRPr>
          </a:p>
        </p:txBody>
      </p:sp>
      <p:sp>
        <p:nvSpPr>
          <p:cNvPr id="26" name="Chevron 34"/>
          <p:cNvSpPr/>
          <p:nvPr/>
        </p:nvSpPr>
        <p:spPr>
          <a:xfrm>
            <a:off x="3036389" y="5737477"/>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7" name="Chevron 35"/>
          <p:cNvSpPr/>
          <p:nvPr/>
        </p:nvSpPr>
        <p:spPr>
          <a:xfrm>
            <a:off x="4338409" y="5737477"/>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1"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086986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p:nvPr/>
        </p:nvSpPr>
        <p:spPr>
          <a:xfrm>
            <a:off x="356847" y="2339190"/>
            <a:ext cx="9988155" cy="2870501"/>
          </a:xfrm>
          <a:prstGeom prst="rect">
            <a:avLst/>
          </a:prstGeom>
          <a:noFill/>
        </p:spPr>
        <p:txBody>
          <a:bodyPr wrap="square" lIns="99539" tIns="49770" rIns="99539" bIns="49770" rtlCol="0">
            <a:spAutoFit/>
          </a:bodyPr>
          <a:lstStyle/>
          <a:p>
            <a:pPr algn="just">
              <a:lnSpc>
                <a:spcPct val="150000"/>
              </a:lnSpc>
            </a:pPr>
            <a:r>
              <a:rPr lang="pt-BR" sz="1800" b="1" dirty="0" smtClean="0">
                <a:solidFill>
                  <a:schemeClr val="tx1">
                    <a:lumMod val="50000"/>
                    <a:lumOff val="50000"/>
                  </a:schemeClr>
                </a:solidFill>
                <a:latin typeface="Arial"/>
                <a:cs typeface="Arial"/>
              </a:rPr>
              <a:t>Nota </a:t>
            </a:r>
            <a:r>
              <a:rPr lang="pt-BR" sz="1800" b="1" dirty="0">
                <a:solidFill>
                  <a:schemeClr val="tx1">
                    <a:lumMod val="50000"/>
                    <a:lumOff val="50000"/>
                  </a:schemeClr>
                </a:solidFill>
                <a:latin typeface="Arial"/>
                <a:cs typeface="Arial"/>
              </a:rPr>
              <a:t>de esclarecimento</a:t>
            </a:r>
            <a:r>
              <a:rPr lang="pt-BR" sz="1800" b="1" dirty="0" smtClean="0">
                <a:solidFill>
                  <a:schemeClr val="tx1">
                    <a:lumMod val="50000"/>
                    <a:lumOff val="50000"/>
                  </a:schemeClr>
                </a:solidFill>
                <a:latin typeface="Arial"/>
                <a:cs typeface="Arial"/>
              </a:rPr>
              <a:t>:</a:t>
            </a:r>
          </a:p>
          <a:p>
            <a:pPr algn="just">
              <a:lnSpc>
                <a:spcPct val="150000"/>
              </a:lnSpc>
            </a:pPr>
            <a:endParaRPr lang="pt-BR" sz="1800" b="1" dirty="0">
              <a:solidFill>
                <a:schemeClr val="tx1">
                  <a:lumMod val="50000"/>
                  <a:lumOff val="50000"/>
                </a:schemeClr>
              </a:solidFill>
              <a:latin typeface="Arial"/>
              <a:cs typeface="Arial"/>
            </a:endParaRPr>
          </a:p>
          <a:p>
            <a:pPr>
              <a:lnSpc>
                <a:spcPct val="150000"/>
              </a:lnSpc>
            </a:pPr>
            <a:r>
              <a:rPr lang="pt-BR" sz="1400" dirty="0">
                <a:solidFill>
                  <a:schemeClr val="tx1">
                    <a:lumMod val="50000"/>
                    <a:lumOff val="50000"/>
                  </a:schemeClr>
                </a:solidFill>
                <a:latin typeface="Arial"/>
                <a:cs typeface="Arial"/>
              </a:rPr>
              <a:t>Os textos exibidos nesse material foram fornecidos </a:t>
            </a:r>
            <a:r>
              <a:rPr lang="pt-BR" sz="1400" dirty="0" smtClean="0">
                <a:solidFill>
                  <a:schemeClr val="tx1">
                    <a:lumMod val="50000"/>
                    <a:lumOff val="50000"/>
                  </a:schemeClr>
                </a:solidFill>
                <a:latin typeface="Arial"/>
                <a:cs typeface="Arial"/>
              </a:rPr>
              <a:t>pelo(s) autor(es) </a:t>
            </a:r>
            <a:r>
              <a:rPr lang="pt-BR" sz="1400" dirty="0">
                <a:solidFill>
                  <a:schemeClr val="tx1">
                    <a:lumMod val="50000"/>
                    <a:lumOff val="50000"/>
                  </a:schemeClr>
                </a:solidFill>
                <a:latin typeface="Arial"/>
                <a:cs typeface="Arial"/>
              </a:rPr>
              <a:t>de cada </a:t>
            </a:r>
            <a:r>
              <a:rPr lang="pt-BR" sz="1400" dirty="0" smtClean="0">
                <a:solidFill>
                  <a:schemeClr val="tx1">
                    <a:lumMod val="50000"/>
                    <a:lumOff val="50000"/>
                  </a:schemeClr>
                </a:solidFill>
                <a:latin typeface="Arial"/>
                <a:cs typeface="Arial"/>
              </a:rPr>
              <a:t>tecnologia;</a:t>
            </a:r>
            <a:endParaRPr lang="pt-BR" sz="1400" dirty="0">
              <a:solidFill>
                <a:schemeClr val="tx1">
                  <a:lumMod val="50000"/>
                  <a:lumOff val="50000"/>
                </a:schemeClr>
              </a:solidFill>
              <a:latin typeface="Arial"/>
              <a:cs typeface="Arial"/>
            </a:endParaRPr>
          </a:p>
          <a:p>
            <a:pPr>
              <a:lnSpc>
                <a:spcPct val="150000"/>
              </a:lnSpc>
            </a:pPr>
            <a:r>
              <a:rPr lang="pt-BR" sz="1400" dirty="0">
                <a:solidFill>
                  <a:schemeClr val="tx1">
                    <a:lumMod val="50000"/>
                    <a:lumOff val="50000"/>
                  </a:schemeClr>
                </a:solidFill>
                <a:latin typeface="Arial"/>
                <a:cs typeface="Arial"/>
              </a:rPr>
              <a:t>As </a:t>
            </a:r>
            <a:r>
              <a:rPr lang="pt-BR" sz="1400" dirty="0" smtClean="0">
                <a:solidFill>
                  <a:schemeClr val="tx1">
                    <a:lumMod val="50000"/>
                    <a:lumOff val="50000"/>
                  </a:schemeClr>
                </a:solidFill>
                <a:latin typeface="Arial"/>
                <a:cs typeface="Arial"/>
              </a:rPr>
              <a:t>patentes </a:t>
            </a:r>
            <a:r>
              <a:rPr lang="pt-BR" sz="1400" dirty="0">
                <a:solidFill>
                  <a:schemeClr val="tx1">
                    <a:lumMod val="50000"/>
                    <a:lumOff val="50000"/>
                  </a:schemeClr>
                </a:solidFill>
                <a:latin typeface="Arial"/>
                <a:cs typeface="Arial"/>
              </a:rPr>
              <a:t>aqui expostas não correspondem à totalidade de patentes depositadas pela USP (ou em parceria com a Universidade) </a:t>
            </a:r>
            <a:r>
              <a:rPr lang="pt-BR" sz="1400" dirty="0" smtClean="0">
                <a:solidFill>
                  <a:schemeClr val="tx1">
                    <a:lumMod val="50000"/>
                    <a:lumOff val="50000"/>
                  </a:schemeClr>
                </a:solidFill>
                <a:latin typeface="Arial"/>
                <a:cs typeface="Arial"/>
              </a:rPr>
              <a:t>em 2014;</a:t>
            </a:r>
            <a:endParaRPr lang="pt-BR" sz="1400" dirty="0">
              <a:solidFill>
                <a:schemeClr val="tx1">
                  <a:lumMod val="50000"/>
                  <a:lumOff val="50000"/>
                </a:schemeClr>
              </a:solidFill>
              <a:latin typeface="Arial"/>
              <a:cs typeface="Arial"/>
            </a:endParaRPr>
          </a:p>
          <a:p>
            <a:pPr>
              <a:lnSpc>
                <a:spcPct val="150000"/>
              </a:lnSpc>
            </a:pPr>
            <a:r>
              <a:rPr lang="pt-BR" sz="1400" dirty="0">
                <a:solidFill>
                  <a:schemeClr val="tx1">
                    <a:lumMod val="50000"/>
                    <a:lumOff val="50000"/>
                  </a:schemeClr>
                </a:solidFill>
                <a:latin typeface="Arial"/>
                <a:cs typeface="Arial"/>
              </a:rPr>
              <a:t>Algumas tecnologias atendem a</a:t>
            </a:r>
            <a:r>
              <a:rPr lang="pt-BR" sz="1400" dirty="0" smtClean="0">
                <a:solidFill>
                  <a:schemeClr val="tx1">
                    <a:lumMod val="50000"/>
                    <a:lumOff val="50000"/>
                  </a:schemeClr>
                </a:solidFill>
                <a:latin typeface="Arial"/>
                <a:cs typeface="Arial"/>
              </a:rPr>
              <a:t> </a:t>
            </a:r>
            <a:r>
              <a:rPr lang="pt-BR" sz="1400" dirty="0">
                <a:solidFill>
                  <a:schemeClr val="tx1">
                    <a:lumMod val="50000"/>
                    <a:lumOff val="50000"/>
                  </a:schemeClr>
                </a:solidFill>
                <a:latin typeface="Arial"/>
                <a:cs typeface="Arial"/>
              </a:rPr>
              <a:t>mais de uma área, portanto elas podem se repetir ao longo desse caderno</a:t>
            </a:r>
            <a:r>
              <a:rPr lang="pt-BR" sz="1400" dirty="0" smtClean="0">
                <a:solidFill>
                  <a:schemeClr val="tx1">
                    <a:lumMod val="50000"/>
                    <a:lumOff val="50000"/>
                  </a:schemeClr>
                </a:solidFill>
                <a:latin typeface="Arial"/>
                <a:cs typeface="Arial"/>
              </a:rPr>
              <a:t>.</a:t>
            </a:r>
          </a:p>
          <a:p>
            <a:pPr>
              <a:lnSpc>
                <a:spcPct val="150000"/>
              </a:lnSpc>
            </a:pPr>
            <a:endParaRPr lang="pt-BR" sz="1400" dirty="0">
              <a:solidFill>
                <a:schemeClr val="tx1">
                  <a:lumMod val="50000"/>
                  <a:lumOff val="50000"/>
                </a:schemeClr>
              </a:solidFill>
              <a:latin typeface="Arial"/>
              <a:cs typeface="Arial"/>
            </a:endParaRPr>
          </a:p>
          <a:p>
            <a:pPr>
              <a:lnSpc>
                <a:spcPct val="150000"/>
              </a:lnSpc>
            </a:pPr>
            <a:r>
              <a:rPr lang="pt-BR" sz="1400" dirty="0" smtClean="0">
                <a:solidFill>
                  <a:schemeClr val="tx1">
                    <a:lumMod val="50000"/>
                    <a:lumOff val="50000"/>
                  </a:schemeClr>
                </a:solidFill>
                <a:latin typeface="Arial"/>
                <a:cs typeface="Arial"/>
              </a:rPr>
              <a:t>Agradecemos pela compreensão.</a:t>
            </a:r>
            <a:endParaRPr lang="pt-BR" sz="1400" dirty="0">
              <a:solidFill>
                <a:schemeClr val="tx1">
                  <a:lumMod val="50000"/>
                  <a:lumOff val="50000"/>
                </a:schemeClr>
              </a:solidFill>
              <a:latin typeface="Arial"/>
              <a:cs typeface="Arial"/>
            </a:endParaRPr>
          </a:p>
        </p:txBody>
      </p:sp>
      <p:sp>
        <p:nvSpPr>
          <p:cNvPr id="5" name="Retângulo 4"/>
          <p:cNvSpPr/>
          <p:nvPr/>
        </p:nvSpPr>
        <p:spPr>
          <a:xfrm>
            <a:off x="8229600" y="6359857"/>
            <a:ext cx="2115402" cy="341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3</a:t>
            </a:fld>
            <a:endParaRPr lang="en-US" sz="1600" dirty="0">
              <a:solidFill>
                <a:schemeClr val="bg1"/>
              </a:solidFill>
            </a:endParaRPr>
          </a:p>
        </p:txBody>
      </p:sp>
    </p:spTree>
    <p:extLst>
      <p:ext uri="{BB962C8B-B14F-4D97-AF65-F5344CB8AC3E}">
        <p14:creationId xmlns:p14="http://schemas.microsoft.com/office/powerpoint/2010/main" val="958434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15155"/>
            <a:ext cx="8809418" cy="562177"/>
          </a:xfrm>
          <a:prstGeom prst="rect">
            <a:avLst/>
          </a:prstGeom>
          <a:noFill/>
        </p:spPr>
        <p:txBody>
          <a:bodyPr wrap="square" lIns="99539" tIns="49770" rIns="99539" bIns="49770" rtlCol="0">
            <a:spAutoFit/>
          </a:bodyPr>
          <a:lstStyle/>
          <a:p>
            <a:r>
              <a:rPr lang="pt-BR" sz="1500" dirty="0">
                <a:solidFill>
                  <a:schemeClr val="bg1"/>
                </a:solidFill>
                <a:latin typeface="Arial"/>
                <a:cs typeface="Arial"/>
              </a:rPr>
              <a:t>Roseli </a:t>
            </a:r>
            <a:r>
              <a:rPr lang="pt-BR" sz="1500" dirty="0" smtClean="0">
                <a:solidFill>
                  <a:schemeClr val="bg1"/>
                </a:solidFill>
                <a:latin typeface="Arial"/>
                <a:cs typeface="Arial"/>
              </a:rPr>
              <a:t>D. Lopes, Marcelo K. </a:t>
            </a:r>
            <a:r>
              <a:rPr lang="pt-BR" sz="1500" dirty="0" err="1" smtClean="0">
                <a:solidFill>
                  <a:schemeClr val="bg1"/>
                </a:solidFill>
                <a:latin typeface="Arial"/>
                <a:cs typeface="Arial"/>
              </a:rPr>
              <a:t>Zuffo</a:t>
            </a:r>
            <a:r>
              <a:rPr lang="pt-BR" sz="1500" dirty="0" smtClean="0">
                <a:solidFill>
                  <a:schemeClr val="bg1"/>
                </a:solidFill>
                <a:latin typeface="Arial"/>
                <a:cs typeface="Arial"/>
              </a:rPr>
              <a:t>, Arthur R. Barcellos, Marcelo A. José, Alexandre A . G. </a:t>
            </a:r>
            <a:r>
              <a:rPr lang="pt-BR" sz="1500" dirty="0" err="1" smtClean="0">
                <a:solidFill>
                  <a:schemeClr val="bg1"/>
                </a:solidFill>
                <a:latin typeface="Arial"/>
                <a:cs typeface="Arial"/>
              </a:rPr>
              <a:t>Martinazzo</a:t>
            </a:r>
            <a:r>
              <a:rPr lang="pt-BR" sz="1500" dirty="0" smtClean="0">
                <a:solidFill>
                  <a:schemeClr val="bg1"/>
                </a:solidFill>
                <a:latin typeface="Arial"/>
                <a:cs typeface="Arial"/>
              </a:rPr>
              <a:t>, Leandro C. </a:t>
            </a:r>
            <a:r>
              <a:rPr lang="pt-BR" sz="1500" dirty="0" err="1" smtClean="0">
                <a:solidFill>
                  <a:schemeClr val="bg1"/>
                </a:solidFill>
                <a:latin typeface="Arial"/>
                <a:cs typeface="Arial"/>
              </a:rPr>
              <a:t>Biazon</a:t>
            </a:r>
            <a:r>
              <a:rPr lang="pt-BR" sz="1500" dirty="0" smtClean="0">
                <a:solidFill>
                  <a:schemeClr val="bg1"/>
                </a:solidFill>
                <a:latin typeface="Arial"/>
                <a:cs typeface="Arial"/>
              </a:rPr>
              <a:t>, Irene K. </a:t>
            </a:r>
            <a:r>
              <a:rPr lang="pt-BR" sz="1500" dirty="0" err="1" smtClean="0">
                <a:solidFill>
                  <a:schemeClr val="bg1"/>
                </a:solidFill>
                <a:latin typeface="Arial"/>
                <a:cs typeface="Arial"/>
              </a:rPr>
              <a:t>Ficheman</a:t>
            </a:r>
            <a:endParaRPr lang="pt-BR" sz="1500" dirty="0">
              <a:solidFill>
                <a:schemeClr val="bg1"/>
              </a:solidFill>
              <a:latin typeface="Arial"/>
              <a:cs typeface="Arial"/>
            </a:endParaRPr>
          </a:p>
        </p:txBody>
      </p:sp>
      <p:sp>
        <p:nvSpPr>
          <p:cNvPr id="7" name="TextBox 6"/>
          <p:cNvSpPr txBox="1"/>
          <p:nvPr/>
        </p:nvSpPr>
        <p:spPr>
          <a:xfrm>
            <a:off x="334582" y="374328"/>
            <a:ext cx="9003112"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Dispositivo de Controle de Cadeiras Motorizadas por Meio de Sopro</a:t>
            </a:r>
            <a:endParaRPr lang="pt-BR" sz="2300" dirty="0">
              <a:solidFill>
                <a:schemeClr val="bg1"/>
              </a:solidFill>
              <a:latin typeface="Arial"/>
              <a:cs typeface="Arial"/>
            </a:endParaRPr>
          </a:p>
        </p:txBody>
      </p:sp>
      <p:sp>
        <p:nvSpPr>
          <p:cNvPr id="9" name="TextBox 8"/>
          <p:cNvSpPr txBox="1"/>
          <p:nvPr/>
        </p:nvSpPr>
        <p:spPr>
          <a:xfrm>
            <a:off x="8546075" y="6589079"/>
            <a:ext cx="1552354"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Politécnica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2" y="3123219"/>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4316309"/>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97744"/>
            <a:ext cx="5907883" cy="1393174"/>
          </a:xfrm>
          <a:prstGeom prst="rect">
            <a:avLst/>
          </a:prstGeom>
          <a:noFill/>
        </p:spPr>
        <p:txBody>
          <a:bodyPr wrap="square" lIns="99539" tIns="49770" rIns="99539" bIns="49770" rtlCol="0">
            <a:spAutoFit/>
          </a:bodyPr>
          <a:lstStyle/>
          <a:p>
            <a:pPr lvl="0" algn="just"/>
            <a:r>
              <a:rPr lang="pt-BR" sz="1200" dirty="0" smtClean="0">
                <a:solidFill>
                  <a:schemeClr val="tx1">
                    <a:lumMod val="50000"/>
                    <a:lumOff val="50000"/>
                  </a:schemeClr>
                </a:solidFill>
                <a:latin typeface="Arial"/>
                <a:cs typeface="Arial"/>
              </a:rPr>
              <a:t>Cadeiras de rodas motorizadas com sistemas de controle sofisticados que permitem o controle da mesma através de sopro ou sucção, não possuem indicação para o usuário da pressão exercida no sopro ou sucção  para o controle da cadeira. A capacidade pulmonar de pessoas com doenças degenerativa pode variar com tempo, assim além da calibração inicial do sistema são necessárias recalibrações, entretanto o processo de calibração atual é complexo sendo feito somente por técnicos e com equipamentos adicionais para a programação.</a:t>
            </a:r>
          </a:p>
        </p:txBody>
      </p:sp>
      <p:sp>
        <p:nvSpPr>
          <p:cNvPr id="14" name="TextBox 13"/>
          <p:cNvSpPr txBox="1"/>
          <p:nvPr/>
        </p:nvSpPr>
        <p:spPr>
          <a:xfrm>
            <a:off x="334582" y="3419152"/>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uma interface para controle de cadeiras de rodas motorizadas compatível com o mercado, que apresente em um display indicadores de pressão (tanto no sopro quanto na sucção) e que possua um processo de calibração fácil que possa ser refeito em casa por qualquer pessoa.</a:t>
            </a:r>
          </a:p>
        </p:txBody>
      </p:sp>
      <p:sp>
        <p:nvSpPr>
          <p:cNvPr id="15" name="TextBox 14"/>
          <p:cNvSpPr txBox="1"/>
          <p:nvPr/>
        </p:nvSpPr>
        <p:spPr>
          <a:xfrm>
            <a:off x="334582" y="4517248"/>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Controle de cadeiras de rodas motorizadas - pessoas com tetraplegia ou pessoas que não possuem controle suficiente dos membros</a:t>
            </a:r>
          </a:p>
          <a:p>
            <a:pPr algn="just"/>
            <a:r>
              <a:rPr lang="pt-BR" sz="1200" dirty="0" smtClean="0">
                <a:solidFill>
                  <a:schemeClr val="tx1">
                    <a:lumMod val="50000"/>
                    <a:lumOff val="50000"/>
                  </a:schemeClr>
                </a:solidFill>
                <a:latin typeface="Arial"/>
                <a:cs typeface="Arial"/>
              </a:rPr>
              <a:t>• Controle de outros equipamentos como o mouse de computador - pessoas com tetraplegia ou pessoas que não possuem controle suficiente dos membros</a:t>
            </a:r>
          </a:p>
        </p:txBody>
      </p:sp>
      <p:sp>
        <p:nvSpPr>
          <p:cNvPr id="16" name="TextBox 15"/>
          <p:cNvSpPr txBox="1"/>
          <p:nvPr/>
        </p:nvSpPr>
        <p:spPr>
          <a:xfrm>
            <a:off x="334582" y="5378617"/>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260773" y="6607234"/>
            <a:ext cx="3822034"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a:t>
            </a:r>
            <a:r>
              <a:rPr lang="pt-BR" sz="1100" b="1" dirty="0">
                <a:solidFill>
                  <a:schemeClr val="tx1">
                    <a:lumMod val="50000"/>
                    <a:lumOff val="50000"/>
                  </a:schemeClr>
                </a:solidFill>
                <a:latin typeface="Arial"/>
                <a:cs typeface="Arial"/>
              </a:rPr>
              <a:t>: </a:t>
            </a:r>
            <a:r>
              <a:rPr lang="pt-BR" sz="1100" b="1" dirty="0" smtClean="0">
                <a:solidFill>
                  <a:schemeClr val="tx1">
                    <a:lumMod val="50000"/>
                    <a:lumOff val="50000"/>
                  </a:schemeClr>
                </a:solidFill>
                <a:latin typeface="Arial"/>
                <a:cs typeface="Arial"/>
              </a:rPr>
              <a:t>BR 10 2014 </a:t>
            </a:r>
            <a:r>
              <a:rPr lang="pt-BR" sz="1100" b="1" dirty="0">
                <a:solidFill>
                  <a:schemeClr val="tx1">
                    <a:lumMod val="50000"/>
                    <a:lumOff val="50000"/>
                  </a:schemeClr>
                </a:solidFill>
                <a:latin typeface="Arial"/>
                <a:cs typeface="Arial"/>
              </a:rPr>
              <a:t>031351-6</a:t>
            </a:r>
          </a:p>
        </p:txBody>
      </p:sp>
      <p:sp>
        <p:nvSpPr>
          <p:cNvPr id="18" name="CaixaDeTexto 17"/>
          <p:cNvSpPr txBox="1"/>
          <p:nvPr/>
        </p:nvSpPr>
        <p:spPr>
          <a:xfrm flipH="1">
            <a:off x="334582" y="6594528"/>
            <a:ext cx="398156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a:cs typeface="Arial"/>
              </a:rPr>
              <a:t>Área: Saúde e Cuidados; Máquinas e Equipamentos</a:t>
            </a:r>
            <a:endParaRPr lang="pt-BR" sz="1200" b="1" dirty="0">
              <a:solidFill>
                <a:schemeClr val="tx1">
                  <a:lumMod val="65000"/>
                  <a:lumOff val="35000"/>
                </a:schemeClr>
              </a:solidFill>
              <a:latin typeface="Arial" pitchFamily="34" charset="0"/>
              <a:cs typeface="Arial" pitchFamily="34" charset="0"/>
            </a:endParaRPr>
          </a:p>
        </p:txBody>
      </p:sp>
      <p:pic>
        <p:nvPicPr>
          <p:cNvPr id="1026" name="Picture 2" descr="C:\Users\Arthur\Dropbox\LSI\Patente\Interface de Sopro\Fotos\2014-02-25 17.25.26.jpg"/>
          <p:cNvPicPr>
            <a:picLocks noChangeAspect="1" noChangeArrowheads="1"/>
          </p:cNvPicPr>
          <p:nvPr/>
        </p:nvPicPr>
        <p:blipFill>
          <a:blip r:embed="rId3" cstate="screen">
            <a:extLst>
              <a:ext uri="{28A0092B-C50C-407E-A947-70E740481C1C}">
                <a14:useLocalDpi xmlns:a14="http://schemas.microsoft.com/office/drawing/2010/main" val="0"/>
              </a:ext>
            </a:extLst>
          </a:blip>
          <a:srcRect l="9730" r="9730"/>
          <a:stretch>
            <a:fillRect/>
          </a:stretch>
        </p:blipFill>
        <p:spPr bwMode="auto">
          <a:xfrm>
            <a:off x="7156524" y="4220657"/>
            <a:ext cx="2560949" cy="1938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rthur\Dropbox\LSI\Patente\Interface de Sopro\Fotos\2014-02-26 11.23.00.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56524" y="1828108"/>
            <a:ext cx="2560949" cy="1938992"/>
          </a:xfrm>
          <a:prstGeom prst="rect">
            <a:avLst/>
          </a:prstGeom>
          <a:noFill/>
          <a:extLst>
            <a:ext uri="{909E8E84-426E-40DD-AFC4-6F175D3DCCD1}">
              <a14:hiddenFill xmlns:a14="http://schemas.microsoft.com/office/drawing/2010/main">
                <a:solidFill>
                  <a:srgbClr val="FFFFFF"/>
                </a:solidFill>
              </a14:hiddenFill>
            </a:ext>
          </a:extLst>
        </p:spPr>
      </p:pic>
      <p:sp>
        <p:nvSpPr>
          <p:cNvPr id="19" name="Chevron 18"/>
          <p:cNvSpPr/>
          <p:nvPr/>
        </p:nvSpPr>
        <p:spPr>
          <a:xfrm>
            <a:off x="334582" y="58284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0" name="Chevron 19"/>
          <p:cNvSpPr/>
          <p:nvPr/>
        </p:nvSpPr>
        <p:spPr>
          <a:xfrm>
            <a:off x="1648876" y="58284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2" name="Chevron 21"/>
          <p:cNvSpPr/>
          <p:nvPr/>
        </p:nvSpPr>
        <p:spPr>
          <a:xfrm>
            <a:off x="2968149" y="582846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3" name="Chevron 22"/>
          <p:cNvSpPr/>
          <p:nvPr/>
        </p:nvSpPr>
        <p:spPr>
          <a:xfrm>
            <a:off x="4270169" y="58284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Tree>
    <p:extLst>
      <p:ext uri="{BB962C8B-B14F-4D97-AF65-F5344CB8AC3E}">
        <p14:creationId xmlns:p14="http://schemas.microsoft.com/office/powerpoint/2010/main" val="952149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b="7466"/>
          <a:stretch>
            <a:fillRect/>
          </a:stretch>
        </p:blipFill>
        <p:spPr bwMode="auto">
          <a:xfrm>
            <a:off x="6850431" y="1735845"/>
            <a:ext cx="3226352" cy="4414380"/>
          </a:xfrm>
          <a:prstGeom prst="rect">
            <a:avLst/>
          </a:prstGeom>
          <a:noFill/>
          <a:ln w="9525">
            <a:noFill/>
            <a:miter lim="800000"/>
            <a:headEnd/>
            <a:tailEnd/>
          </a:ln>
        </p:spPr>
      </p:pic>
      <p:sp>
        <p:nvSpPr>
          <p:cNvPr id="6" name="TextBox 5"/>
          <p:cNvSpPr txBox="1"/>
          <p:nvPr/>
        </p:nvSpPr>
        <p:spPr>
          <a:xfrm>
            <a:off x="334582" y="942451"/>
            <a:ext cx="3037311"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Marcelo A. José; Roseli D. Lopes</a:t>
            </a:r>
            <a:endParaRPr lang="pt-BR" sz="1500" dirty="0">
              <a:solidFill>
                <a:schemeClr val="bg1"/>
              </a:solidFill>
              <a:latin typeface="Arial"/>
              <a:cs typeface="Arial"/>
            </a:endParaRPr>
          </a:p>
        </p:txBody>
      </p:sp>
      <p:sp>
        <p:nvSpPr>
          <p:cNvPr id="7" name="TextBox 6"/>
          <p:cNvSpPr txBox="1"/>
          <p:nvPr/>
        </p:nvSpPr>
        <p:spPr>
          <a:xfrm>
            <a:off x="334582" y="347991"/>
            <a:ext cx="4307916"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de Controle pelo Lábio</a:t>
            </a:r>
            <a:endParaRPr lang="pt-BR" sz="2300" dirty="0">
              <a:solidFill>
                <a:schemeClr val="bg1"/>
              </a:solidFill>
              <a:latin typeface="Arial"/>
              <a:cs typeface="Arial"/>
            </a:endParaRPr>
          </a:p>
        </p:txBody>
      </p:sp>
      <p:sp>
        <p:nvSpPr>
          <p:cNvPr id="9" name="TextBox 8"/>
          <p:cNvSpPr txBox="1"/>
          <p:nvPr/>
        </p:nvSpPr>
        <p:spPr>
          <a:xfrm>
            <a:off x="8565751" y="6575431"/>
            <a:ext cx="1552354"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Politécnica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52314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890597"/>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97745"/>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Pessoas com tetraplegia possuem poucas partes do corpo disponíveis para interagir com tecnologias que poderiam incluí-los no mundo digital. Além disso, os dispositivos que se propõem a esta tarefa, como interfaces de sopro e sucção, são parte de cadeiras de rodas motorizadas.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2780069"/>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 dispositivo que utiliza uma forma de interação totalmente nova, o lábio inferior, para o controle do cursor do mouse de computadores, smartphones ou tablets. Além disso, o dispositivo deve ser portátil, podendo acompanhar a pessoa na cadeira de rodas motorizada e fora dela. Duas versões do dispositivo foram desenvolvidas: com fio (baixo custo) e sem fio (via Bluetooth).</a:t>
            </a:r>
          </a:p>
        </p:txBody>
      </p:sp>
      <p:sp>
        <p:nvSpPr>
          <p:cNvPr id="15" name="TextBox 14"/>
          <p:cNvSpPr txBox="1"/>
          <p:nvPr/>
        </p:nvSpPr>
        <p:spPr>
          <a:xfrm>
            <a:off x="334582" y="4144999"/>
            <a:ext cx="5907883" cy="129314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Controle do cursor do mouse de computadores, smartphones ou tablets - pessoas com tetraplegia ou pessoas que não possuem controle suficiente dos membros para uso do mouse convencional.</a:t>
            </a:r>
          </a:p>
          <a:p>
            <a:pPr algn="just"/>
            <a:r>
              <a:rPr lang="pt-BR" sz="1200" dirty="0" smtClean="0">
                <a:solidFill>
                  <a:schemeClr val="tx1">
                    <a:lumMod val="50000"/>
                    <a:lumOff val="50000"/>
                  </a:schemeClr>
                </a:solidFill>
                <a:latin typeface="Arial"/>
                <a:cs typeface="Arial"/>
              </a:rPr>
              <a:t>• Controle do cursor do mouse de computadores, smartphones ou tablets - profissionais que precisam estar com as duas mãos ocupadas para outras funções.</a:t>
            </a:r>
          </a:p>
          <a:p>
            <a:pPr algn="just">
              <a:lnSpc>
                <a:spcPts val="2134"/>
              </a:lnSpc>
            </a:pPr>
            <a:endParaRPr lang="pt-BR" sz="1200" dirty="0" smtClean="0">
              <a:solidFill>
                <a:schemeClr val="tx1">
                  <a:lumMod val="50000"/>
                  <a:lumOff val="50000"/>
                </a:schemeClr>
              </a:solidFill>
              <a:latin typeface="Arial"/>
              <a:cs typeface="Arial"/>
            </a:endParaRPr>
          </a:p>
        </p:txBody>
      </p:sp>
      <p:sp>
        <p:nvSpPr>
          <p:cNvPr id="16" name="TextBox 15"/>
          <p:cNvSpPr txBox="1"/>
          <p:nvPr/>
        </p:nvSpPr>
        <p:spPr>
          <a:xfrm>
            <a:off x="334582" y="5277692"/>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32837" y="6593249"/>
            <a:ext cx="3883266"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011226-0</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57825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78258"/>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78258"/>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7825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4245948"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a:cs typeface="Arial"/>
              </a:rPr>
              <a:t>Área: Saúde e Cuidados; Máquinas e Equipamentos</a:t>
            </a:r>
            <a:endParaRPr lang="pt-BR" sz="1200" b="1"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29842025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431919" y="3357349"/>
            <a:ext cx="9826388" cy="1208508"/>
          </a:xfrm>
          <a:prstGeom prst="rect">
            <a:avLst/>
          </a:prstGeom>
          <a:noFill/>
        </p:spPr>
        <p:txBody>
          <a:bodyPr wrap="square" lIns="99539" tIns="49770" rIns="99539" bIns="49770" rtlCol="0">
            <a:spAutoFit/>
          </a:bodyPr>
          <a:lstStyle/>
          <a:p>
            <a:pPr algn="ctr"/>
            <a:r>
              <a:rPr lang="pt-BR" sz="7200" dirty="0" smtClean="0">
                <a:solidFill>
                  <a:schemeClr val="tx1">
                    <a:lumMod val="50000"/>
                    <a:lumOff val="50000"/>
                  </a:schemeClr>
                </a:solidFill>
                <a:latin typeface="Arial"/>
                <a:cs typeface="Arial"/>
              </a:rPr>
              <a:t>Materiais</a:t>
            </a:r>
            <a:endParaRPr lang="pt-BR" sz="7200" dirty="0">
              <a:solidFill>
                <a:schemeClr val="tx1">
                  <a:lumMod val="50000"/>
                  <a:lumOff val="50000"/>
                </a:schemeClr>
              </a:solidFill>
              <a:latin typeface="Arial"/>
              <a:cs typeface="Arial"/>
            </a:endParaRPr>
          </a:p>
        </p:txBody>
      </p:sp>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32</a:t>
            </a:fld>
            <a:endParaRPr lang="en-US" sz="1600" dirty="0">
              <a:solidFill>
                <a:schemeClr val="bg1"/>
              </a:solidFill>
            </a:endParaRPr>
          </a:p>
        </p:txBody>
      </p:sp>
    </p:spTree>
    <p:extLst>
      <p:ext uri="{BB962C8B-B14F-4D97-AF65-F5344CB8AC3E}">
        <p14:creationId xmlns:p14="http://schemas.microsoft.com/office/powerpoint/2010/main" val="1599486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375767" y="936000"/>
            <a:ext cx="1811160" cy="327600"/>
          </a:xfrm>
          <a:prstGeom prst="rect">
            <a:avLst/>
          </a:prstGeom>
          <a:noFill/>
          <a:ln>
            <a:noFill/>
          </a:ln>
        </p:spPr>
        <p:style>
          <a:lnRef idx="0">
            <a:scrgbClr r="0" g="0" b="0"/>
          </a:lnRef>
          <a:fillRef idx="0">
            <a:scrgbClr r="0" g="0" b="0"/>
          </a:fillRef>
          <a:effectRef idx="0">
            <a:scrgbClr r="0" g="0" b="0"/>
          </a:effectRef>
          <a:fontRef idx="minor"/>
        </p:style>
        <p:txBody>
          <a:bodyPr wrap="none" lIns="99360" tIns="49680" rIns="99360" bIns="49680"/>
          <a:lstStyle/>
          <a:p>
            <a:pPr>
              <a:lnSpc>
                <a:spcPct val="100000"/>
              </a:lnSpc>
            </a:pPr>
            <a:r>
              <a:rPr lang="pt-PT" sz="1500" strike="noStrike" dirty="0">
                <a:solidFill>
                  <a:srgbClr val="FFFFFF"/>
                </a:solidFill>
                <a:latin typeface="Arial"/>
                <a:ea typeface="DejaVu Sans"/>
              </a:rPr>
              <a:t>Grégoire J.F. Demets, Silvânia M. de Lima e Felipe C. </a:t>
            </a:r>
            <a:r>
              <a:rPr lang="pt-PT" sz="1500" dirty="0" smtClean="0">
                <a:solidFill>
                  <a:srgbClr val="FFFFFF"/>
                </a:solidFill>
                <a:latin typeface="Arial"/>
                <a:ea typeface="DejaVu Sans"/>
              </a:rPr>
              <a:t>S.</a:t>
            </a:r>
            <a:r>
              <a:rPr lang="pt-PT" sz="1500" strike="noStrike" dirty="0" smtClean="0">
                <a:solidFill>
                  <a:srgbClr val="FFFFFF"/>
                </a:solidFill>
                <a:latin typeface="Arial"/>
                <a:ea typeface="DejaVu Sans"/>
              </a:rPr>
              <a:t> </a:t>
            </a:r>
            <a:r>
              <a:rPr lang="pt-PT" sz="1500" strike="noStrike" dirty="0">
                <a:solidFill>
                  <a:srgbClr val="FFFFFF"/>
                </a:solidFill>
                <a:latin typeface="Arial"/>
                <a:ea typeface="DejaVu Sans"/>
              </a:rPr>
              <a:t>Silva</a:t>
            </a:r>
            <a:endParaRPr dirty="0"/>
          </a:p>
        </p:txBody>
      </p:sp>
      <p:sp>
        <p:nvSpPr>
          <p:cNvPr id="42" name="CustomShape 2"/>
          <p:cNvSpPr/>
          <p:nvPr/>
        </p:nvSpPr>
        <p:spPr>
          <a:xfrm>
            <a:off x="383389" y="181025"/>
            <a:ext cx="8352000" cy="673560"/>
          </a:xfrm>
          <a:prstGeom prst="rect">
            <a:avLst/>
          </a:prstGeom>
          <a:noFill/>
          <a:ln>
            <a:noFill/>
          </a:ln>
        </p:spPr>
        <p:style>
          <a:lnRef idx="0">
            <a:scrgbClr r="0" g="0" b="0"/>
          </a:lnRef>
          <a:fillRef idx="0">
            <a:scrgbClr r="0" g="0" b="0"/>
          </a:fillRef>
          <a:effectRef idx="0">
            <a:scrgbClr r="0" g="0" b="0"/>
          </a:effectRef>
          <a:fontRef idx="minor"/>
        </p:style>
        <p:txBody>
          <a:bodyPr wrap="none" lIns="99360" tIns="49680" rIns="99360" bIns="49680"/>
          <a:lstStyle/>
          <a:p>
            <a:r>
              <a:rPr lang="pt-PT" sz="2300" strike="noStrike" dirty="0" smtClean="0">
                <a:solidFill>
                  <a:srgbClr val="FFFFFF"/>
                </a:solidFill>
                <a:latin typeface="Arial"/>
                <a:ea typeface="DejaVu Sans"/>
              </a:rPr>
              <a:t>Esponja de Matriz Sólida de Absorção de óleos</a:t>
            </a:r>
            <a:endParaRPr sz="2300" dirty="0"/>
          </a:p>
        </p:txBody>
      </p:sp>
      <p:sp>
        <p:nvSpPr>
          <p:cNvPr id="43" name="CustomShape 3"/>
          <p:cNvSpPr/>
          <p:nvPr/>
        </p:nvSpPr>
        <p:spPr>
          <a:xfrm>
            <a:off x="7864599" y="6589737"/>
            <a:ext cx="2736304" cy="331200"/>
          </a:xfrm>
          <a:prstGeom prst="rect">
            <a:avLst/>
          </a:prstGeom>
          <a:noFill/>
          <a:ln>
            <a:noFill/>
          </a:ln>
        </p:spPr>
        <p:style>
          <a:lnRef idx="0">
            <a:scrgbClr r="0" g="0" b="0"/>
          </a:lnRef>
          <a:fillRef idx="0">
            <a:scrgbClr r="0" g="0" b="0"/>
          </a:fillRef>
          <a:effectRef idx="0">
            <a:scrgbClr r="0" g="0" b="0"/>
          </a:effectRef>
          <a:fontRef idx="minor"/>
        </p:style>
        <p:txBody>
          <a:bodyPr wrap="none" lIns="99360" tIns="49680" rIns="99360" bIns="49680"/>
          <a:lstStyle/>
          <a:p>
            <a:pPr>
              <a:lnSpc>
                <a:spcPct val="100000"/>
              </a:lnSpc>
            </a:pPr>
            <a:r>
              <a:rPr lang="pt-PT" sz="1200" b="1" strike="noStrike" dirty="0" smtClean="0">
                <a:solidFill>
                  <a:srgbClr val="595959"/>
                </a:solidFill>
                <a:latin typeface="Arial"/>
                <a:ea typeface="DejaVu Sans"/>
              </a:rPr>
              <a:t>Química (FFCLRP - Ribeirão Preto)</a:t>
            </a:r>
            <a:endParaRPr dirty="0"/>
          </a:p>
        </p:txBody>
      </p:sp>
      <p:sp>
        <p:nvSpPr>
          <p:cNvPr id="44" name="CustomShape 4"/>
          <p:cNvSpPr/>
          <p:nvPr/>
        </p:nvSpPr>
        <p:spPr>
          <a:xfrm>
            <a:off x="358200" y="1464840"/>
            <a:ext cx="1053000" cy="297360"/>
          </a:xfrm>
          <a:prstGeom prst="rect">
            <a:avLst/>
          </a:prstGeom>
          <a:noFill/>
          <a:ln>
            <a:noFill/>
          </a:ln>
        </p:spPr>
        <p:style>
          <a:lnRef idx="0">
            <a:scrgbClr r="0" g="0" b="0"/>
          </a:lnRef>
          <a:fillRef idx="0">
            <a:scrgbClr r="0" g="0" b="0"/>
          </a:fillRef>
          <a:effectRef idx="0">
            <a:scrgbClr r="0" g="0" b="0"/>
          </a:effectRef>
          <a:fontRef idx="minor"/>
        </p:style>
        <p:txBody>
          <a:bodyPr wrap="none" lIns="99360" tIns="49680" rIns="99360" bIns="49680"/>
          <a:lstStyle/>
          <a:p>
            <a:pPr>
              <a:lnSpc>
                <a:spcPct val="100000"/>
              </a:lnSpc>
            </a:pPr>
            <a:r>
              <a:rPr lang="pt-PT" sz="1300" b="1" strike="noStrike" dirty="0">
                <a:solidFill>
                  <a:srgbClr val="099ADD"/>
                </a:solidFill>
                <a:latin typeface="Arial"/>
                <a:ea typeface="DejaVu Sans"/>
              </a:rPr>
              <a:t>Introdução</a:t>
            </a:r>
            <a:endParaRPr dirty="0"/>
          </a:p>
        </p:txBody>
      </p:sp>
      <p:sp>
        <p:nvSpPr>
          <p:cNvPr id="45" name="CustomShape 5"/>
          <p:cNvSpPr/>
          <p:nvPr/>
        </p:nvSpPr>
        <p:spPr>
          <a:xfrm>
            <a:off x="360000" y="2870640"/>
            <a:ext cx="952200" cy="297360"/>
          </a:xfrm>
          <a:prstGeom prst="rect">
            <a:avLst/>
          </a:prstGeom>
          <a:noFill/>
          <a:ln>
            <a:noFill/>
          </a:ln>
        </p:spPr>
        <p:style>
          <a:lnRef idx="0">
            <a:scrgbClr r="0" g="0" b="0"/>
          </a:lnRef>
          <a:fillRef idx="0">
            <a:scrgbClr r="0" g="0" b="0"/>
          </a:fillRef>
          <a:effectRef idx="0">
            <a:scrgbClr r="0" g="0" b="0"/>
          </a:effectRef>
          <a:fontRef idx="minor"/>
        </p:style>
        <p:txBody>
          <a:bodyPr wrap="none" lIns="99360" tIns="49680" rIns="99360" bIns="49680"/>
          <a:lstStyle/>
          <a:p>
            <a:pPr>
              <a:lnSpc>
                <a:spcPct val="100000"/>
              </a:lnSpc>
            </a:pPr>
            <a:r>
              <a:rPr lang="pt-PT" sz="1300" b="1" strike="noStrike" dirty="0">
                <a:solidFill>
                  <a:srgbClr val="099ADD"/>
                </a:solidFill>
                <a:latin typeface="Arial"/>
                <a:ea typeface="DejaVu Sans"/>
              </a:rPr>
              <a:t>Objetivos</a:t>
            </a:r>
            <a:endParaRPr dirty="0"/>
          </a:p>
        </p:txBody>
      </p:sp>
      <p:sp>
        <p:nvSpPr>
          <p:cNvPr id="46" name="CustomShape 6"/>
          <p:cNvSpPr/>
          <p:nvPr/>
        </p:nvSpPr>
        <p:spPr>
          <a:xfrm>
            <a:off x="356760" y="3746801"/>
            <a:ext cx="2220120" cy="297360"/>
          </a:xfrm>
          <a:prstGeom prst="rect">
            <a:avLst/>
          </a:prstGeom>
          <a:noFill/>
          <a:ln>
            <a:noFill/>
          </a:ln>
        </p:spPr>
        <p:style>
          <a:lnRef idx="0">
            <a:scrgbClr r="0" g="0" b="0"/>
          </a:lnRef>
          <a:fillRef idx="0">
            <a:scrgbClr r="0" g="0" b="0"/>
          </a:fillRef>
          <a:effectRef idx="0">
            <a:scrgbClr r="0" g="0" b="0"/>
          </a:effectRef>
          <a:fontRef idx="minor"/>
        </p:style>
        <p:txBody>
          <a:bodyPr wrap="none" lIns="99360" tIns="49680" rIns="99360" bIns="49680"/>
          <a:lstStyle/>
          <a:p>
            <a:pPr>
              <a:lnSpc>
                <a:spcPct val="100000"/>
              </a:lnSpc>
            </a:pPr>
            <a:r>
              <a:rPr lang="pt-PT" sz="1300" b="1" strike="noStrike" dirty="0">
                <a:solidFill>
                  <a:srgbClr val="099ADD"/>
                </a:solidFill>
                <a:latin typeface="Arial"/>
                <a:ea typeface="DejaVu Sans"/>
              </a:rPr>
              <a:t>Aplicações e público alvo</a:t>
            </a:r>
            <a:endParaRPr dirty="0"/>
          </a:p>
        </p:txBody>
      </p:sp>
      <p:sp>
        <p:nvSpPr>
          <p:cNvPr id="47" name="CustomShape 7"/>
          <p:cNvSpPr/>
          <p:nvPr/>
        </p:nvSpPr>
        <p:spPr>
          <a:xfrm>
            <a:off x="356760" y="1697760"/>
            <a:ext cx="5907240" cy="1011960"/>
          </a:xfrm>
          <a:prstGeom prst="rect">
            <a:avLst/>
          </a:prstGeom>
          <a:noFill/>
          <a:ln>
            <a:noFill/>
          </a:ln>
        </p:spPr>
        <p:style>
          <a:lnRef idx="0">
            <a:scrgbClr r="0" g="0" b="0"/>
          </a:lnRef>
          <a:fillRef idx="0">
            <a:scrgbClr r="0" g="0" b="0"/>
          </a:fillRef>
          <a:effectRef idx="0">
            <a:scrgbClr r="0" g="0" b="0"/>
          </a:effectRef>
          <a:fontRef idx="minor"/>
        </p:style>
        <p:txBody>
          <a:bodyPr lIns="99360" tIns="49680" rIns="99360" bIns="49680"/>
          <a:lstStyle/>
          <a:p>
            <a:pPr algn="just">
              <a:lnSpc>
                <a:spcPct val="100000"/>
              </a:lnSpc>
            </a:pPr>
            <a:r>
              <a:rPr lang="pt-PT" sz="1200" strike="noStrike" dirty="0">
                <a:solidFill>
                  <a:srgbClr val="808080"/>
                </a:solidFill>
                <a:latin typeface="Arial"/>
                <a:ea typeface="DejaVu Sans"/>
              </a:rPr>
              <a:t>Óleos, petróleo, graxas e outras substâncias hidrofóbicas causam grandes transtornos e problemas ao meio ambiente, especialmente em corpos d'água. Para retirar estes produtos da água desenvolvemos esponjas flutuantes com alto poder de absorção frente a estes materiais a baixos custos. O líquido absorvido pode ser recuperado por pressão e a esponja pode ser reutilizado por pelo menos 10 vezes sem perda de eficiência. Seus componentes são recicláveis.</a:t>
            </a:r>
            <a:endParaRPr dirty="0"/>
          </a:p>
        </p:txBody>
      </p:sp>
      <p:sp>
        <p:nvSpPr>
          <p:cNvPr id="48" name="CustomShape 8"/>
          <p:cNvSpPr/>
          <p:nvPr/>
        </p:nvSpPr>
        <p:spPr>
          <a:xfrm>
            <a:off x="375767" y="3168000"/>
            <a:ext cx="5907240" cy="646920"/>
          </a:xfrm>
          <a:prstGeom prst="rect">
            <a:avLst/>
          </a:prstGeom>
          <a:noFill/>
          <a:ln>
            <a:noFill/>
          </a:ln>
        </p:spPr>
        <p:style>
          <a:lnRef idx="0">
            <a:scrgbClr r="0" g="0" b="0"/>
          </a:lnRef>
          <a:fillRef idx="0">
            <a:scrgbClr r="0" g="0" b="0"/>
          </a:fillRef>
          <a:effectRef idx="0">
            <a:scrgbClr r="0" g="0" b="0"/>
          </a:effectRef>
          <a:fontRef idx="minor"/>
        </p:style>
        <p:txBody>
          <a:bodyPr lIns="99360" tIns="49680" rIns="99360" bIns="49680"/>
          <a:lstStyle/>
          <a:p>
            <a:pPr algn="just">
              <a:lnSpc>
                <a:spcPct val="100000"/>
              </a:lnSpc>
            </a:pPr>
            <a:r>
              <a:rPr lang="pt-PT" sz="1200" strike="noStrike" dirty="0">
                <a:solidFill>
                  <a:srgbClr val="808080"/>
                </a:solidFill>
                <a:latin typeface="Arial"/>
                <a:ea typeface="DejaVu Sans"/>
              </a:rPr>
              <a:t>Criar materiais sorventes, com alto poder de absorção frente a óleos de vários tipos, que sejam baratos, reutilizáveis e também recicláveis. </a:t>
            </a:r>
            <a:endParaRPr dirty="0"/>
          </a:p>
        </p:txBody>
      </p:sp>
      <p:sp>
        <p:nvSpPr>
          <p:cNvPr id="50" name="CustomShape 10"/>
          <p:cNvSpPr/>
          <p:nvPr/>
        </p:nvSpPr>
        <p:spPr>
          <a:xfrm>
            <a:off x="358200" y="5226306"/>
            <a:ext cx="2430720" cy="297360"/>
          </a:xfrm>
          <a:prstGeom prst="rect">
            <a:avLst/>
          </a:prstGeom>
          <a:noFill/>
          <a:ln>
            <a:noFill/>
          </a:ln>
        </p:spPr>
        <p:style>
          <a:lnRef idx="0">
            <a:scrgbClr r="0" g="0" b="0"/>
          </a:lnRef>
          <a:fillRef idx="0">
            <a:scrgbClr r="0" g="0" b="0"/>
          </a:fillRef>
          <a:effectRef idx="0">
            <a:scrgbClr r="0" g="0" b="0"/>
          </a:effectRef>
          <a:fontRef idx="minor"/>
        </p:style>
        <p:txBody>
          <a:bodyPr wrap="none" lIns="99360" tIns="49680" rIns="99360" bIns="49680"/>
          <a:lstStyle/>
          <a:p>
            <a:pPr>
              <a:lnSpc>
                <a:spcPct val="100000"/>
              </a:lnSpc>
            </a:pPr>
            <a:r>
              <a:rPr lang="pt-PT" sz="1300" b="1" strike="noStrike" dirty="0">
                <a:solidFill>
                  <a:srgbClr val="099ADD"/>
                </a:solidFill>
                <a:latin typeface="Arial"/>
                <a:ea typeface="DejaVu Sans"/>
              </a:rPr>
              <a:t>Estágio de desenvolvimento</a:t>
            </a:r>
            <a:endParaRPr dirty="0"/>
          </a:p>
        </p:txBody>
      </p:sp>
      <p:sp>
        <p:nvSpPr>
          <p:cNvPr id="51" name="CustomShape 11"/>
          <p:cNvSpPr/>
          <p:nvPr/>
        </p:nvSpPr>
        <p:spPr>
          <a:xfrm>
            <a:off x="3841560" y="6566040"/>
            <a:ext cx="4239064" cy="300960"/>
          </a:xfrm>
          <a:prstGeom prst="rect">
            <a:avLst/>
          </a:prstGeom>
          <a:noFill/>
          <a:ln>
            <a:noFill/>
          </a:ln>
        </p:spPr>
        <p:style>
          <a:lnRef idx="0">
            <a:scrgbClr r="0" g="0" b="0"/>
          </a:lnRef>
          <a:fillRef idx="0">
            <a:scrgbClr r="0" g="0" b="0"/>
          </a:fillRef>
          <a:effectRef idx="0">
            <a:scrgbClr r="0" g="0" b="0"/>
          </a:effectRef>
          <a:fontRef idx="minor"/>
        </p:style>
        <p:txBody>
          <a:bodyPr lIns="99360" tIns="49680" rIns="99360" bIns="49680"/>
          <a:lstStyle/>
          <a:p>
            <a:pPr algn="just">
              <a:lnSpc>
                <a:spcPct val="100000"/>
              </a:lnSpc>
            </a:pPr>
            <a:r>
              <a:rPr lang="pt-PT" sz="1100" b="1" strike="noStrike" dirty="0">
                <a:solidFill>
                  <a:srgbClr val="808080"/>
                </a:solidFill>
                <a:latin typeface="Arial"/>
                <a:ea typeface="DejaVu Sans"/>
              </a:rPr>
              <a:t>Patente protegida sob o nº</a:t>
            </a:r>
            <a:r>
              <a:rPr lang="pt-PT" sz="1100" b="1" strike="noStrike" dirty="0" smtClean="0">
                <a:solidFill>
                  <a:srgbClr val="808080"/>
                </a:solidFill>
                <a:latin typeface="Arial"/>
                <a:ea typeface="DejaVu Sans"/>
              </a:rPr>
              <a:t>: BR 10 2014 003621-0</a:t>
            </a:r>
            <a:endParaRPr dirty="0"/>
          </a:p>
        </p:txBody>
      </p:sp>
      <p:sp>
        <p:nvSpPr>
          <p:cNvPr id="56" name="CustomShape 16"/>
          <p:cNvSpPr/>
          <p:nvPr/>
        </p:nvSpPr>
        <p:spPr>
          <a:xfrm flipH="1">
            <a:off x="360000" y="6594480"/>
            <a:ext cx="22647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200" b="1" strike="noStrike" dirty="0" smtClean="0">
                <a:solidFill>
                  <a:srgbClr val="595959"/>
                </a:solidFill>
                <a:latin typeface="Arial"/>
                <a:ea typeface="DejaVu Sans"/>
              </a:rPr>
              <a:t>Área: Materiais  </a:t>
            </a:r>
            <a:endParaRPr dirty="0"/>
          </a:p>
        </p:txBody>
      </p:sp>
      <p:pic>
        <p:nvPicPr>
          <p:cNvPr id="58" name="Imagem 57"/>
          <p:cNvPicPr/>
          <p:nvPr/>
        </p:nvPicPr>
        <p:blipFill>
          <a:blip r:embed="rId3"/>
          <a:stretch/>
        </p:blipFill>
        <p:spPr>
          <a:xfrm>
            <a:off x="7056000" y="4076640"/>
            <a:ext cx="2736000" cy="1971360"/>
          </a:xfrm>
          <a:prstGeom prst="rect">
            <a:avLst/>
          </a:prstGeom>
          <a:ln>
            <a:noFill/>
          </a:ln>
        </p:spPr>
      </p:pic>
      <p:pic>
        <p:nvPicPr>
          <p:cNvPr id="59" name="Imagem 58"/>
          <p:cNvPicPr/>
          <p:nvPr/>
        </p:nvPicPr>
        <p:blipFill>
          <a:blip r:embed="rId4"/>
          <a:stretch/>
        </p:blipFill>
        <p:spPr>
          <a:xfrm>
            <a:off x="7010640" y="1738800"/>
            <a:ext cx="2781360" cy="1861200"/>
          </a:xfrm>
          <a:prstGeom prst="rect">
            <a:avLst/>
          </a:prstGeom>
          <a:ln>
            <a:noFill/>
          </a:ln>
        </p:spPr>
      </p:pic>
      <p:sp>
        <p:nvSpPr>
          <p:cNvPr id="2" name="CaixaDeTexto 1"/>
          <p:cNvSpPr txBox="1"/>
          <p:nvPr/>
        </p:nvSpPr>
        <p:spPr>
          <a:xfrm>
            <a:off x="375767" y="4049181"/>
            <a:ext cx="3142207" cy="1015663"/>
          </a:xfrm>
          <a:prstGeom prst="rect">
            <a:avLst/>
          </a:prstGeom>
          <a:noFill/>
        </p:spPr>
        <p:txBody>
          <a:bodyPr wrap="none" rtlCol="0">
            <a:spAutoFit/>
          </a:bodyPr>
          <a:lstStyle/>
          <a:p>
            <a:pPr marL="285750" indent="-2857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T</a:t>
            </a:r>
            <a:r>
              <a:rPr lang="pt-BR" sz="1200" dirty="0" smtClean="0">
                <a:solidFill>
                  <a:schemeClr val="tx1">
                    <a:lumMod val="50000"/>
                    <a:lumOff val="50000"/>
                  </a:schemeClr>
                </a:solidFill>
                <a:latin typeface="Arial" panose="020B0604020202020204" pitchFamily="34" charset="0"/>
                <a:cs typeface="Arial" panose="020B0604020202020204" pitchFamily="34" charset="0"/>
              </a:rPr>
              <a:t>ratamento de água</a:t>
            </a:r>
          </a:p>
          <a:p>
            <a:pPr marL="285750" indent="-2857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S</a:t>
            </a:r>
            <a:r>
              <a:rPr lang="pt-BR" sz="1200" dirty="0" smtClean="0">
                <a:solidFill>
                  <a:schemeClr val="tx1">
                    <a:lumMod val="50000"/>
                    <a:lumOff val="50000"/>
                  </a:schemeClr>
                </a:solidFill>
                <a:latin typeface="Arial" panose="020B0604020202020204" pitchFamily="34" charset="0"/>
                <a:cs typeface="Arial" panose="020B0604020202020204" pitchFamily="34" charset="0"/>
              </a:rPr>
              <a:t>aneamento ambiental</a:t>
            </a:r>
          </a:p>
          <a:p>
            <a:pPr marL="285750" indent="-2857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D</a:t>
            </a:r>
            <a:r>
              <a:rPr lang="pt-BR" sz="1200" dirty="0" smtClean="0">
                <a:solidFill>
                  <a:schemeClr val="tx1">
                    <a:lumMod val="50000"/>
                    <a:lumOff val="50000"/>
                  </a:schemeClr>
                </a:solidFill>
                <a:latin typeface="Arial" panose="020B0604020202020204" pitchFamily="34" charset="0"/>
                <a:cs typeface="Arial" panose="020B0604020202020204" pitchFamily="34" charset="0"/>
              </a:rPr>
              <a:t>escontaminação de água</a:t>
            </a:r>
          </a:p>
          <a:p>
            <a:pPr marL="285750" indent="-2857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Ú</a:t>
            </a:r>
            <a:r>
              <a:rPr lang="pt-BR" sz="1200" dirty="0" smtClean="0">
                <a:solidFill>
                  <a:schemeClr val="tx1">
                    <a:lumMod val="50000"/>
                    <a:lumOff val="50000"/>
                  </a:schemeClr>
                </a:solidFill>
                <a:latin typeface="Arial" panose="020B0604020202020204" pitchFamily="34" charset="0"/>
                <a:cs typeface="Arial" panose="020B0604020202020204" pitchFamily="34" charset="0"/>
              </a:rPr>
              <a:t>til em curtumes</a:t>
            </a:r>
          </a:p>
          <a:p>
            <a:pPr marL="285750" indent="-2857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Ú</a:t>
            </a:r>
            <a:r>
              <a:rPr lang="pt-BR" sz="1200" dirty="0" smtClean="0">
                <a:solidFill>
                  <a:schemeClr val="tx1">
                    <a:lumMod val="50000"/>
                    <a:lumOff val="50000"/>
                  </a:schemeClr>
                </a:solidFill>
                <a:latin typeface="Arial" panose="020B0604020202020204" pitchFamily="34" charset="0"/>
                <a:cs typeface="Arial" panose="020B0604020202020204" pitchFamily="34" charset="0"/>
              </a:rPr>
              <a:t>til na indústria química e petroquímica</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5" name="Chevron 20"/>
          <p:cNvSpPr/>
          <p:nvPr/>
        </p:nvSpPr>
        <p:spPr>
          <a:xfrm>
            <a:off x="375767" y="556184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6" name="Chevron 33"/>
          <p:cNvSpPr/>
          <p:nvPr/>
        </p:nvSpPr>
        <p:spPr>
          <a:xfrm>
            <a:off x="1689895" y="5561848"/>
            <a:ext cx="1548000" cy="468000"/>
          </a:xfrm>
          <a:prstGeom prst="chevron">
            <a:avLst/>
          </a:prstGeom>
          <a:solidFill>
            <a:schemeClr val="bg1">
              <a:alpha val="20000"/>
            </a:schemeClr>
          </a:solidFill>
          <a:ln w="6350" cmpd="sng">
            <a:solidFill>
              <a:schemeClr val="accent1"/>
            </a:solidFill>
          </a:ln>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7" name="Chevron 34"/>
          <p:cNvSpPr/>
          <p:nvPr/>
        </p:nvSpPr>
        <p:spPr>
          <a:xfrm>
            <a:off x="3009168" y="5561848"/>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8" name="Chevron 35"/>
          <p:cNvSpPr/>
          <p:nvPr/>
        </p:nvSpPr>
        <p:spPr>
          <a:xfrm>
            <a:off x="4311188" y="556184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Tree>
    <p:extLst>
      <p:ext uri="{BB962C8B-B14F-4D97-AF65-F5344CB8AC3E}">
        <p14:creationId xmlns:p14="http://schemas.microsoft.com/office/powerpoint/2010/main" val="28557740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8319" y="1697745"/>
            <a:ext cx="5907883" cy="2131837"/>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Os materiais contendo terras raras são </a:t>
            </a:r>
            <a:r>
              <a:rPr lang="pt-BR" sz="1200" dirty="0" smtClean="0">
                <a:solidFill>
                  <a:schemeClr val="tx1">
                    <a:lumMod val="50000"/>
                    <a:lumOff val="50000"/>
                  </a:schemeClr>
                </a:solidFill>
                <a:latin typeface="Arial"/>
                <a:cs typeface="Arial"/>
              </a:rPr>
              <a:t>imprescindíveis para </a:t>
            </a:r>
            <a:r>
              <a:rPr lang="pt-BR" sz="1200" dirty="0">
                <a:solidFill>
                  <a:schemeClr val="tx1">
                    <a:lumMod val="50000"/>
                    <a:lumOff val="50000"/>
                  </a:schemeClr>
                </a:solidFill>
                <a:latin typeface="Arial"/>
                <a:cs typeface="Arial"/>
              </a:rPr>
              <a:t>a utilização nas indústrias de ponta, devido </a:t>
            </a:r>
            <a:r>
              <a:rPr lang="pt-BR" sz="1200" dirty="0" smtClean="0">
                <a:solidFill>
                  <a:schemeClr val="tx1">
                    <a:lumMod val="50000"/>
                    <a:lumOff val="50000"/>
                  </a:schemeClr>
                </a:solidFill>
                <a:latin typeface="Arial"/>
                <a:cs typeface="Arial"/>
              </a:rPr>
              <a:t>às </a:t>
            </a:r>
            <a:r>
              <a:rPr lang="pt-BR" sz="1200" dirty="0">
                <a:solidFill>
                  <a:schemeClr val="tx1">
                    <a:lumMod val="50000"/>
                    <a:lumOff val="50000"/>
                  </a:schemeClr>
                </a:solidFill>
                <a:latin typeface="Arial"/>
                <a:cs typeface="Arial"/>
              </a:rPr>
              <a:t>suas propriedades magnéticas, catalíticas e ópticas. Assim, uma busca por novas tecnologias de obtenção desses materiais de fontes alternativas, tais como via extração ou via reciclagem, se tornaram uma prioridade estratégica.</a:t>
            </a:r>
          </a:p>
          <a:p>
            <a:pPr algn="just"/>
            <a:r>
              <a:rPr lang="pt-BR" sz="1200" dirty="0">
                <a:solidFill>
                  <a:schemeClr val="tx1">
                    <a:lumMod val="50000"/>
                    <a:lumOff val="50000"/>
                  </a:schemeClr>
                </a:solidFill>
                <a:latin typeface="Arial"/>
                <a:cs typeface="Arial"/>
              </a:rPr>
              <a:t>Ao final do seu ciclo de vida útil, as lâmpadas fluorescentes passam por um processo de remoção e recuperação do mercúrio metálico </a:t>
            </a:r>
            <a:r>
              <a:rPr lang="pt-BR" sz="1200" dirty="0" smtClean="0">
                <a:solidFill>
                  <a:schemeClr val="tx1">
                    <a:lumMod val="50000"/>
                    <a:lumOff val="50000"/>
                  </a:schemeClr>
                </a:solidFill>
                <a:latin typeface="Arial"/>
                <a:cs typeface="Arial"/>
              </a:rPr>
              <a:t>e, </a:t>
            </a:r>
            <a:r>
              <a:rPr lang="pt-BR" sz="1200" dirty="0">
                <a:solidFill>
                  <a:schemeClr val="tx1">
                    <a:lumMod val="50000"/>
                    <a:lumOff val="50000"/>
                  </a:schemeClr>
                </a:solidFill>
                <a:latin typeface="Arial"/>
                <a:cs typeface="Arial"/>
              </a:rPr>
              <a:t>em seguida, são descartadas juntamente com os </a:t>
            </a:r>
            <a:r>
              <a:rPr lang="pt-BR" sz="1200" dirty="0" err="1">
                <a:solidFill>
                  <a:schemeClr val="tx1">
                    <a:lumMod val="50000"/>
                    <a:lumOff val="50000"/>
                  </a:schemeClr>
                </a:solidFill>
                <a:latin typeface="Arial"/>
                <a:cs typeface="Arial"/>
              </a:rPr>
              <a:t>luminóforos</a:t>
            </a:r>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brancos </a:t>
            </a:r>
            <a:r>
              <a:rPr lang="pt-BR" sz="1200" dirty="0">
                <a:solidFill>
                  <a:schemeClr val="tx1">
                    <a:lumMod val="50000"/>
                    <a:lumOff val="50000"/>
                  </a:schemeClr>
                </a:solidFill>
                <a:latin typeface="Arial"/>
                <a:cs typeface="Arial"/>
              </a:rPr>
              <a:t>e tri-cromáticos, estes últimos ricos em materiais contendo elementos terras raras. Por isso, as lâmpadas são consideradas importantes fontes destes </a:t>
            </a:r>
            <a:r>
              <a:rPr lang="pt-BR" sz="1200" dirty="0" smtClean="0">
                <a:solidFill>
                  <a:schemeClr val="tx1">
                    <a:lumMod val="50000"/>
                    <a:lumOff val="50000"/>
                  </a:schemeClr>
                </a:solidFill>
                <a:latin typeface="Arial"/>
                <a:cs typeface="Arial"/>
              </a:rPr>
              <a:t>elementos estratégicos, os </a:t>
            </a:r>
            <a:r>
              <a:rPr lang="pt-BR" sz="1200" dirty="0">
                <a:solidFill>
                  <a:schemeClr val="tx1">
                    <a:lumMod val="50000"/>
                    <a:lumOff val="50000"/>
                  </a:schemeClr>
                </a:solidFill>
                <a:latin typeface="Arial"/>
                <a:cs typeface="Arial"/>
              </a:rPr>
              <a:t>quais podem ser </a:t>
            </a:r>
            <a:r>
              <a:rPr lang="pt-BR" sz="1200" dirty="0" smtClean="0">
                <a:solidFill>
                  <a:schemeClr val="tx1">
                    <a:lumMod val="50000"/>
                    <a:lumOff val="50000"/>
                  </a:schemeClr>
                </a:solidFill>
                <a:latin typeface="Arial"/>
                <a:cs typeface="Arial"/>
              </a:rPr>
              <a:t>recuperados </a:t>
            </a:r>
            <a:r>
              <a:rPr lang="pt-BR" sz="1200" dirty="0">
                <a:solidFill>
                  <a:schemeClr val="tx1">
                    <a:lumMod val="50000"/>
                    <a:lumOff val="50000"/>
                  </a:schemeClr>
                </a:solidFill>
                <a:latin typeface="Arial"/>
                <a:cs typeface="Arial"/>
              </a:rPr>
              <a:t>através de processos de reciclagem.</a:t>
            </a:r>
          </a:p>
        </p:txBody>
      </p:sp>
      <p:sp>
        <p:nvSpPr>
          <p:cNvPr id="6" name="TextBox 5"/>
          <p:cNvSpPr txBox="1"/>
          <p:nvPr/>
        </p:nvSpPr>
        <p:spPr>
          <a:xfrm>
            <a:off x="378319" y="961701"/>
            <a:ext cx="377366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Osvaldo A. Serra, Ana Cecília B. Figueira</a:t>
            </a:r>
            <a:endParaRPr lang="pt-BR" sz="1500" dirty="0">
              <a:solidFill>
                <a:schemeClr val="bg1"/>
              </a:solidFill>
              <a:latin typeface="Arial"/>
              <a:cs typeface="Arial"/>
            </a:endParaRPr>
          </a:p>
        </p:txBody>
      </p:sp>
      <p:sp>
        <p:nvSpPr>
          <p:cNvPr id="7" name="TextBox 6"/>
          <p:cNvSpPr txBox="1"/>
          <p:nvPr/>
        </p:nvSpPr>
        <p:spPr>
          <a:xfrm>
            <a:off x="378319" y="147760"/>
            <a:ext cx="8014760" cy="808398"/>
          </a:xfrm>
          <a:prstGeom prst="rect">
            <a:avLst/>
          </a:prstGeom>
          <a:noFill/>
        </p:spPr>
        <p:txBody>
          <a:bodyPr wrap="square" lIns="99539" tIns="49770" rIns="99539" bIns="49770" rtlCol="0">
            <a:spAutoFit/>
          </a:bodyPr>
          <a:lstStyle/>
          <a:p>
            <a:r>
              <a:rPr lang="pt-BR" sz="2300" dirty="0" smtClean="0">
                <a:solidFill>
                  <a:schemeClr val="bg1"/>
                </a:solidFill>
                <a:latin typeface="Arial"/>
                <a:cs typeface="Arial"/>
              </a:rPr>
              <a:t>Recuperação de Elementos Terras Raras de Lâmpadas Fluorescentes Residuais</a:t>
            </a:r>
            <a:endParaRPr lang="pt-BR" sz="2300" dirty="0">
              <a:solidFill>
                <a:schemeClr val="bg1"/>
              </a:solidFill>
              <a:latin typeface="Arial"/>
              <a:cs typeface="Arial"/>
            </a:endParaRPr>
          </a:p>
        </p:txBody>
      </p:sp>
      <p:sp>
        <p:nvSpPr>
          <p:cNvPr id="9" name="TextBox 8"/>
          <p:cNvSpPr txBox="1"/>
          <p:nvPr/>
        </p:nvSpPr>
        <p:spPr>
          <a:xfrm>
            <a:off x="8933516" y="6583864"/>
            <a:ext cx="808561"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FFCLRP</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78319"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78319" y="3858299"/>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78319" y="475454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4" name="TextBox 13"/>
          <p:cNvSpPr txBox="1"/>
          <p:nvPr/>
        </p:nvSpPr>
        <p:spPr>
          <a:xfrm>
            <a:off x="378319" y="4077124"/>
            <a:ext cx="5907883" cy="654510"/>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A presente invenção propõe um processo de recuperação de elementos terras raras oriundos de pós fosfóricos de lâmpadas fluorescentes descartadas, através de processos físicos e químicos, utilizando resinas de troca iônica. </a:t>
            </a:r>
          </a:p>
        </p:txBody>
      </p:sp>
      <p:sp>
        <p:nvSpPr>
          <p:cNvPr id="15" name="TextBox 14"/>
          <p:cNvSpPr txBox="1"/>
          <p:nvPr/>
        </p:nvSpPr>
        <p:spPr>
          <a:xfrm>
            <a:off x="378319" y="4955224"/>
            <a:ext cx="5907883" cy="469844"/>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O público alvo engloba produtores e distribuidores de lâmpadas fluorescentes em geral, oferecendo uma forma para agregação de valor ao produto primário.</a:t>
            </a:r>
          </a:p>
        </p:txBody>
      </p:sp>
      <p:sp>
        <p:nvSpPr>
          <p:cNvPr id="16" name="TextBox 15"/>
          <p:cNvSpPr txBox="1"/>
          <p:nvPr/>
        </p:nvSpPr>
        <p:spPr>
          <a:xfrm>
            <a:off x="378319" y="5480275"/>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65953"/>
            <a:ext cx="3531443"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004950-9</a:t>
            </a:r>
            <a:endParaRPr lang="pt-BR" sz="1100" b="1" dirty="0">
              <a:solidFill>
                <a:schemeClr val="tx1">
                  <a:lumMod val="50000"/>
                  <a:lumOff val="50000"/>
                </a:schemeClr>
              </a:solidFill>
              <a:latin typeface="Arial"/>
              <a:cs typeface="Arial"/>
            </a:endParaRPr>
          </a:p>
        </p:txBody>
      </p:sp>
      <p:sp>
        <p:nvSpPr>
          <p:cNvPr id="21" name="Chevron 20"/>
          <p:cNvSpPr/>
          <p:nvPr/>
        </p:nvSpPr>
        <p:spPr>
          <a:xfrm>
            <a:off x="378319" y="5780841"/>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97642" y="5780841"/>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bg1">
                    <a:lumMod val="50000"/>
                  </a:schemeClr>
                </a:solidFill>
                <a:latin typeface="Arial"/>
                <a:cs typeface="Arial"/>
              </a:rPr>
              <a:t>produção em escala laboratorial</a:t>
            </a:r>
            <a:endParaRPr lang="pt-BR" sz="1100" dirty="0">
              <a:solidFill>
                <a:schemeClr val="bg1">
                  <a:lumMod val="50000"/>
                </a:schemeClr>
              </a:solidFill>
              <a:latin typeface="Arial"/>
              <a:cs typeface="Arial"/>
            </a:endParaRPr>
          </a:p>
        </p:txBody>
      </p:sp>
      <p:sp>
        <p:nvSpPr>
          <p:cNvPr id="35" name="Chevron 34"/>
          <p:cNvSpPr/>
          <p:nvPr/>
        </p:nvSpPr>
        <p:spPr>
          <a:xfrm>
            <a:off x="2866787" y="5780841"/>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168807" y="5780841"/>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78319" y="6594528"/>
            <a:ext cx="2028565"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78319" y="6306986"/>
            <a:ext cx="2012089"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CNPq, CAPES</a:t>
            </a:r>
            <a:endParaRPr lang="pt-BR" sz="1200" b="1" dirty="0">
              <a:solidFill>
                <a:schemeClr val="tx1">
                  <a:lumMod val="65000"/>
                  <a:lumOff val="35000"/>
                </a:schemeClr>
              </a:solidFill>
              <a:latin typeface="Arial" pitchFamily="34" charset="0"/>
              <a:cs typeface="Arial" pitchFamily="34" charset="0"/>
            </a:endParaRPr>
          </a:p>
        </p:txBody>
      </p:sp>
      <p:grpSp>
        <p:nvGrpSpPr>
          <p:cNvPr id="20" name="Group 41"/>
          <p:cNvGrpSpPr/>
          <p:nvPr/>
        </p:nvGrpSpPr>
        <p:grpSpPr>
          <a:xfrm>
            <a:off x="6392174" y="1962670"/>
            <a:ext cx="4094580" cy="1976096"/>
            <a:chOff x="6392174" y="1605700"/>
            <a:chExt cx="4094580" cy="1976096"/>
          </a:xfrm>
        </p:grpSpPr>
        <p:pic>
          <p:nvPicPr>
            <p:cNvPr id="23" name="Picture 4"/>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278" t="2309" r="1745" b="2336"/>
            <a:stretch/>
          </p:blipFill>
          <p:spPr bwMode="auto">
            <a:xfrm>
              <a:off x="8212347" y="1770371"/>
              <a:ext cx="2271768" cy="1734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4" name="Picture 6" descr="http://construtop.com.br/blog/wp-content/uploads/2013/02/lampada.jpg"/>
            <p:cNvPicPr>
              <a:picLocks noChangeAspect="1" noChangeArrowheads="1"/>
            </p:cNvPicPr>
            <p:nvPr/>
          </p:nvPicPr>
          <p:blipFill>
            <a:blip r:embed="rId4"/>
            <a:srcRect l="50434" b="9007"/>
            <a:stretch>
              <a:fillRect/>
            </a:stretch>
          </p:blipFill>
          <p:spPr bwMode="auto">
            <a:xfrm>
              <a:off x="6392174" y="1605700"/>
              <a:ext cx="1671288" cy="1976096"/>
            </a:xfrm>
            <a:prstGeom prst="rect">
              <a:avLst/>
            </a:prstGeom>
            <a:noFill/>
          </p:spPr>
        </p:pic>
        <p:sp>
          <p:nvSpPr>
            <p:cNvPr id="25" name="Rectangle 36"/>
            <p:cNvSpPr/>
            <p:nvPr/>
          </p:nvSpPr>
          <p:spPr>
            <a:xfrm>
              <a:off x="8212347" y="2524851"/>
              <a:ext cx="2271768" cy="1207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6" name="Rectangle 37"/>
            <p:cNvSpPr/>
            <p:nvPr/>
          </p:nvSpPr>
          <p:spPr>
            <a:xfrm>
              <a:off x="8212347" y="3384274"/>
              <a:ext cx="2271768" cy="1207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7" name="Rectangle 38"/>
            <p:cNvSpPr/>
            <p:nvPr/>
          </p:nvSpPr>
          <p:spPr>
            <a:xfrm>
              <a:off x="8214986" y="1709986"/>
              <a:ext cx="2271768" cy="1207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pic>
        <p:nvPicPr>
          <p:cNvPr id="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9839" y="4337226"/>
            <a:ext cx="2466480" cy="1605872"/>
          </a:xfrm>
          <a:prstGeom prst="rect">
            <a:avLst/>
          </a:prstGeom>
          <a:ln w="38100">
            <a:noFill/>
          </a:ln>
        </p:spPr>
        <p:style>
          <a:lnRef idx="2">
            <a:schemeClr val="accent3">
              <a:shade val="50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701546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8880" y="942451"/>
            <a:ext cx="5884309" cy="331344"/>
          </a:xfrm>
          <a:prstGeom prst="rect">
            <a:avLst/>
          </a:prstGeom>
          <a:noFill/>
        </p:spPr>
        <p:txBody>
          <a:bodyPr wrap="none" lIns="99539" tIns="49770" rIns="99539" bIns="49770" rtlCol="0">
            <a:spAutoFit/>
          </a:bodyPr>
          <a:lstStyle/>
          <a:p>
            <a:r>
              <a:rPr lang="pt-BR" sz="1500" dirty="0" err="1" smtClean="0">
                <a:solidFill>
                  <a:schemeClr val="bg1"/>
                </a:solidFill>
                <a:latin typeface="Arial"/>
                <a:cs typeface="Arial"/>
              </a:rPr>
              <a:t>Jonnatan</a:t>
            </a:r>
            <a:r>
              <a:rPr lang="pt-BR" sz="1500" dirty="0" smtClean="0">
                <a:solidFill>
                  <a:schemeClr val="bg1"/>
                </a:solidFill>
                <a:latin typeface="Arial"/>
                <a:cs typeface="Arial"/>
              </a:rPr>
              <a:t> J. Santos, Sergio H. Toma, Henrique E. Toma, </a:t>
            </a:r>
            <a:r>
              <a:rPr lang="pt-BR" sz="1500" dirty="0" err="1" smtClean="0">
                <a:solidFill>
                  <a:schemeClr val="bg1"/>
                </a:solidFill>
                <a:latin typeface="Arial"/>
                <a:cs typeface="Arial"/>
              </a:rPr>
              <a:t>Koiti</a:t>
            </a:r>
            <a:r>
              <a:rPr lang="pt-BR" sz="1500" dirty="0" smtClean="0">
                <a:solidFill>
                  <a:schemeClr val="bg1"/>
                </a:solidFill>
                <a:latin typeface="Arial"/>
                <a:cs typeface="Arial"/>
              </a:rPr>
              <a:t> </a:t>
            </a:r>
            <a:r>
              <a:rPr lang="pt-BR" sz="1500" dirty="0" err="1" smtClean="0">
                <a:solidFill>
                  <a:schemeClr val="bg1"/>
                </a:solidFill>
                <a:latin typeface="Arial"/>
                <a:cs typeface="Arial"/>
              </a:rPr>
              <a:t>Araki</a:t>
            </a:r>
            <a:endParaRPr lang="pt-BR" sz="1500" dirty="0">
              <a:solidFill>
                <a:schemeClr val="bg1"/>
              </a:solidFill>
              <a:latin typeface="Arial"/>
              <a:cs typeface="Arial"/>
            </a:endParaRPr>
          </a:p>
        </p:txBody>
      </p:sp>
      <p:sp>
        <p:nvSpPr>
          <p:cNvPr id="7" name="TextBox 6"/>
          <p:cNvSpPr txBox="1"/>
          <p:nvPr/>
        </p:nvSpPr>
        <p:spPr>
          <a:xfrm>
            <a:off x="328880" y="191468"/>
            <a:ext cx="8238361" cy="808398"/>
          </a:xfrm>
          <a:prstGeom prst="rect">
            <a:avLst/>
          </a:prstGeom>
          <a:noFill/>
        </p:spPr>
        <p:txBody>
          <a:bodyPr wrap="square" lIns="99539" tIns="49770" rIns="99539" bIns="49770" rtlCol="0">
            <a:spAutoFit/>
          </a:bodyPr>
          <a:lstStyle/>
          <a:p>
            <a:r>
              <a:rPr lang="pt-BR" sz="2300" dirty="0" smtClean="0">
                <a:solidFill>
                  <a:schemeClr val="bg1"/>
                </a:solidFill>
                <a:latin typeface="Arial"/>
                <a:cs typeface="Arial"/>
              </a:rPr>
              <a:t>Kits para Análises Químicas Ultrassensíveis de Poluentes, Fármacos, Drogas e Moléculas</a:t>
            </a:r>
            <a:endParaRPr lang="pt-BR" sz="2300" dirty="0">
              <a:solidFill>
                <a:schemeClr val="bg1"/>
              </a:solidFill>
              <a:latin typeface="Arial"/>
              <a:cs typeface="Arial"/>
            </a:endParaRPr>
          </a:p>
        </p:txBody>
      </p:sp>
      <p:sp>
        <p:nvSpPr>
          <p:cNvPr id="9" name="TextBox 8"/>
          <p:cNvSpPr txBox="1"/>
          <p:nvPr/>
        </p:nvSpPr>
        <p:spPr>
          <a:xfrm>
            <a:off x="8448054" y="6535739"/>
            <a:ext cx="168016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Química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28880"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28880" y="2835978"/>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28880" y="3994830"/>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28880" y="16977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Metodologias que possibilitam análises químicas em baixíssimas concentrações (inferiores a partes por trilhão) são de extrema importância em análises ambientais, farmacêuticas, forenses, etc. Moléculas podem ser identificadas por seus padrões espectrais e a sensibilidade multiplicada pelo fenômeno de intensificação Raman por efeito de superfície (SERS).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28880" y="3054803"/>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Fabricação de kits para análises químicas de poluentes, drogas ou outras moleculares de interesse de maneira rápida, específica e direta em baixíssimas concentrações (inferiores a </a:t>
            </a:r>
            <a:r>
              <a:rPr lang="pt-BR" sz="1200" dirty="0" err="1" smtClean="0">
                <a:solidFill>
                  <a:schemeClr val="tx1">
                    <a:lumMod val="50000"/>
                    <a:lumOff val="50000"/>
                  </a:schemeClr>
                </a:solidFill>
                <a:latin typeface="Arial"/>
                <a:cs typeface="Arial"/>
              </a:rPr>
              <a:t>picomolar</a:t>
            </a:r>
            <a:r>
              <a:rPr lang="pt-BR" sz="1200" dirty="0" smtClean="0">
                <a:solidFill>
                  <a:schemeClr val="tx1">
                    <a:lumMod val="50000"/>
                    <a:lumOff val="50000"/>
                  </a:schemeClr>
                </a:solidFill>
                <a:latin typeface="Arial"/>
                <a:cs typeface="Arial"/>
              </a:rPr>
              <a:t>, ou </a:t>
            </a:r>
            <a:r>
              <a:rPr lang="pt-BR" sz="1200" dirty="0" err="1" smtClean="0">
                <a:solidFill>
                  <a:schemeClr val="tx1">
                    <a:lumMod val="50000"/>
                    <a:lumOff val="50000"/>
                  </a:schemeClr>
                </a:solidFill>
                <a:latin typeface="Arial"/>
                <a:cs typeface="Arial"/>
              </a:rPr>
              <a:t>ppt</a:t>
            </a:r>
            <a:r>
              <a:rPr lang="pt-BR" sz="1200" dirty="0" smtClean="0">
                <a:solidFill>
                  <a:schemeClr val="tx1">
                    <a:lumMod val="50000"/>
                    <a:lumOff val="50000"/>
                  </a:schemeClr>
                </a:solidFill>
                <a:latin typeface="Arial"/>
                <a:cs typeface="Arial"/>
              </a:rPr>
              <a:t>) sem a necessidade de purificações ou </a:t>
            </a:r>
            <a:r>
              <a:rPr lang="pt-BR" sz="1200" dirty="0" err="1" smtClean="0">
                <a:solidFill>
                  <a:schemeClr val="tx1">
                    <a:lumMod val="50000"/>
                    <a:lumOff val="50000"/>
                  </a:schemeClr>
                </a:solidFill>
                <a:latin typeface="Arial"/>
                <a:cs typeface="Arial"/>
              </a:rPr>
              <a:t>pré</a:t>
            </a:r>
            <a:r>
              <a:rPr lang="pt-BR" sz="1200" dirty="0" smtClean="0">
                <a:solidFill>
                  <a:schemeClr val="tx1">
                    <a:lumMod val="50000"/>
                    <a:lumOff val="50000"/>
                  </a:schemeClr>
                </a:solidFill>
                <a:latin typeface="Arial"/>
                <a:cs typeface="Arial"/>
              </a:rPr>
              <a:t>-concentrações.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28880" y="4220657"/>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Detecção de hormônios, pesticidas, e fármacos em corpos d’água; </a:t>
            </a:r>
          </a:p>
          <a:p>
            <a:pPr algn="just"/>
            <a:r>
              <a:rPr lang="pt-BR" sz="1200" dirty="0" smtClean="0">
                <a:solidFill>
                  <a:schemeClr val="tx1">
                    <a:lumMod val="50000"/>
                    <a:lumOff val="50000"/>
                  </a:schemeClr>
                </a:solidFill>
                <a:latin typeface="Arial"/>
                <a:cs typeface="Arial"/>
              </a:rPr>
              <a:t>• Detecção de drogas e fármacos em fluídos sanguíneos</a:t>
            </a:r>
            <a:r>
              <a:rPr lang="pt-BR" sz="1200" dirty="0">
                <a:solidFill>
                  <a:schemeClr val="tx1">
                    <a:lumMod val="50000"/>
                    <a:lumOff val="50000"/>
                  </a:schemeClr>
                </a:solidFill>
                <a:latin typeface="Arial"/>
                <a:cs typeface="Arial"/>
              </a:rPr>
              <a:t>;</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Análises forenses de drogas, resíduos balísticos, material biológico, </a:t>
            </a:r>
            <a:r>
              <a:rPr lang="pt-BR" sz="1200" dirty="0" err="1" smtClean="0">
                <a:solidFill>
                  <a:schemeClr val="tx1">
                    <a:lumMod val="50000"/>
                    <a:lumOff val="50000"/>
                  </a:schemeClr>
                </a:solidFill>
                <a:latin typeface="Arial"/>
                <a:cs typeface="Arial"/>
              </a:rPr>
              <a:t>etc</a:t>
            </a:r>
            <a:r>
              <a:rPr lang="pt-BR" sz="1200" dirty="0">
                <a:solidFill>
                  <a:schemeClr val="tx1">
                    <a:lumMod val="50000"/>
                    <a:lumOff val="50000"/>
                  </a:schemeClr>
                </a:solidFill>
                <a:latin typeface="Arial"/>
                <a:cs typeface="Arial"/>
              </a:rPr>
              <a:t>;</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Tem como público alvo laboratórios de análises de pequeno ou de grande porte.</a:t>
            </a:r>
          </a:p>
        </p:txBody>
      </p:sp>
      <p:sp>
        <p:nvSpPr>
          <p:cNvPr id="16" name="TextBox 15"/>
          <p:cNvSpPr txBox="1"/>
          <p:nvPr/>
        </p:nvSpPr>
        <p:spPr>
          <a:xfrm>
            <a:off x="328880"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06550" y="6594110"/>
            <a:ext cx="3860425"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a:t>
            </a:r>
            <a:r>
              <a:rPr lang="pt-BR" sz="1100" b="1" dirty="0">
                <a:solidFill>
                  <a:schemeClr val="tx1">
                    <a:lumMod val="50000"/>
                    <a:lumOff val="50000"/>
                  </a:schemeClr>
                </a:solidFill>
                <a:latin typeface="Arial"/>
                <a:cs typeface="Arial"/>
              </a:rPr>
              <a:t>nº</a:t>
            </a:r>
            <a:r>
              <a:rPr lang="pt-BR" sz="1100" b="1" dirty="0" smtClean="0">
                <a:solidFill>
                  <a:schemeClr val="tx1">
                    <a:lumMod val="50000"/>
                    <a:lumOff val="50000"/>
                  </a:schemeClr>
                </a:solidFill>
                <a:latin typeface="Arial"/>
                <a:cs typeface="Arial"/>
              </a:rPr>
              <a:t>: BR 10 2014 </a:t>
            </a:r>
            <a:r>
              <a:rPr lang="pt-BR" sz="1100" b="1" dirty="0">
                <a:solidFill>
                  <a:schemeClr val="tx1">
                    <a:lumMod val="50000"/>
                    <a:lumOff val="50000"/>
                  </a:schemeClr>
                </a:solidFill>
                <a:latin typeface="Arial"/>
                <a:cs typeface="Arial"/>
              </a:rPr>
              <a:t>019921-7 </a:t>
            </a:r>
          </a:p>
        </p:txBody>
      </p:sp>
      <p:sp>
        <p:nvSpPr>
          <p:cNvPr id="21" name="Chevron 20"/>
          <p:cNvSpPr/>
          <p:nvPr/>
        </p:nvSpPr>
        <p:spPr>
          <a:xfrm>
            <a:off x="397120"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28880" y="6594528"/>
            <a:ext cx="418434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Saúde e Cuidados; Agropecuária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28880" y="6306986"/>
            <a:ext cx="207197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a:t>
            </a:r>
            <a:endParaRPr lang="pt-BR" sz="1200" b="1" dirty="0">
              <a:solidFill>
                <a:schemeClr val="tx1">
                  <a:lumMod val="65000"/>
                  <a:lumOff val="35000"/>
                </a:schemeClr>
              </a:solidFill>
              <a:latin typeface="Arial" pitchFamily="34" charset="0"/>
              <a:cs typeface="Arial" pitchFamily="34" charset="0"/>
            </a:endParaRPr>
          </a:p>
        </p:txBody>
      </p:sp>
      <p:sp>
        <p:nvSpPr>
          <p:cNvPr id="23" name="CaixaDeTexto 22"/>
          <p:cNvSpPr txBox="1"/>
          <p:nvPr/>
        </p:nvSpPr>
        <p:spPr>
          <a:xfrm>
            <a:off x="6847129" y="4220657"/>
            <a:ext cx="3179739" cy="1631216"/>
          </a:xfrm>
          <a:prstGeom prst="rect">
            <a:avLst/>
          </a:prstGeom>
          <a:noFill/>
          <a:ln>
            <a:solidFill>
              <a:schemeClr val="accent1"/>
            </a:solidFill>
          </a:ln>
        </p:spPr>
        <p:txBody>
          <a:bodyPr wrap="square" rtlCol="0">
            <a:spAutoFit/>
          </a:bodyPr>
          <a:lstStyle/>
          <a:p>
            <a:endParaRPr lang="pt-BR" dirty="0"/>
          </a:p>
          <a:p>
            <a:endParaRPr lang="pt-BR" dirty="0" smtClean="0"/>
          </a:p>
          <a:p>
            <a:endParaRPr lang="pt-BR" dirty="0"/>
          </a:p>
          <a:p>
            <a:endParaRPr lang="pt-BR" dirty="0" smtClean="0"/>
          </a:p>
          <a:p>
            <a:endParaRPr lang="pt-BR" dirty="0"/>
          </a:p>
        </p:txBody>
      </p:sp>
      <p:sp>
        <p:nvSpPr>
          <p:cNvPr id="24" name="CaixaDeTexto 23"/>
          <p:cNvSpPr txBox="1"/>
          <p:nvPr/>
        </p:nvSpPr>
        <p:spPr>
          <a:xfrm>
            <a:off x="6847130" y="1752091"/>
            <a:ext cx="3179739" cy="1938992"/>
          </a:xfrm>
          <a:prstGeom prst="rect">
            <a:avLst/>
          </a:prstGeom>
          <a:noFill/>
          <a:ln>
            <a:solidFill>
              <a:schemeClr val="accent1"/>
            </a:solidFill>
          </a:ln>
        </p:spPr>
        <p:txBody>
          <a:bodyPr wrap="square" rtlCol="0">
            <a:spAutoFit/>
          </a:bodyPr>
          <a:lstStyle/>
          <a:p>
            <a:endParaRPr lang="pt-BR" dirty="0" smtClean="0"/>
          </a:p>
          <a:p>
            <a:endParaRPr lang="pt-BR" dirty="0"/>
          </a:p>
          <a:p>
            <a:endParaRPr lang="pt-BR" dirty="0" smtClean="0"/>
          </a:p>
          <a:p>
            <a:endParaRPr lang="pt-BR" dirty="0"/>
          </a:p>
          <a:p>
            <a:endParaRPr lang="pt-BR" dirty="0" smtClean="0"/>
          </a:p>
          <a:p>
            <a:endParaRPr lang="pt-BR" dirty="0"/>
          </a:p>
        </p:txBody>
      </p:sp>
      <p:pic>
        <p:nvPicPr>
          <p:cNvPr id="2" name="Picture 1"/>
          <p:cNvPicPr>
            <a:picLocks noChangeAspect="1"/>
          </p:cNvPicPr>
          <p:nvPr/>
        </p:nvPicPr>
        <p:blipFill>
          <a:blip r:embed="rId3"/>
          <a:stretch>
            <a:fillRect/>
          </a:stretch>
        </p:blipFill>
        <p:spPr>
          <a:xfrm>
            <a:off x="6879858" y="4274302"/>
            <a:ext cx="3136392" cy="1435608"/>
          </a:xfrm>
          <a:prstGeom prst="rect">
            <a:avLst/>
          </a:prstGeom>
        </p:spPr>
      </p:pic>
      <p:pic>
        <p:nvPicPr>
          <p:cNvPr id="3" name="Picture 2"/>
          <p:cNvPicPr>
            <a:picLocks noChangeAspect="1"/>
          </p:cNvPicPr>
          <p:nvPr/>
        </p:nvPicPr>
        <p:blipFill>
          <a:blip r:embed="rId4"/>
          <a:stretch>
            <a:fillRect/>
          </a:stretch>
        </p:blipFill>
        <p:spPr>
          <a:xfrm>
            <a:off x="6862071" y="1824261"/>
            <a:ext cx="3136392" cy="1792224"/>
          </a:xfrm>
          <a:prstGeom prst="rect">
            <a:avLst/>
          </a:prstGeom>
        </p:spPr>
      </p:pic>
      <p:sp>
        <p:nvSpPr>
          <p:cNvPr id="25"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909638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42900" y="942975"/>
            <a:ext cx="6538913" cy="32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r>
              <a:rPr lang="pt-BR" altLang="pt-BR" sz="1500" dirty="0">
                <a:solidFill>
                  <a:schemeClr val="bg1"/>
                </a:solidFill>
                <a:latin typeface="Arial"/>
                <a:ea typeface="+mn-ea"/>
                <a:cs typeface="Arial"/>
              </a:rPr>
              <a:t>Marina </a:t>
            </a:r>
            <a:r>
              <a:rPr lang="pt-BR" altLang="pt-BR" sz="1500" dirty="0" err="1">
                <a:solidFill>
                  <a:schemeClr val="bg1"/>
                </a:solidFill>
                <a:latin typeface="Arial"/>
                <a:ea typeface="+mn-ea"/>
                <a:cs typeface="Arial"/>
              </a:rPr>
              <a:t>Sparvoli</a:t>
            </a:r>
            <a:r>
              <a:rPr lang="pt-BR" altLang="pt-BR" sz="1500" dirty="0">
                <a:solidFill>
                  <a:schemeClr val="bg1"/>
                </a:solidFill>
                <a:latin typeface="Arial"/>
                <a:ea typeface="+mn-ea"/>
                <a:cs typeface="Arial"/>
              </a:rPr>
              <a:t>, Ronaldo D. </a:t>
            </a:r>
            <a:r>
              <a:rPr lang="pt-BR" altLang="pt-BR" sz="1500" dirty="0" err="1">
                <a:solidFill>
                  <a:schemeClr val="bg1"/>
                </a:solidFill>
                <a:latin typeface="Arial"/>
                <a:ea typeface="+mn-ea"/>
                <a:cs typeface="Arial"/>
              </a:rPr>
              <a:t>Mansano</a:t>
            </a:r>
            <a:r>
              <a:rPr lang="pt-BR" altLang="pt-BR" sz="1500" dirty="0">
                <a:solidFill>
                  <a:schemeClr val="bg1"/>
                </a:solidFill>
                <a:latin typeface="Arial"/>
                <a:ea typeface="+mn-ea"/>
                <a:cs typeface="Arial"/>
              </a:rPr>
              <a:t>, José F. D. </a:t>
            </a:r>
            <a:r>
              <a:rPr lang="pt-BR" altLang="pt-BR" sz="1500" dirty="0" err="1">
                <a:solidFill>
                  <a:schemeClr val="bg1"/>
                </a:solidFill>
                <a:latin typeface="Arial"/>
                <a:ea typeface="+mn-ea"/>
                <a:cs typeface="Arial"/>
              </a:rPr>
              <a:t>Chubaci</a:t>
            </a:r>
            <a:r>
              <a:rPr lang="pt-BR" altLang="pt-BR" sz="1500" dirty="0">
                <a:solidFill>
                  <a:schemeClr val="bg1"/>
                </a:solidFill>
                <a:latin typeface="Arial"/>
                <a:ea typeface="+mn-ea"/>
                <a:cs typeface="Arial"/>
              </a:rPr>
              <a:t>, Fábio O. Jorge</a:t>
            </a:r>
          </a:p>
        </p:txBody>
      </p:sp>
      <p:sp>
        <p:nvSpPr>
          <p:cNvPr id="3074" name="Rectangle 2"/>
          <p:cNvSpPr>
            <a:spLocks noChangeArrowheads="1"/>
          </p:cNvSpPr>
          <p:nvPr/>
        </p:nvSpPr>
        <p:spPr bwMode="auto">
          <a:xfrm>
            <a:off x="342900" y="134938"/>
            <a:ext cx="8607425" cy="80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nSpc>
                <a:spcPct val="100000"/>
              </a:lnSpc>
              <a:buClrTx/>
              <a:buFontTx/>
              <a:buNone/>
              <a:defRPr/>
            </a:pPr>
            <a:r>
              <a:rPr lang="pt-BR" altLang="pt-BR" sz="2300" dirty="0" smtClean="0">
                <a:solidFill>
                  <a:schemeClr val="bg1"/>
                </a:solidFill>
                <a:latin typeface="Arial" panose="020B0604020202020204" pitchFamily="34" charset="0"/>
                <a:ea typeface="+mn-ea"/>
                <a:cs typeface="Arial" panose="020B0604020202020204" pitchFamily="34" charset="0"/>
              </a:rPr>
              <a:t>Sensores </a:t>
            </a:r>
            <a:r>
              <a:rPr lang="pt-BR" altLang="pt-BR" sz="2300" dirty="0">
                <a:solidFill>
                  <a:schemeClr val="bg1"/>
                </a:solidFill>
                <a:latin typeface="Arial" panose="020B0604020202020204" pitchFamily="34" charset="0"/>
                <a:ea typeface="+mn-ea"/>
                <a:cs typeface="Arial" panose="020B0604020202020204" pitchFamily="34" charset="0"/>
              </a:rPr>
              <a:t>B</a:t>
            </a:r>
            <a:r>
              <a:rPr lang="pt-BR" altLang="pt-BR" sz="2300" dirty="0" smtClean="0">
                <a:solidFill>
                  <a:schemeClr val="bg1"/>
                </a:solidFill>
                <a:latin typeface="Arial" panose="020B0604020202020204" pitchFamily="34" charset="0"/>
                <a:ea typeface="+mn-ea"/>
                <a:cs typeface="Arial" panose="020B0604020202020204" pitchFamily="34" charset="0"/>
              </a:rPr>
              <a:t>aseados em </a:t>
            </a:r>
            <a:r>
              <a:rPr lang="pt-BR" altLang="pt-BR" sz="2300" dirty="0" err="1" smtClean="0">
                <a:solidFill>
                  <a:schemeClr val="bg1"/>
                </a:solidFill>
                <a:latin typeface="Arial" panose="020B0604020202020204" pitchFamily="34" charset="0"/>
                <a:ea typeface="+mn-ea"/>
                <a:cs typeface="Arial" panose="020B0604020202020204" pitchFamily="34" charset="0"/>
              </a:rPr>
              <a:t>Nitreto</a:t>
            </a:r>
            <a:r>
              <a:rPr lang="pt-BR" altLang="pt-BR" sz="2300" dirty="0" smtClean="0">
                <a:solidFill>
                  <a:schemeClr val="bg1"/>
                </a:solidFill>
                <a:latin typeface="Arial" panose="020B0604020202020204" pitchFamily="34" charset="0"/>
                <a:ea typeface="+mn-ea"/>
                <a:cs typeface="Arial" panose="020B0604020202020204" pitchFamily="34" charset="0"/>
              </a:rPr>
              <a:t> de Índio (</a:t>
            </a:r>
            <a:r>
              <a:rPr lang="pt-BR" altLang="pt-BR" sz="2300" dirty="0" err="1" smtClean="0">
                <a:solidFill>
                  <a:schemeClr val="bg1"/>
                </a:solidFill>
                <a:latin typeface="Arial" panose="020B0604020202020204" pitchFamily="34" charset="0"/>
                <a:ea typeface="+mn-ea"/>
                <a:cs typeface="Arial" panose="020B0604020202020204" pitchFamily="34" charset="0"/>
              </a:rPr>
              <a:t>inn</a:t>
            </a:r>
            <a:r>
              <a:rPr lang="pt-BR" altLang="pt-BR" sz="2300" dirty="0" smtClean="0">
                <a:solidFill>
                  <a:schemeClr val="bg1"/>
                </a:solidFill>
                <a:latin typeface="Arial" panose="020B0604020202020204" pitchFamily="34" charset="0"/>
                <a:ea typeface="+mn-ea"/>
                <a:cs typeface="Arial" panose="020B0604020202020204" pitchFamily="34" charset="0"/>
              </a:rPr>
              <a:t>) Depositado com Argônio e </a:t>
            </a:r>
            <a:r>
              <a:rPr lang="pt-BR" altLang="pt-BR" sz="2300" dirty="0">
                <a:solidFill>
                  <a:schemeClr val="bg1"/>
                </a:solidFill>
                <a:latin typeface="Arial" panose="020B0604020202020204" pitchFamily="34" charset="0"/>
                <a:ea typeface="+mn-ea"/>
                <a:cs typeface="Arial" panose="020B0604020202020204" pitchFamily="34" charset="0"/>
              </a:rPr>
              <a:t>s</a:t>
            </a:r>
            <a:r>
              <a:rPr lang="pt-BR" altLang="pt-BR" sz="2300" dirty="0" smtClean="0">
                <a:solidFill>
                  <a:schemeClr val="bg1"/>
                </a:solidFill>
                <a:latin typeface="Arial" panose="020B0604020202020204" pitchFamily="34" charset="0"/>
                <a:ea typeface="+mn-ea"/>
                <a:cs typeface="Arial" panose="020B0604020202020204" pitchFamily="34" charset="0"/>
              </a:rPr>
              <a:t>eus usos</a:t>
            </a:r>
            <a:endParaRPr lang="pt-BR" altLang="pt-BR" sz="2300" dirty="0">
              <a:solidFill>
                <a:schemeClr val="bg1"/>
              </a:solidFill>
              <a:latin typeface="Arial" panose="020B0604020202020204" pitchFamily="34" charset="0"/>
              <a:ea typeface="+mn-ea"/>
              <a:cs typeface="Arial" panose="020B0604020202020204" pitchFamily="34" charset="0"/>
            </a:endParaRPr>
          </a:p>
        </p:txBody>
      </p:sp>
      <p:sp>
        <p:nvSpPr>
          <p:cNvPr id="3075" name="Rectangle 3"/>
          <p:cNvSpPr>
            <a:spLocks noChangeArrowheads="1"/>
          </p:cNvSpPr>
          <p:nvPr/>
        </p:nvSpPr>
        <p:spPr bwMode="auto">
          <a:xfrm>
            <a:off x="8559800" y="6535738"/>
            <a:ext cx="1543050"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r>
              <a:rPr lang="pt-BR" altLang="pt-BR" sz="1200" b="1" dirty="0">
                <a:solidFill>
                  <a:schemeClr val="tx1">
                    <a:lumMod val="65000"/>
                    <a:lumOff val="35000"/>
                  </a:schemeClr>
                </a:solidFill>
                <a:latin typeface="Arial"/>
                <a:ea typeface="+mn-ea"/>
                <a:cs typeface="Arial"/>
              </a:rPr>
              <a:t>Escola Politécnica</a:t>
            </a:r>
          </a:p>
        </p:txBody>
      </p:sp>
      <p:sp>
        <p:nvSpPr>
          <p:cNvPr id="3076" name="Rectangle 4"/>
          <p:cNvSpPr>
            <a:spLocks noChangeArrowheads="1"/>
          </p:cNvSpPr>
          <p:nvPr/>
        </p:nvSpPr>
        <p:spPr bwMode="auto">
          <a:xfrm>
            <a:off x="342900" y="1465263"/>
            <a:ext cx="1066800"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r>
              <a:rPr lang="pt-BR" altLang="pt-BR" sz="1300" b="1" dirty="0">
                <a:solidFill>
                  <a:srgbClr val="099ADD"/>
                </a:solidFill>
                <a:latin typeface="Arial"/>
                <a:ea typeface="+mn-ea"/>
                <a:cs typeface="Arial"/>
              </a:rPr>
              <a:t>Introdução</a:t>
            </a:r>
          </a:p>
        </p:txBody>
      </p:sp>
      <p:sp>
        <p:nvSpPr>
          <p:cNvPr id="3077" name="Rectangle 5"/>
          <p:cNvSpPr>
            <a:spLocks noChangeArrowheads="1"/>
          </p:cNvSpPr>
          <p:nvPr/>
        </p:nvSpPr>
        <p:spPr bwMode="auto">
          <a:xfrm>
            <a:off x="342900" y="2749550"/>
            <a:ext cx="963613" cy="30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r>
              <a:rPr lang="pt-BR" altLang="pt-BR" sz="1300" b="1" dirty="0">
                <a:solidFill>
                  <a:srgbClr val="099ADD"/>
                </a:solidFill>
                <a:latin typeface="Arial"/>
                <a:ea typeface="+mn-ea"/>
                <a:cs typeface="Arial"/>
              </a:rPr>
              <a:t>Objetivos</a:t>
            </a:r>
          </a:p>
        </p:txBody>
      </p:sp>
      <p:sp>
        <p:nvSpPr>
          <p:cNvPr id="3078" name="Rectangle 6"/>
          <p:cNvSpPr>
            <a:spLocks noChangeArrowheads="1"/>
          </p:cNvSpPr>
          <p:nvPr/>
        </p:nvSpPr>
        <p:spPr bwMode="auto">
          <a:xfrm>
            <a:off x="342900" y="3763963"/>
            <a:ext cx="2247900"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r>
              <a:rPr lang="pt-BR" altLang="pt-BR" sz="1300" b="1" dirty="0">
                <a:solidFill>
                  <a:srgbClr val="099ADD"/>
                </a:solidFill>
                <a:latin typeface="Arial"/>
                <a:ea typeface="+mn-ea"/>
                <a:cs typeface="Arial"/>
              </a:rPr>
              <a:t>Aplicações e público alvo</a:t>
            </a:r>
          </a:p>
        </p:txBody>
      </p:sp>
      <p:sp>
        <p:nvSpPr>
          <p:cNvPr id="3079" name="Rectangle 7"/>
          <p:cNvSpPr>
            <a:spLocks noChangeArrowheads="1"/>
          </p:cNvSpPr>
          <p:nvPr/>
        </p:nvSpPr>
        <p:spPr bwMode="auto">
          <a:xfrm>
            <a:off x="342900" y="1697038"/>
            <a:ext cx="5907087" cy="102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just" hangingPunct="1">
              <a:lnSpc>
                <a:spcPct val="100000"/>
              </a:lnSpc>
              <a:buClrTx/>
              <a:buFontTx/>
              <a:buNone/>
              <a:defRPr/>
            </a:pPr>
            <a:r>
              <a:rPr lang="pt-BR" altLang="pt-BR" sz="1200" dirty="0">
                <a:solidFill>
                  <a:schemeClr val="tx1">
                    <a:lumMod val="50000"/>
                    <a:lumOff val="50000"/>
                  </a:schemeClr>
                </a:solidFill>
                <a:latin typeface="Arial"/>
                <a:ea typeface="+mn-ea"/>
                <a:cs typeface="Arial"/>
              </a:rPr>
              <a:t>O filme fino de </a:t>
            </a:r>
            <a:r>
              <a:rPr lang="pt-BR" altLang="pt-BR" sz="1200" dirty="0" err="1">
                <a:solidFill>
                  <a:schemeClr val="tx1">
                    <a:lumMod val="50000"/>
                    <a:lumOff val="50000"/>
                  </a:schemeClr>
                </a:solidFill>
                <a:latin typeface="Arial"/>
                <a:ea typeface="+mn-ea"/>
                <a:cs typeface="Arial"/>
              </a:rPr>
              <a:t>InN</a:t>
            </a:r>
            <a:r>
              <a:rPr lang="pt-BR" altLang="pt-BR" sz="1200" dirty="0">
                <a:solidFill>
                  <a:schemeClr val="tx1">
                    <a:lumMod val="50000"/>
                    <a:lumOff val="50000"/>
                  </a:schemeClr>
                </a:solidFill>
                <a:latin typeface="Arial"/>
                <a:ea typeface="+mn-ea"/>
                <a:cs typeface="Arial"/>
              </a:rPr>
              <a:t> tem sido considerado um material promissor para a indústria eletrônica, devido às suas propriedades ópticas e de transporte eletrônico. A invenção se refere a sensores de radiação na faixa do visível e infravermelho baseados em filmes finos de </a:t>
            </a:r>
            <a:r>
              <a:rPr lang="pt-BR" altLang="pt-BR" sz="1200" dirty="0" err="1">
                <a:solidFill>
                  <a:schemeClr val="tx1">
                    <a:lumMod val="50000"/>
                    <a:lumOff val="50000"/>
                  </a:schemeClr>
                </a:solidFill>
                <a:latin typeface="Arial"/>
                <a:ea typeface="+mn-ea"/>
                <a:cs typeface="Arial"/>
              </a:rPr>
              <a:t>nitreto</a:t>
            </a:r>
            <a:r>
              <a:rPr lang="pt-BR" altLang="pt-BR" sz="1200" dirty="0">
                <a:solidFill>
                  <a:schemeClr val="tx1">
                    <a:lumMod val="50000"/>
                    <a:lumOff val="50000"/>
                  </a:schemeClr>
                </a:solidFill>
                <a:latin typeface="Arial"/>
                <a:ea typeface="+mn-ea"/>
                <a:cs typeface="Arial"/>
              </a:rPr>
              <a:t> de índio depositados com diferentes concentrações de argônio, bem como aos seus usos como </a:t>
            </a:r>
            <a:r>
              <a:rPr lang="pt-BR" altLang="pt-BR" sz="1200" dirty="0" err="1">
                <a:solidFill>
                  <a:schemeClr val="tx1">
                    <a:lumMod val="50000"/>
                    <a:lumOff val="50000"/>
                  </a:schemeClr>
                </a:solidFill>
                <a:latin typeface="Arial"/>
                <a:ea typeface="+mn-ea"/>
                <a:cs typeface="Arial"/>
              </a:rPr>
              <a:t>oxímetro</a:t>
            </a:r>
            <a:r>
              <a:rPr lang="pt-BR" altLang="pt-BR" sz="1200" dirty="0">
                <a:solidFill>
                  <a:schemeClr val="tx1">
                    <a:lumMod val="50000"/>
                    <a:lumOff val="50000"/>
                  </a:schemeClr>
                </a:solidFill>
                <a:latin typeface="Arial"/>
                <a:ea typeface="+mn-ea"/>
                <a:cs typeface="Arial"/>
              </a:rPr>
              <a:t> de pulso. </a:t>
            </a:r>
          </a:p>
        </p:txBody>
      </p:sp>
      <p:sp>
        <p:nvSpPr>
          <p:cNvPr id="3080" name="Rectangle 8"/>
          <p:cNvSpPr>
            <a:spLocks noChangeArrowheads="1"/>
          </p:cNvSpPr>
          <p:nvPr/>
        </p:nvSpPr>
        <p:spPr bwMode="auto">
          <a:xfrm>
            <a:off x="342900" y="2968625"/>
            <a:ext cx="5907087"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just" hangingPunct="1">
              <a:lnSpc>
                <a:spcPct val="100000"/>
              </a:lnSpc>
              <a:buClrTx/>
              <a:buFontTx/>
              <a:buNone/>
              <a:defRPr/>
            </a:pPr>
            <a:r>
              <a:rPr lang="pt-BR" altLang="pt-BR" sz="1200" dirty="0">
                <a:solidFill>
                  <a:schemeClr val="tx1">
                    <a:lumMod val="50000"/>
                    <a:lumOff val="50000"/>
                  </a:schemeClr>
                </a:solidFill>
                <a:latin typeface="Arial"/>
                <a:ea typeface="+mn-ea"/>
                <a:cs typeface="Arial"/>
              </a:rPr>
              <a:t>Neste</a:t>
            </a:r>
            <a:r>
              <a:rPr lang="pt-BR" altLang="pt-BR" sz="1200" dirty="0" smtClean="0"/>
              <a:t> </a:t>
            </a:r>
            <a:r>
              <a:rPr lang="pt-BR" altLang="pt-BR" sz="1200" dirty="0">
                <a:solidFill>
                  <a:schemeClr val="tx1">
                    <a:lumMod val="50000"/>
                    <a:lumOff val="50000"/>
                  </a:schemeClr>
                </a:solidFill>
                <a:latin typeface="Arial"/>
                <a:ea typeface="+mn-ea"/>
                <a:cs typeface="Arial"/>
              </a:rPr>
              <a:t>projeto foram fabricados sensores com o objetivo de aplicá-los na área biomédica como </a:t>
            </a:r>
            <a:r>
              <a:rPr lang="pt-BR" altLang="pt-BR" sz="1200" dirty="0" err="1">
                <a:solidFill>
                  <a:schemeClr val="tx1">
                    <a:lumMod val="50000"/>
                    <a:lumOff val="50000"/>
                  </a:schemeClr>
                </a:solidFill>
                <a:latin typeface="Arial"/>
                <a:ea typeface="+mn-ea"/>
                <a:cs typeface="Arial"/>
              </a:rPr>
              <a:t>oxímetros</a:t>
            </a:r>
            <a:r>
              <a:rPr lang="pt-BR" altLang="pt-BR" sz="1200" dirty="0">
                <a:solidFill>
                  <a:schemeClr val="tx1">
                    <a:lumMod val="50000"/>
                    <a:lumOff val="50000"/>
                  </a:schemeClr>
                </a:solidFill>
                <a:latin typeface="Arial"/>
                <a:ea typeface="+mn-ea"/>
                <a:cs typeface="Arial"/>
              </a:rPr>
              <a:t> de pulso. Os dispositivos poderão ser utilizados para caracterização quantitativa da concentração de oxigênio no sangue.</a:t>
            </a:r>
          </a:p>
        </p:txBody>
      </p:sp>
      <p:sp>
        <p:nvSpPr>
          <p:cNvPr id="3081" name="Rectangle 9"/>
          <p:cNvSpPr>
            <a:spLocks noChangeArrowheads="1"/>
          </p:cNvSpPr>
          <p:nvPr/>
        </p:nvSpPr>
        <p:spPr bwMode="auto">
          <a:xfrm>
            <a:off x="342900" y="3989388"/>
            <a:ext cx="5907087"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just" hangingPunct="1">
              <a:lnSpc>
                <a:spcPct val="100000"/>
              </a:lnSpc>
              <a:buClrTx/>
              <a:buFontTx/>
              <a:buNone/>
              <a:defRPr/>
            </a:pPr>
            <a:r>
              <a:rPr lang="pt-BR" altLang="pt-BR" sz="1200" dirty="0">
                <a:solidFill>
                  <a:schemeClr val="tx1">
                    <a:lumMod val="50000"/>
                    <a:lumOff val="50000"/>
                  </a:schemeClr>
                </a:solidFill>
                <a:latin typeface="Arial"/>
                <a:ea typeface="+mn-ea"/>
                <a:cs typeface="Arial"/>
              </a:rPr>
              <a:t>•</a:t>
            </a:r>
            <a:r>
              <a:rPr lang="pt-BR" altLang="pt-BR" sz="1200" dirty="0" smtClean="0"/>
              <a:t> </a:t>
            </a:r>
            <a:r>
              <a:rPr lang="pt-BR" altLang="pt-BR" sz="1200" dirty="0">
                <a:solidFill>
                  <a:schemeClr val="tx1">
                    <a:lumMod val="50000"/>
                    <a:lumOff val="50000"/>
                  </a:schemeClr>
                </a:solidFill>
                <a:latin typeface="Arial"/>
                <a:ea typeface="+mn-ea"/>
                <a:cs typeface="Arial"/>
              </a:rPr>
              <a:t>A aplicação </a:t>
            </a:r>
            <a:r>
              <a:rPr lang="pt-BR" altLang="pt-BR" sz="1200" dirty="0" err="1">
                <a:solidFill>
                  <a:schemeClr val="tx1">
                    <a:lumMod val="50000"/>
                    <a:lumOff val="50000"/>
                  </a:schemeClr>
                </a:solidFill>
                <a:latin typeface="Arial"/>
                <a:ea typeface="+mn-ea"/>
                <a:cs typeface="Arial"/>
              </a:rPr>
              <a:t>pricipal</a:t>
            </a:r>
            <a:r>
              <a:rPr lang="pt-BR" altLang="pt-BR" sz="1200" dirty="0">
                <a:solidFill>
                  <a:schemeClr val="tx1">
                    <a:lumMod val="50000"/>
                    <a:lumOff val="50000"/>
                  </a:schemeClr>
                </a:solidFill>
                <a:latin typeface="Arial"/>
                <a:ea typeface="+mn-ea"/>
                <a:cs typeface="Arial"/>
              </a:rPr>
              <a:t> é como </a:t>
            </a:r>
            <a:r>
              <a:rPr lang="pt-BR" altLang="pt-BR" sz="1200" dirty="0" err="1">
                <a:solidFill>
                  <a:schemeClr val="tx1">
                    <a:lumMod val="50000"/>
                    <a:lumOff val="50000"/>
                  </a:schemeClr>
                </a:solidFill>
                <a:latin typeface="Arial"/>
                <a:ea typeface="+mn-ea"/>
                <a:cs typeface="Arial"/>
              </a:rPr>
              <a:t>oximetro</a:t>
            </a:r>
            <a:r>
              <a:rPr lang="pt-BR" altLang="pt-BR" sz="1200" dirty="0">
                <a:solidFill>
                  <a:schemeClr val="tx1">
                    <a:lumMod val="50000"/>
                    <a:lumOff val="50000"/>
                  </a:schemeClr>
                </a:solidFill>
                <a:latin typeface="Arial"/>
                <a:ea typeface="+mn-ea"/>
                <a:cs typeface="Arial"/>
              </a:rPr>
              <a:t> de pulso, na área de engenharia biomédica. </a:t>
            </a:r>
          </a:p>
          <a:p>
            <a:pPr algn="just" hangingPunct="1">
              <a:lnSpc>
                <a:spcPct val="100000"/>
              </a:lnSpc>
              <a:buClrTx/>
              <a:buFontTx/>
              <a:buNone/>
              <a:defRPr/>
            </a:pPr>
            <a:r>
              <a:rPr lang="pt-BR" altLang="pt-BR" sz="1200" dirty="0">
                <a:solidFill>
                  <a:schemeClr val="tx1">
                    <a:lumMod val="50000"/>
                    <a:lumOff val="50000"/>
                  </a:schemeClr>
                </a:solidFill>
                <a:latin typeface="Arial"/>
                <a:ea typeface="+mn-ea"/>
                <a:cs typeface="Arial"/>
              </a:rPr>
              <a:t>• Poderá ser utilizado para fazer diagnósticos. </a:t>
            </a:r>
          </a:p>
          <a:p>
            <a:pPr algn="just" hangingPunct="1">
              <a:lnSpc>
                <a:spcPct val="100000"/>
              </a:lnSpc>
              <a:buClrTx/>
              <a:buFontTx/>
              <a:buNone/>
              <a:defRPr/>
            </a:pPr>
            <a:r>
              <a:rPr lang="pt-BR" altLang="pt-BR" sz="1200" dirty="0">
                <a:solidFill>
                  <a:schemeClr val="tx1">
                    <a:lumMod val="50000"/>
                    <a:lumOff val="50000"/>
                  </a:schemeClr>
                </a:solidFill>
                <a:latin typeface="Arial"/>
                <a:ea typeface="+mn-ea"/>
                <a:cs typeface="Arial"/>
              </a:rPr>
              <a:t>• Devido a sua sensibilidade, os sensores ainda podem ser utilizados </a:t>
            </a:r>
            <a:r>
              <a:rPr lang="pt-BR" altLang="pt-BR" sz="1200" dirty="0" smtClean="0">
                <a:solidFill>
                  <a:schemeClr val="tx1">
                    <a:lumMod val="50000"/>
                    <a:lumOff val="50000"/>
                  </a:schemeClr>
                </a:solidFill>
                <a:latin typeface="Arial"/>
                <a:ea typeface="+mn-ea"/>
                <a:cs typeface="Arial"/>
              </a:rPr>
              <a:t>para outros </a:t>
            </a:r>
            <a:r>
              <a:rPr lang="pt-BR" altLang="pt-BR" sz="1200" dirty="0">
                <a:solidFill>
                  <a:schemeClr val="tx1">
                    <a:lumMod val="50000"/>
                    <a:lumOff val="50000"/>
                  </a:schemeClr>
                </a:solidFill>
                <a:latin typeface="Arial"/>
                <a:ea typeface="+mn-ea"/>
                <a:cs typeface="Arial"/>
              </a:rPr>
              <a:t>fins, como medidas ambientais. </a:t>
            </a:r>
          </a:p>
        </p:txBody>
      </p:sp>
      <p:sp>
        <p:nvSpPr>
          <p:cNvPr id="3082" name="Rectangle 10"/>
          <p:cNvSpPr>
            <a:spLocks noChangeArrowheads="1"/>
          </p:cNvSpPr>
          <p:nvPr/>
        </p:nvSpPr>
        <p:spPr bwMode="auto">
          <a:xfrm>
            <a:off x="342900" y="5222875"/>
            <a:ext cx="2460625" cy="30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r>
              <a:rPr lang="pt-BR" altLang="pt-BR" sz="1300" b="1" dirty="0">
                <a:solidFill>
                  <a:srgbClr val="099ADD"/>
                </a:solidFill>
                <a:latin typeface="Arial"/>
                <a:ea typeface="+mn-ea"/>
                <a:cs typeface="Arial"/>
              </a:rPr>
              <a:t>Estágio de desenvolvimento</a:t>
            </a:r>
          </a:p>
        </p:txBody>
      </p:sp>
      <p:sp>
        <p:nvSpPr>
          <p:cNvPr id="3083" name="Rectangle 11"/>
          <p:cNvSpPr>
            <a:spLocks noChangeArrowheads="1"/>
          </p:cNvSpPr>
          <p:nvPr/>
        </p:nvSpPr>
        <p:spPr bwMode="auto">
          <a:xfrm>
            <a:off x="3611563" y="6597650"/>
            <a:ext cx="3575050"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just" hangingPunct="1">
              <a:lnSpc>
                <a:spcPct val="100000"/>
              </a:lnSpc>
              <a:buClrTx/>
              <a:buFontTx/>
              <a:buNone/>
              <a:defRPr/>
            </a:pPr>
            <a:r>
              <a:rPr lang="pt-BR" altLang="pt-BR" sz="1100" b="1" dirty="0">
                <a:solidFill>
                  <a:schemeClr val="tx1">
                    <a:lumMod val="50000"/>
                    <a:lumOff val="50000"/>
                  </a:schemeClr>
                </a:solidFill>
                <a:latin typeface="Arial"/>
                <a:ea typeface="+mn-ea"/>
                <a:cs typeface="Arial"/>
              </a:rPr>
              <a:t>Patente protegida sob o nº: BR 10 2014 </a:t>
            </a:r>
            <a:r>
              <a:rPr lang="pt-BR" altLang="pt-BR" sz="1100" b="1" dirty="0" smtClean="0">
                <a:solidFill>
                  <a:schemeClr val="tx1">
                    <a:lumMod val="50000"/>
                    <a:lumOff val="50000"/>
                  </a:schemeClr>
                </a:solidFill>
                <a:latin typeface="Arial"/>
                <a:ea typeface="+mn-ea"/>
                <a:cs typeface="Arial"/>
              </a:rPr>
              <a:t>023053-0</a:t>
            </a:r>
            <a:endParaRPr lang="pt-BR" altLang="pt-BR" sz="1100" b="1" dirty="0">
              <a:solidFill>
                <a:schemeClr val="tx1">
                  <a:lumMod val="50000"/>
                  <a:lumOff val="50000"/>
                </a:schemeClr>
              </a:solidFill>
              <a:latin typeface="Arial"/>
              <a:ea typeface="+mn-ea"/>
              <a:cs typeface="Arial"/>
            </a:endParaRPr>
          </a:p>
        </p:txBody>
      </p:sp>
      <p:sp>
        <p:nvSpPr>
          <p:cNvPr id="3088" name="Rectangle 16"/>
          <p:cNvSpPr>
            <a:spLocks noChangeArrowheads="1"/>
          </p:cNvSpPr>
          <p:nvPr/>
        </p:nvSpPr>
        <p:spPr bwMode="auto">
          <a:xfrm flipH="1">
            <a:off x="342900" y="6594475"/>
            <a:ext cx="1328737"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defRPr/>
            </a:pPr>
            <a:r>
              <a:rPr lang="pt-BR" altLang="pt-BR" sz="1200" b="1" dirty="0">
                <a:solidFill>
                  <a:schemeClr val="tx1">
                    <a:lumMod val="65000"/>
                    <a:lumOff val="35000"/>
                  </a:schemeClr>
                </a:solidFill>
                <a:latin typeface="Arial" pitchFamily="34" charset="0"/>
                <a:ea typeface="+mn-ea"/>
                <a:cs typeface="Arial" pitchFamily="34" charset="0"/>
              </a:rPr>
              <a:t>Área: </a:t>
            </a:r>
            <a:r>
              <a:rPr lang="pt-BR" altLang="pt-BR" sz="1200" b="1" dirty="0" smtClean="0">
                <a:solidFill>
                  <a:schemeClr val="tx1">
                    <a:lumMod val="65000"/>
                    <a:lumOff val="35000"/>
                  </a:schemeClr>
                </a:solidFill>
                <a:latin typeface="Arial" pitchFamily="34" charset="0"/>
                <a:ea typeface="+mn-ea"/>
                <a:cs typeface="Arial" pitchFamily="34" charset="0"/>
              </a:rPr>
              <a:t>Materiais</a:t>
            </a:r>
            <a:endParaRPr lang="pt-BR" altLang="pt-BR" sz="1200" b="1" dirty="0">
              <a:solidFill>
                <a:schemeClr val="tx1">
                  <a:lumMod val="65000"/>
                  <a:lumOff val="35000"/>
                </a:schemeClr>
              </a:solidFill>
              <a:latin typeface="Arial" pitchFamily="34" charset="0"/>
              <a:ea typeface="+mn-ea"/>
              <a:cs typeface="Arial" pitchFamily="34" charset="0"/>
            </a:endParaRPr>
          </a:p>
        </p:txBody>
      </p:sp>
      <p:pic>
        <p:nvPicPr>
          <p:cNvPr id="2062" name="Picture 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64375" y="2768600"/>
            <a:ext cx="3173413" cy="2293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Chevron 20"/>
          <p:cNvSpPr/>
          <p:nvPr/>
        </p:nvSpPr>
        <p:spPr>
          <a:xfrm>
            <a:off x="342900" y="5532438"/>
            <a:ext cx="1547813" cy="468312"/>
          </a:xfrm>
          <a:prstGeom prst="chevron">
            <a:avLst/>
          </a:prstGeom>
          <a:solidFill>
            <a:sysClr val="window" lastClr="FFFFFF"/>
          </a:solidFill>
          <a:ln w="6350" cap="flat" cmpd="sng" algn="ctr">
            <a:solidFill>
              <a:srgbClr val="4F81BD"/>
            </a:solidFill>
            <a:prstDash val="solid"/>
          </a:ln>
          <a:effectLst/>
        </p:spPr>
        <p:txBody>
          <a:bodyPr lIns="99539" tIns="49770" rIns="99539" bIns="49770" anchor="ctr"/>
          <a:lstStyle/>
          <a:p>
            <a:pPr algn="ctr" defTabSz="497697" fontAlgn="auto" hangingPunct="1">
              <a:lnSpc>
                <a:spcPct val="100000"/>
              </a:lnSpc>
              <a:spcBef>
                <a:spcPts val="0"/>
              </a:spcBef>
              <a:spcAft>
                <a:spcPts val="0"/>
              </a:spcAft>
              <a:buClrTx/>
              <a:buSzTx/>
              <a:buFontTx/>
              <a:buNone/>
              <a:defRPr/>
            </a:pPr>
            <a:r>
              <a:rPr lang="pt-BR" sz="1100" kern="0" dirty="0">
                <a:solidFill>
                  <a:prstClr val="black">
                    <a:lumMod val="50000"/>
                    <a:lumOff val="50000"/>
                  </a:prstClr>
                </a:solidFill>
                <a:latin typeface="Arial"/>
                <a:cs typeface="Arial"/>
              </a:rPr>
              <a:t>pesquisa básica</a:t>
            </a:r>
          </a:p>
        </p:txBody>
      </p:sp>
      <p:sp>
        <p:nvSpPr>
          <p:cNvPr id="26" name="Chevron 33"/>
          <p:cNvSpPr/>
          <p:nvPr/>
        </p:nvSpPr>
        <p:spPr>
          <a:xfrm>
            <a:off x="1658629" y="5532438"/>
            <a:ext cx="1547813" cy="468312"/>
          </a:xfrm>
          <a:prstGeom prst="chevron">
            <a:avLst/>
          </a:prstGeom>
          <a:noFill/>
          <a:ln w="6350" cap="flat" cmpd="sng" algn="ctr">
            <a:solidFill>
              <a:srgbClr val="4F81BD"/>
            </a:solidFill>
            <a:prstDash val="solid"/>
          </a:ln>
          <a:effectLst/>
        </p:spPr>
        <p:txBody>
          <a:bodyPr lIns="99539" tIns="49770" rIns="99539" bIns="49770" anchor="ctr"/>
          <a:lstStyle/>
          <a:p>
            <a:pPr algn="ctr" defTabSz="497697" fontAlgn="auto" hangingPunct="1">
              <a:lnSpc>
                <a:spcPct val="100000"/>
              </a:lnSpc>
              <a:spcBef>
                <a:spcPts val="0"/>
              </a:spcBef>
              <a:spcAft>
                <a:spcPts val="0"/>
              </a:spcAft>
              <a:buClrTx/>
              <a:buSzTx/>
              <a:buFontTx/>
              <a:buNone/>
              <a:defRPr/>
            </a:pPr>
            <a:r>
              <a:rPr lang="pt-BR" sz="1100" kern="0" dirty="0">
                <a:solidFill>
                  <a:prstClr val="black">
                    <a:lumMod val="50000"/>
                    <a:lumOff val="50000"/>
                  </a:prstClr>
                </a:solidFill>
                <a:latin typeface="Arial"/>
                <a:cs typeface="Arial"/>
              </a:rPr>
              <a:t>produção em escala laboratorial</a:t>
            </a:r>
          </a:p>
        </p:txBody>
      </p:sp>
      <p:sp>
        <p:nvSpPr>
          <p:cNvPr id="27" name="Chevron 34"/>
          <p:cNvSpPr/>
          <p:nvPr/>
        </p:nvSpPr>
        <p:spPr>
          <a:xfrm>
            <a:off x="2977842" y="5532438"/>
            <a:ext cx="1547812" cy="468312"/>
          </a:xfrm>
          <a:prstGeom prst="chevron">
            <a:avLst/>
          </a:prstGeom>
          <a:solidFill>
            <a:srgbClr val="1F497D">
              <a:alpha val="20000"/>
            </a:srgbClr>
          </a:solidFill>
          <a:ln w="6350" cap="flat" cmpd="sng" algn="ctr">
            <a:solidFill>
              <a:srgbClr val="4F81BD"/>
            </a:solidFill>
            <a:prstDash val="solid"/>
          </a:ln>
          <a:effectLst/>
        </p:spPr>
        <p:txBody>
          <a:bodyPr lIns="99539" tIns="49770" rIns="99539" bIns="49770" anchor="ctr"/>
          <a:lstStyle/>
          <a:p>
            <a:pPr algn="ctr" defTabSz="497697" fontAlgn="auto" hangingPunct="1">
              <a:lnSpc>
                <a:spcPct val="100000"/>
              </a:lnSpc>
              <a:spcBef>
                <a:spcPts val="0"/>
              </a:spcBef>
              <a:spcAft>
                <a:spcPts val="0"/>
              </a:spcAft>
              <a:buClrTx/>
              <a:buSzTx/>
              <a:buFontTx/>
              <a:buNone/>
              <a:defRPr/>
            </a:pPr>
            <a:r>
              <a:rPr lang="pt-BR" sz="1100" kern="0" dirty="0">
                <a:solidFill>
                  <a:prstClr val="black">
                    <a:lumMod val="50000"/>
                    <a:lumOff val="50000"/>
                  </a:prstClr>
                </a:solidFill>
                <a:latin typeface="Arial"/>
                <a:cs typeface="Arial"/>
              </a:rPr>
              <a:t>protótipo</a:t>
            </a:r>
          </a:p>
        </p:txBody>
      </p:sp>
      <p:sp>
        <p:nvSpPr>
          <p:cNvPr id="28" name="Chevron 35"/>
          <p:cNvSpPr/>
          <p:nvPr/>
        </p:nvSpPr>
        <p:spPr>
          <a:xfrm>
            <a:off x="4279592" y="5532438"/>
            <a:ext cx="1547812" cy="468312"/>
          </a:xfrm>
          <a:prstGeom prst="chevron">
            <a:avLst/>
          </a:prstGeom>
          <a:solidFill>
            <a:sysClr val="window" lastClr="FFFFFF"/>
          </a:solidFill>
          <a:ln w="6350" cap="flat" cmpd="sng" algn="ctr">
            <a:solidFill>
              <a:srgbClr val="4F81BD"/>
            </a:solidFill>
            <a:prstDash val="solid"/>
          </a:ln>
          <a:effectLst/>
        </p:spPr>
        <p:txBody>
          <a:bodyPr lIns="99539" tIns="49770" rIns="99539" bIns="49770" anchor="ctr"/>
          <a:lstStyle/>
          <a:p>
            <a:pPr algn="ctr" defTabSz="497697" fontAlgn="auto" hangingPunct="1">
              <a:lnSpc>
                <a:spcPct val="100000"/>
              </a:lnSpc>
              <a:spcBef>
                <a:spcPts val="0"/>
              </a:spcBef>
              <a:spcAft>
                <a:spcPts val="0"/>
              </a:spcAft>
              <a:buClrTx/>
              <a:buSzTx/>
              <a:buFontTx/>
              <a:buNone/>
              <a:defRPr/>
            </a:pPr>
            <a:r>
              <a:rPr lang="pt-BR" sz="1100" kern="0" dirty="0">
                <a:solidFill>
                  <a:prstClr val="black">
                    <a:lumMod val="50000"/>
                    <a:lumOff val="50000"/>
                  </a:prstClr>
                </a:solidFill>
                <a:latin typeface="Arial"/>
                <a:cs typeface="Arial"/>
              </a:rPr>
              <a:t>planta piloto</a:t>
            </a:r>
          </a:p>
        </p:txBody>
      </p:sp>
    </p:spTree>
    <p:extLst>
      <p:ext uri="{BB962C8B-B14F-4D97-AF65-F5344CB8AC3E}">
        <p14:creationId xmlns:p14="http://schemas.microsoft.com/office/powerpoint/2010/main" val="23434718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767209"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Ana P. Ramos, Pietro </a:t>
            </a:r>
            <a:r>
              <a:rPr lang="pt-BR" sz="1500" dirty="0" err="1" smtClean="0">
                <a:solidFill>
                  <a:schemeClr val="bg1"/>
                </a:solidFill>
                <a:latin typeface="Arial"/>
                <a:cs typeface="Arial"/>
              </a:rPr>
              <a:t>Ciancaglini</a:t>
            </a:r>
            <a:r>
              <a:rPr lang="pt-BR" sz="1500" dirty="0" smtClean="0">
                <a:solidFill>
                  <a:schemeClr val="bg1"/>
                </a:solidFill>
                <a:latin typeface="Arial"/>
                <a:cs typeface="Arial"/>
              </a:rPr>
              <a:t>, Israel D. de Souza</a:t>
            </a:r>
            <a:endParaRPr lang="pt-BR" sz="1500" dirty="0">
              <a:solidFill>
                <a:schemeClr val="bg1"/>
              </a:solidFill>
              <a:latin typeface="Arial"/>
              <a:cs typeface="Arial"/>
            </a:endParaRPr>
          </a:p>
        </p:txBody>
      </p:sp>
      <p:sp>
        <p:nvSpPr>
          <p:cNvPr id="7" name="TextBox 6"/>
          <p:cNvSpPr txBox="1"/>
          <p:nvPr/>
        </p:nvSpPr>
        <p:spPr>
          <a:xfrm>
            <a:off x="334582" y="114708"/>
            <a:ext cx="8891645" cy="808398"/>
          </a:xfrm>
          <a:prstGeom prst="rect">
            <a:avLst/>
          </a:prstGeom>
          <a:noFill/>
        </p:spPr>
        <p:txBody>
          <a:bodyPr wrap="square" lIns="99539" tIns="49770" rIns="99539" bIns="49770" rtlCol="0">
            <a:spAutoFit/>
          </a:bodyPr>
          <a:lstStyle/>
          <a:p>
            <a:pPr algn="just"/>
            <a:r>
              <a:rPr lang="pt-BR" sz="2300" dirty="0" smtClean="0">
                <a:solidFill>
                  <a:schemeClr val="bg1"/>
                </a:solidFill>
                <a:latin typeface="Arial"/>
                <a:cs typeface="Arial"/>
              </a:rPr>
              <a:t>Aumento da </a:t>
            </a:r>
            <a:r>
              <a:rPr lang="pt-BR" sz="2300" dirty="0" err="1" smtClean="0">
                <a:solidFill>
                  <a:schemeClr val="bg1"/>
                </a:solidFill>
                <a:latin typeface="Arial"/>
                <a:cs typeface="Arial"/>
              </a:rPr>
              <a:t>Bioatividade</a:t>
            </a:r>
            <a:r>
              <a:rPr lang="pt-BR" sz="2300" dirty="0" smtClean="0">
                <a:solidFill>
                  <a:schemeClr val="bg1"/>
                </a:solidFill>
                <a:latin typeface="Arial"/>
                <a:cs typeface="Arial"/>
              </a:rPr>
              <a:t> de Superfícies Metálicas Utilizadas como Implantes e Próteses Ósseas</a:t>
            </a:r>
            <a:endParaRPr lang="pt-BR" sz="2300" dirty="0">
              <a:solidFill>
                <a:schemeClr val="bg1"/>
              </a:solidFill>
              <a:latin typeface="Arial"/>
              <a:cs typeface="Arial"/>
            </a:endParaRPr>
          </a:p>
        </p:txBody>
      </p:sp>
      <p:sp>
        <p:nvSpPr>
          <p:cNvPr id="9" name="TextBox 8"/>
          <p:cNvSpPr txBox="1"/>
          <p:nvPr/>
        </p:nvSpPr>
        <p:spPr>
          <a:xfrm>
            <a:off x="7818192" y="6576080"/>
            <a:ext cx="2852389"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Departamento de Química - FFCLRP</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77240"/>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2" y="3119295"/>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990888"/>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62178"/>
            <a:ext cx="6186827" cy="139317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Superfícies metálicas, tais como o titânio e aço inoxidável, utilizadas em implantes ósseos, apresentam baixa capacidade para induzir o crescimento de células ósseas. Deste modo, vários processos de modificação dessas superfícies tem sido propostos afim de melhorar a bioatividade desses materiais. Entretanto a maioria desses processos são bastante onerosos. Assim, o recobrimento dessas superfícies utilizando filmes bioativos seguido de crescimento mineral pode ser uma alternativa viável aos processos convencionalmente utilizados, como a técnica de plasma-spray, por exemplo.</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3368936"/>
            <a:ext cx="6173380"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invenção propõe a modificação de superfícies metálicas com um filme bioativo contendo fosfolipídios e o mineral hidroxiapatita carbonatada. Tal processo aumenta a biocompatibilidade do material metálico e acelera o crescimento de células ósseas.</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324291"/>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Revestimento de superfícies metálicas com filme bioativo. </a:t>
            </a:r>
          </a:p>
          <a:p>
            <a:pPr algn="just"/>
            <a:r>
              <a:rPr lang="pt-BR" sz="1200" dirty="0" smtClean="0">
                <a:solidFill>
                  <a:schemeClr val="tx1">
                    <a:lumMod val="50000"/>
                    <a:lumOff val="50000"/>
                  </a:schemeClr>
                </a:solidFill>
                <a:latin typeface="Arial"/>
                <a:cs typeface="Arial"/>
              </a:rPr>
              <a:t>• Uso das superfícies revestidas em implantes biomédicos.</a:t>
            </a:r>
          </a:p>
          <a:p>
            <a:pPr algn="just">
              <a:buFont typeface="Arial" pitchFamily="34" charset="0"/>
              <a:buChar char="•"/>
            </a:pPr>
            <a:r>
              <a:rPr lang="pt-BR" sz="1200" dirty="0" smtClean="0">
                <a:solidFill>
                  <a:schemeClr val="tx1">
                    <a:lumMod val="50000"/>
                    <a:lumOff val="50000"/>
                  </a:schemeClr>
                </a:solidFill>
                <a:latin typeface="Arial"/>
                <a:cs typeface="Arial"/>
              </a:rPr>
              <a:t> Acelerar o crescimento de células ósseas expostas as superfícies modificadas.</a:t>
            </a:r>
          </a:p>
          <a:p>
            <a:pPr algn="just">
              <a:buFont typeface="Arial" pitchFamily="34" charset="0"/>
              <a:buChar char="•"/>
            </a:pPr>
            <a:r>
              <a:rPr lang="pt-BR" sz="1200" dirty="0" smtClean="0">
                <a:solidFill>
                  <a:schemeClr val="tx1">
                    <a:lumMod val="50000"/>
                    <a:lumOff val="50000"/>
                  </a:schemeClr>
                </a:solidFill>
                <a:latin typeface="Arial"/>
                <a:cs typeface="Arial"/>
              </a:rPr>
              <a:t> Aumento da recuperação após fratura que necessitam de uso de próteses.</a:t>
            </a:r>
          </a:p>
          <a:p>
            <a:pPr algn="just">
              <a:buFont typeface="Arial" pitchFamily="34" charset="0"/>
              <a:buChar char="•"/>
            </a:pPr>
            <a:r>
              <a:rPr lang="pt-BR" sz="1200" dirty="0" smtClean="0">
                <a:solidFill>
                  <a:schemeClr val="tx1">
                    <a:lumMod val="50000"/>
                    <a:lumOff val="50000"/>
                  </a:schemeClr>
                </a:solidFill>
                <a:latin typeface="Arial"/>
                <a:cs typeface="Arial"/>
              </a:rPr>
              <a:t> Redução do tempo de fixação de pinos  para implante de uso odontológicos. </a:t>
            </a:r>
          </a:p>
        </p:txBody>
      </p:sp>
      <p:sp>
        <p:nvSpPr>
          <p:cNvPr id="16" name="TextBox 15"/>
          <p:cNvSpPr txBox="1"/>
          <p:nvPr/>
        </p:nvSpPr>
        <p:spPr>
          <a:xfrm>
            <a:off x="334582" y="5384464"/>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436814" y="6591469"/>
            <a:ext cx="3648503"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023143-9</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79260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79260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79260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79260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1317067"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162576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a:t>
            </a:r>
            <a:endParaRPr lang="pt-BR" sz="1200" b="1" dirty="0">
              <a:solidFill>
                <a:schemeClr val="tx1">
                  <a:lumMod val="65000"/>
                  <a:lumOff val="35000"/>
                </a:schemeClr>
              </a:solidFill>
              <a:latin typeface="Arial" pitchFamily="34" charset="0"/>
              <a:cs typeface="Arial" pitchFamily="34" charset="0"/>
            </a:endParaRPr>
          </a:p>
        </p:txBody>
      </p:sp>
      <p:pic>
        <p:nvPicPr>
          <p:cNvPr id="26" name="Imagem 25" descr="Ti32_5000.tif"/>
          <p:cNvPicPr>
            <a:picLocks noChangeAspect="1"/>
          </p:cNvPicPr>
          <p:nvPr/>
        </p:nvPicPr>
        <p:blipFill>
          <a:blip r:embed="rId3" cstate="print"/>
          <a:stretch>
            <a:fillRect/>
          </a:stretch>
        </p:blipFill>
        <p:spPr>
          <a:xfrm>
            <a:off x="8141541" y="3038605"/>
            <a:ext cx="1104111" cy="797424"/>
          </a:xfrm>
          <a:prstGeom prst="rect">
            <a:avLst/>
          </a:prstGeom>
        </p:spPr>
      </p:pic>
      <p:pic>
        <p:nvPicPr>
          <p:cNvPr id="27" name="Imagem 26" descr="Ti puro_5000.tif"/>
          <p:cNvPicPr>
            <a:picLocks noChangeAspect="1"/>
          </p:cNvPicPr>
          <p:nvPr/>
        </p:nvPicPr>
        <p:blipFill>
          <a:blip r:embed="rId4" cstate="print"/>
          <a:stretch>
            <a:fillRect/>
          </a:stretch>
        </p:blipFill>
        <p:spPr>
          <a:xfrm>
            <a:off x="8141710" y="2094284"/>
            <a:ext cx="1103943" cy="798648"/>
          </a:xfrm>
          <a:prstGeom prst="rect">
            <a:avLst/>
          </a:prstGeom>
        </p:spPr>
      </p:pic>
      <p:sp>
        <p:nvSpPr>
          <p:cNvPr id="28" name="CaixaDeTexto 27"/>
          <p:cNvSpPr txBox="1"/>
          <p:nvPr/>
        </p:nvSpPr>
        <p:spPr>
          <a:xfrm>
            <a:off x="7817991" y="1822988"/>
            <a:ext cx="1872924" cy="276999"/>
          </a:xfrm>
          <a:prstGeom prst="rect">
            <a:avLst/>
          </a:prstGeom>
          <a:noFill/>
        </p:spPr>
        <p:txBody>
          <a:bodyPr wrap="square" rtlCol="0">
            <a:spAutoFit/>
          </a:bodyPr>
          <a:lstStyle/>
          <a:p>
            <a:r>
              <a:rPr lang="pt-BR" sz="1200" dirty="0">
                <a:solidFill>
                  <a:schemeClr val="tx1">
                    <a:lumMod val="50000"/>
                    <a:lumOff val="50000"/>
                  </a:schemeClr>
                </a:solidFill>
              </a:rPr>
              <a:t>Superfície não revestida</a:t>
            </a:r>
          </a:p>
        </p:txBody>
      </p:sp>
      <p:sp>
        <p:nvSpPr>
          <p:cNvPr id="29" name="CaixaDeTexto 28"/>
          <p:cNvSpPr txBox="1"/>
          <p:nvPr/>
        </p:nvSpPr>
        <p:spPr>
          <a:xfrm>
            <a:off x="7990631" y="3767844"/>
            <a:ext cx="1527644" cy="276999"/>
          </a:xfrm>
          <a:prstGeom prst="rect">
            <a:avLst/>
          </a:prstGeom>
          <a:noFill/>
        </p:spPr>
        <p:txBody>
          <a:bodyPr wrap="square" rtlCol="0">
            <a:spAutoFit/>
          </a:bodyPr>
          <a:lstStyle/>
          <a:p>
            <a:r>
              <a:rPr lang="pt-BR" sz="1200" dirty="0" smtClean="0">
                <a:solidFill>
                  <a:schemeClr val="tx1">
                    <a:lumMod val="50000"/>
                    <a:lumOff val="50000"/>
                  </a:schemeClr>
                </a:solidFill>
              </a:rPr>
              <a:t>Superfície revestida</a:t>
            </a:r>
            <a:endParaRPr lang="pt-BR" sz="1200" dirty="0">
              <a:solidFill>
                <a:schemeClr val="tx1">
                  <a:lumMod val="50000"/>
                  <a:lumOff val="50000"/>
                </a:schemeClr>
              </a:solidFill>
            </a:endParaRPr>
          </a:p>
        </p:txBody>
      </p:sp>
      <p:pic>
        <p:nvPicPr>
          <p:cNvPr id="31" name="Imagem 30" descr="modelo.tif"/>
          <p:cNvPicPr>
            <a:picLocks noChangeAspect="1"/>
          </p:cNvPicPr>
          <p:nvPr/>
        </p:nvPicPr>
        <p:blipFill>
          <a:blip r:embed="rId5"/>
          <a:stretch>
            <a:fillRect/>
          </a:stretch>
        </p:blipFill>
        <p:spPr>
          <a:xfrm>
            <a:off x="7369546" y="4179858"/>
            <a:ext cx="2334010" cy="1674586"/>
          </a:xfrm>
          <a:prstGeom prst="rect">
            <a:avLst/>
          </a:prstGeom>
        </p:spPr>
      </p:pic>
      <p:sp>
        <p:nvSpPr>
          <p:cNvPr id="25"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680375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8549333"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Marcelo A. Chinelatto, Pablo F. M. </a:t>
            </a:r>
            <a:r>
              <a:rPr lang="pt-BR" sz="1500" dirty="0" err="1" smtClean="0">
                <a:solidFill>
                  <a:schemeClr val="bg1"/>
                </a:solidFill>
                <a:latin typeface="Arial"/>
                <a:cs typeface="Arial"/>
              </a:rPr>
              <a:t>Finottti</a:t>
            </a:r>
            <a:r>
              <a:rPr lang="pt-BR" sz="1500" dirty="0" smtClean="0">
                <a:solidFill>
                  <a:schemeClr val="bg1"/>
                </a:solidFill>
                <a:latin typeface="Arial"/>
                <a:cs typeface="Arial"/>
              </a:rPr>
              <a:t>, Lidiane C. Costa, José D. Ambrósio e Silvia H. P. </a:t>
            </a:r>
            <a:r>
              <a:rPr lang="pt-BR" sz="1500" dirty="0" err="1" smtClean="0">
                <a:solidFill>
                  <a:schemeClr val="bg1"/>
                </a:solidFill>
                <a:latin typeface="Arial"/>
                <a:cs typeface="Arial"/>
              </a:rPr>
              <a:t>Bettini</a:t>
            </a:r>
            <a:endParaRPr lang="pt-BR" sz="1500" dirty="0" smtClean="0">
              <a:solidFill>
                <a:schemeClr val="bg1"/>
              </a:solidFill>
              <a:latin typeface="Arial"/>
              <a:cs typeface="Arial"/>
            </a:endParaRPr>
          </a:p>
        </p:txBody>
      </p:sp>
      <p:sp>
        <p:nvSpPr>
          <p:cNvPr id="7" name="TextBox 6"/>
          <p:cNvSpPr txBox="1"/>
          <p:nvPr/>
        </p:nvSpPr>
        <p:spPr>
          <a:xfrm>
            <a:off x="334582" y="262807"/>
            <a:ext cx="8944460" cy="454455"/>
          </a:xfrm>
          <a:prstGeom prst="rect">
            <a:avLst/>
          </a:prstGeom>
          <a:noFill/>
        </p:spPr>
        <p:txBody>
          <a:bodyPr wrap="square" lIns="99539" tIns="49770" rIns="99539" bIns="49770" rtlCol="0">
            <a:spAutoFit/>
          </a:bodyPr>
          <a:lstStyle/>
          <a:p>
            <a:pPr algn="just"/>
            <a:r>
              <a:rPr lang="pt-BR" sz="2300" dirty="0" smtClean="0">
                <a:solidFill>
                  <a:schemeClr val="bg1"/>
                </a:solidFill>
                <a:latin typeface="Arial"/>
                <a:cs typeface="Arial"/>
              </a:rPr>
              <a:t>Blendas de Poli(L-</a:t>
            </a:r>
            <a:r>
              <a:rPr lang="pt-BR" sz="2300" dirty="0" err="1" smtClean="0">
                <a:solidFill>
                  <a:schemeClr val="bg1"/>
                </a:solidFill>
                <a:latin typeface="Arial"/>
                <a:cs typeface="Arial"/>
              </a:rPr>
              <a:t>co</a:t>
            </a:r>
            <a:r>
              <a:rPr lang="pt-BR" sz="2300" dirty="0" smtClean="0">
                <a:solidFill>
                  <a:schemeClr val="bg1"/>
                </a:solidFill>
                <a:latin typeface="Arial"/>
                <a:cs typeface="Arial"/>
              </a:rPr>
              <a:t>-D Ácido Lático) biodegradáveis</a:t>
            </a:r>
          </a:p>
        </p:txBody>
      </p:sp>
      <p:sp>
        <p:nvSpPr>
          <p:cNvPr id="9" name="TextBox 8"/>
          <p:cNvSpPr txBox="1"/>
          <p:nvPr/>
        </p:nvSpPr>
        <p:spPr>
          <a:xfrm>
            <a:off x="7860353" y="6583037"/>
            <a:ext cx="2844374"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de Engenharia de São </a:t>
            </a:r>
            <a:r>
              <a:rPr lang="pt-BR" sz="1200" b="1" dirty="0">
                <a:solidFill>
                  <a:schemeClr val="tx1">
                    <a:lumMod val="65000"/>
                    <a:lumOff val="35000"/>
                  </a:schemeClr>
                </a:solidFill>
                <a:latin typeface="Arial"/>
                <a:cs typeface="Arial"/>
              </a:rPr>
              <a:t>C</a:t>
            </a:r>
            <a:r>
              <a:rPr lang="pt-BR" sz="1200" b="1" dirty="0" smtClean="0">
                <a:solidFill>
                  <a:schemeClr val="tx1">
                    <a:lumMod val="65000"/>
                    <a:lumOff val="35000"/>
                  </a:schemeClr>
                </a:solidFill>
                <a:latin typeface="Arial"/>
                <a:cs typeface="Arial"/>
              </a:rPr>
              <a:t>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407522"/>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763560"/>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97745"/>
            <a:ext cx="5907883" cy="654510"/>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Nos últimos anos tem crescido muito o interesse por </a:t>
            </a:r>
            <a:r>
              <a:rPr lang="pt-BR" sz="1200" dirty="0" smtClean="0">
                <a:solidFill>
                  <a:schemeClr val="tx1">
                    <a:lumMod val="50000"/>
                    <a:lumOff val="50000"/>
                  </a:schemeClr>
                </a:solidFill>
                <a:latin typeface="Arial"/>
                <a:cs typeface="Arial"/>
              </a:rPr>
              <a:t>plásticos </a:t>
            </a:r>
            <a:r>
              <a:rPr lang="pt-BR" sz="1200" dirty="0">
                <a:solidFill>
                  <a:schemeClr val="tx1">
                    <a:lumMod val="50000"/>
                    <a:lumOff val="50000"/>
                  </a:schemeClr>
                </a:solidFill>
                <a:latin typeface="Arial"/>
                <a:cs typeface="Arial"/>
              </a:rPr>
              <a:t>biodegradáveis, biocompatíveis e biorreabsorvíveis, especialmente por conta de seu baixo impacto </a:t>
            </a:r>
            <a:r>
              <a:rPr lang="pt-BR" sz="1200" dirty="0" smtClean="0">
                <a:solidFill>
                  <a:schemeClr val="tx1">
                    <a:lumMod val="50000"/>
                    <a:lumOff val="50000"/>
                  </a:schemeClr>
                </a:solidFill>
                <a:latin typeface="Arial"/>
                <a:cs typeface="Arial"/>
              </a:rPr>
              <a:t>ambiental e </a:t>
            </a:r>
            <a:r>
              <a:rPr lang="pt-BR" sz="1200" dirty="0">
                <a:solidFill>
                  <a:schemeClr val="tx1">
                    <a:lumMod val="50000"/>
                    <a:lumOff val="50000"/>
                  </a:schemeClr>
                </a:solidFill>
                <a:latin typeface="Arial"/>
                <a:cs typeface="Arial"/>
              </a:rPr>
              <a:t>por sua compatibilidade com o organismo </a:t>
            </a:r>
            <a:r>
              <a:rPr lang="pt-BR" sz="1200" dirty="0" smtClean="0">
                <a:solidFill>
                  <a:schemeClr val="tx1">
                    <a:lumMod val="50000"/>
                    <a:lumOff val="50000"/>
                  </a:schemeClr>
                </a:solidFill>
                <a:latin typeface="Arial"/>
                <a:cs typeface="Arial"/>
              </a:rPr>
              <a:t>humano.</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2626347"/>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O objetivo dessa invenção foi desenvolver um novo material  polimérico  que ao ser descartado no meio ambiente fosse completamente biodegradável, com baixíssimo impacto ambiental. Além disso, esse  novo material ao ficar em contato com tecidos humanos desaparece completamente após </a:t>
            </a:r>
            <a:r>
              <a:rPr lang="pt-BR" sz="1200" smtClean="0">
                <a:solidFill>
                  <a:schemeClr val="tx1">
                    <a:lumMod val="50000"/>
                    <a:lumOff val="50000"/>
                  </a:schemeClr>
                </a:solidFill>
                <a:latin typeface="Arial"/>
                <a:cs typeface="Arial"/>
              </a:rPr>
              <a:t>determinado tempo, sem </a:t>
            </a:r>
            <a:r>
              <a:rPr lang="pt-BR" sz="1200" dirty="0" smtClean="0">
                <a:solidFill>
                  <a:schemeClr val="tx1">
                    <a:lumMod val="50000"/>
                    <a:lumOff val="50000"/>
                  </a:schemeClr>
                </a:solidFill>
                <a:latin typeface="Arial"/>
                <a:cs typeface="Arial"/>
              </a:rPr>
              <a:t>provocar qualquer tipo de reação ou rejeição.</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043979"/>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E</a:t>
            </a:r>
            <a:r>
              <a:rPr lang="pt-BR" sz="1200" dirty="0" smtClean="0">
                <a:solidFill>
                  <a:schemeClr val="tx1">
                    <a:lumMod val="50000"/>
                    <a:lumOff val="50000"/>
                  </a:schemeClr>
                </a:solidFill>
                <a:latin typeface="Arial"/>
                <a:cs typeface="Arial"/>
              </a:rPr>
              <a:t>mbalagens flexíveis, como  por exemplo filmes. </a:t>
            </a:r>
          </a:p>
          <a:p>
            <a:pPr algn="just"/>
            <a:r>
              <a:rPr lang="pt-BR" sz="1200" dirty="0" smtClean="0">
                <a:solidFill>
                  <a:schemeClr val="tx1">
                    <a:lumMod val="50000"/>
                    <a:lumOff val="50000"/>
                  </a:schemeClr>
                </a:solidFill>
                <a:latin typeface="Arial"/>
                <a:cs typeface="Arial"/>
              </a:rPr>
              <a:t>• Utensílios descartáveis e embalagens rígidas, como por exemplo  garrafas.</a:t>
            </a:r>
          </a:p>
          <a:p>
            <a:pPr algn="just"/>
            <a:r>
              <a:rPr lang="pt-BR" sz="1200" dirty="0" smtClean="0">
                <a:solidFill>
                  <a:schemeClr val="tx1">
                    <a:lumMod val="50000"/>
                    <a:lumOff val="50000"/>
                  </a:schemeClr>
                </a:solidFill>
                <a:latin typeface="Arial"/>
                <a:cs typeface="Arial"/>
              </a:rPr>
              <a:t>• Indústria de informática e eletrônica.</a:t>
            </a:r>
          </a:p>
          <a:p>
            <a:pPr algn="just"/>
            <a:r>
              <a:rPr lang="pt-BR" sz="1200" dirty="0" smtClean="0">
                <a:solidFill>
                  <a:schemeClr val="tx1">
                    <a:lumMod val="50000"/>
                    <a:lumOff val="50000"/>
                  </a:schemeClr>
                </a:solidFill>
                <a:latin typeface="Arial"/>
                <a:cs typeface="Arial"/>
              </a:rPr>
              <a:t>• Implantes coronarianos (“stents”).</a:t>
            </a:r>
          </a:p>
          <a:p>
            <a:pPr algn="just"/>
            <a:r>
              <a:rPr lang="pt-BR" sz="1200" dirty="0" smtClean="0">
                <a:solidFill>
                  <a:schemeClr val="tx1">
                    <a:lumMod val="50000"/>
                    <a:lumOff val="50000"/>
                  </a:schemeClr>
                </a:solidFill>
                <a:latin typeface="Arial"/>
                <a:cs typeface="Arial"/>
              </a:rPr>
              <a:t>• Área médica em geral: parafusos, placas, fios de sutura , etc.</a:t>
            </a:r>
          </a:p>
        </p:txBody>
      </p:sp>
      <p:sp>
        <p:nvSpPr>
          <p:cNvPr id="16" name="TextBox 15"/>
          <p:cNvSpPr txBox="1"/>
          <p:nvPr/>
        </p:nvSpPr>
        <p:spPr>
          <a:xfrm>
            <a:off x="334582" y="5339816"/>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65953"/>
            <a:ext cx="4167374"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023798-4</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640382"/>
            <a:ext cx="1548000" cy="468000"/>
          </a:xfrm>
          <a:prstGeom prst="chevron">
            <a:avLst/>
          </a:prstGeom>
          <a:solidFill>
            <a:schemeClr val="bg1">
              <a:alpha val="4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640382"/>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64038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64038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1728296"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1627369"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UFSCar  </a:t>
            </a:r>
            <a:endParaRPr lang="pt-BR" sz="1200" b="1" dirty="0">
              <a:solidFill>
                <a:schemeClr val="tx1">
                  <a:lumMod val="65000"/>
                  <a:lumOff val="35000"/>
                </a:schemeClr>
              </a:solidFill>
              <a:latin typeface="Arial" pitchFamily="34" charset="0"/>
              <a:cs typeface="Arial" pitchFamily="34" charset="0"/>
            </a:endParaRPr>
          </a:p>
        </p:txBody>
      </p:sp>
      <p:pic>
        <p:nvPicPr>
          <p:cNvPr id="1026" name="Picture 2" descr="F:\Alunos\Pablo\MEV_Após Extrusão\F2_002_Patente_F.tif"/>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55958" y="2433671"/>
            <a:ext cx="2964596" cy="255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216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32" y="942451"/>
            <a:ext cx="8574468" cy="331344"/>
          </a:xfrm>
          <a:prstGeom prst="rect">
            <a:avLst/>
          </a:prstGeom>
          <a:noFill/>
        </p:spPr>
        <p:txBody>
          <a:bodyPr wrap="square" lIns="99539" tIns="49770" rIns="99539" bIns="49770" rtlCol="0">
            <a:spAutoFit/>
          </a:bodyPr>
          <a:lstStyle/>
          <a:p>
            <a:r>
              <a:rPr lang="pt-BR" sz="1500" dirty="0" smtClean="0">
                <a:solidFill>
                  <a:schemeClr val="bg1"/>
                </a:solidFill>
                <a:latin typeface="Arial"/>
                <a:cs typeface="Arial"/>
              </a:rPr>
              <a:t>Alceu T. Silveira Jr.; Henrique E. Toma; </a:t>
            </a:r>
            <a:r>
              <a:rPr lang="pt-BR" sz="1500" dirty="0" err="1" smtClean="0">
                <a:solidFill>
                  <a:schemeClr val="bg1"/>
                </a:solidFill>
                <a:latin typeface="Arial"/>
                <a:cs typeface="Arial"/>
              </a:rPr>
              <a:t>Koiti</a:t>
            </a:r>
            <a:r>
              <a:rPr lang="pt-BR" sz="1500" dirty="0" smtClean="0">
                <a:solidFill>
                  <a:schemeClr val="bg1"/>
                </a:solidFill>
                <a:latin typeface="Arial"/>
                <a:cs typeface="Arial"/>
              </a:rPr>
              <a:t> </a:t>
            </a:r>
            <a:r>
              <a:rPr lang="pt-BR" sz="1500" dirty="0" err="1" smtClean="0">
                <a:solidFill>
                  <a:schemeClr val="bg1"/>
                </a:solidFill>
                <a:latin typeface="Arial"/>
                <a:cs typeface="Arial"/>
              </a:rPr>
              <a:t>Araki</a:t>
            </a:r>
            <a:r>
              <a:rPr lang="pt-BR" sz="1500" dirty="0">
                <a:solidFill>
                  <a:schemeClr val="bg1"/>
                </a:solidFill>
                <a:latin typeface="Arial"/>
                <a:cs typeface="Arial"/>
              </a:rPr>
              <a:t>;</a:t>
            </a:r>
            <a:r>
              <a:rPr lang="pt-BR" sz="1500" dirty="0" smtClean="0">
                <a:solidFill>
                  <a:schemeClr val="bg1"/>
                </a:solidFill>
                <a:latin typeface="Arial"/>
                <a:cs typeface="Arial"/>
              </a:rPr>
              <a:t> Mayara </a:t>
            </a:r>
            <a:r>
              <a:rPr lang="pt-BR" sz="1500" dirty="0" err="1" smtClean="0">
                <a:solidFill>
                  <a:schemeClr val="bg1"/>
                </a:solidFill>
                <a:latin typeface="Arial"/>
                <a:cs typeface="Arial"/>
              </a:rPr>
              <a:t>Klimuk</a:t>
            </a:r>
            <a:r>
              <a:rPr lang="pt-BR" sz="1500" dirty="0">
                <a:solidFill>
                  <a:schemeClr val="bg1"/>
                </a:solidFill>
                <a:latin typeface="Arial"/>
                <a:cs typeface="Arial"/>
              </a:rPr>
              <a:t>;</a:t>
            </a:r>
            <a:r>
              <a:rPr lang="pt-BR" sz="1500" dirty="0" smtClean="0">
                <a:solidFill>
                  <a:schemeClr val="bg1"/>
                </a:solidFill>
                <a:latin typeface="Arial"/>
                <a:cs typeface="Arial"/>
              </a:rPr>
              <a:t> Ulisses </a:t>
            </a:r>
            <a:r>
              <a:rPr lang="pt-BR" sz="1500" dirty="0" err="1" smtClean="0">
                <a:solidFill>
                  <a:schemeClr val="bg1"/>
                </a:solidFill>
                <a:latin typeface="Arial"/>
                <a:cs typeface="Arial"/>
              </a:rPr>
              <a:t>Condomitti.</a:t>
            </a:r>
            <a:endParaRPr lang="pt-BR" sz="1500" dirty="0">
              <a:solidFill>
                <a:schemeClr val="bg1"/>
              </a:solidFill>
              <a:latin typeface="Arial"/>
              <a:cs typeface="Arial"/>
            </a:endParaRPr>
          </a:p>
        </p:txBody>
      </p:sp>
      <p:sp>
        <p:nvSpPr>
          <p:cNvPr id="7" name="TextBox 6"/>
          <p:cNvSpPr txBox="1"/>
          <p:nvPr/>
        </p:nvSpPr>
        <p:spPr>
          <a:xfrm>
            <a:off x="338080" y="334343"/>
            <a:ext cx="6612777"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a:t>
            </a:r>
            <a:r>
              <a:rPr lang="pt-BR" sz="2300" dirty="0" err="1" smtClean="0">
                <a:solidFill>
                  <a:schemeClr val="bg1"/>
                </a:solidFill>
                <a:latin typeface="Arial"/>
                <a:cs typeface="Arial"/>
              </a:rPr>
              <a:t>Hígia</a:t>
            </a:r>
            <a:r>
              <a:rPr lang="pt-BR" sz="2300" dirty="0" smtClean="0">
                <a:solidFill>
                  <a:schemeClr val="bg1"/>
                </a:solidFill>
                <a:latin typeface="Arial"/>
                <a:cs typeface="Arial"/>
              </a:rPr>
              <a:t> para Tratamento Imediato de Água</a:t>
            </a:r>
            <a:endParaRPr lang="pt-BR" sz="2300" dirty="0">
              <a:solidFill>
                <a:schemeClr val="bg1"/>
              </a:solidFill>
              <a:latin typeface="Arial"/>
              <a:cs typeface="Arial"/>
            </a:endParaRPr>
          </a:p>
        </p:txBody>
      </p:sp>
      <p:sp>
        <p:nvSpPr>
          <p:cNvPr id="9" name="TextBox 8"/>
          <p:cNvSpPr txBox="1"/>
          <p:nvPr/>
        </p:nvSpPr>
        <p:spPr>
          <a:xfrm>
            <a:off x="8509295" y="6583985"/>
            <a:ext cx="168016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Química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577451"/>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2788081"/>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56849" y="3726909"/>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56848" y="1810282"/>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água é um recurso valioso. Em tempos de escassez hídrica, sistemas mais eficientes para purificar e reutilizar água são necessários. Essa invenção é capaz de tornar a água proveniente de diversas fontes como rios, lagos, poços, água de chuva, de reuso, </a:t>
            </a:r>
            <a:r>
              <a:rPr lang="pt-BR" sz="1200" dirty="0" err="1" smtClean="0">
                <a:solidFill>
                  <a:schemeClr val="tx1">
                    <a:lumMod val="50000"/>
                    <a:lumOff val="50000"/>
                  </a:schemeClr>
                </a:solidFill>
                <a:latin typeface="Arial"/>
                <a:cs typeface="Arial"/>
              </a:rPr>
              <a:t>etc</a:t>
            </a:r>
            <a:r>
              <a:rPr lang="pt-BR" sz="1200" dirty="0" smtClean="0">
                <a:solidFill>
                  <a:schemeClr val="tx1">
                    <a:lumMod val="50000"/>
                    <a:lumOff val="50000"/>
                  </a:schemeClr>
                </a:solidFill>
                <a:latin typeface="Arial"/>
                <a:cs typeface="Arial"/>
              </a:rPr>
              <a:t>, em água potável em questão de minutos e de maneira eficiente utilizando nanotecnologia.</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6848" y="3052591"/>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Sistema de tratamento de água capaz de eliminar metais pesados, contaminantes orgânicos, inorgânicos e microrganismos tornando-a adequada para o consumo humano.</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4009886"/>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Limpeza imediata de água em aplicações militares e civis</a:t>
            </a:r>
          </a:p>
          <a:p>
            <a:pPr algn="just"/>
            <a:r>
              <a:rPr lang="pt-BR" sz="1200" dirty="0" smtClean="0">
                <a:solidFill>
                  <a:schemeClr val="tx1">
                    <a:lumMod val="50000"/>
                    <a:lumOff val="50000"/>
                  </a:schemeClr>
                </a:solidFill>
                <a:latin typeface="Arial"/>
                <a:cs typeface="Arial"/>
              </a:rPr>
              <a:t>• Tratamento de água para regiões sem saneamento básico </a:t>
            </a:r>
          </a:p>
          <a:p>
            <a:pPr algn="just"/>
            <a:r>
              <a:rPr lang="pt-BR" sz="1200" dirty="0" smtClean="0">
                <a:solidFill>
                  <a:schemeClr val="tx1">
                    <a:lumMod val="50000"/>
                    <a:lumOff val="50000"/>
                  </a:schemeClr>
                </a:solidFill>
                <a:latin typeface="Arial"/>
                <a:cs typeface="Arial"/>
              </a:rPr>
              <a:t>• Tratamento físico-químico e microbiológico industrial</a:t>
            </a:r>
          </a:p>
          <a:p>
            <a:pPr algn="just"/>
            <a:r>
              <a:rPr lang="pt-BR" sz="1200" dirty="0" smtClean="0">
                <a:solidFill>
                  <a:schemeClr val="tx1">
                    <a:lumMod val="50000"/>
                    <a:lumOff val="50000"/>
                  </a:schemeClr>
                </a:solidFill>
                <a:latin typeface="Arial"/>
                <a:cs typeface="Arial"/>
              </a:rPr>
              <a:t>• Reaproveitamento de água em sistemas urbanos.</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10389" y="6609556"/>
            <a:ext cx="36006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024125-6</a:t>
            </a:r>
            <a:endParaRPr lang="pt-BR" sz="1100" b="1" dirty="0">
              <a:solidFill>
                <a:schemeClr val="bg1">
                  <a:lumMod val="50000"/>
                </a:schemeClr>
              </a:solidFill>
              <a:latin typeface="Arial"/>
              <a:cs typeface="Arial"/>
            </a:endParaRPr>
          </a:p>
        </p:txBody>
      </p:sp>
      <p:sp>
        <p:nvSpPr>
          <p:cNvPr id="21"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7" y="6594528"/>
            <a:ext cx="357145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Máquinas e Equipamentos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1610312"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endParaRPr lang="pt-BR" sz="1200" b="1" dirty="0">
              <a:solidFill>
                <a:schemeClr val="tx1">
                  <a:lumMod val="65000"/>
                  <a:lumOff val="35000"/>
                </a:schemeClr>
              </a:solidFill>
              <a:latin typeface="Arial" pitchFamily="34" charset="0"/>
              <a:cs typeface="Arial" pitchFamily="34" charset="0"/>
            </a:endParaRPr>
          </a:p>
        </p:txBody>
      </p:sp>
      <p:sp>
        <p:nvSpPr>
          <p:cNvPr id="20"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307" y="2658312"/>
            <a:ext cx="3609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887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50125" y="6332561"/>
            <a:ext cx="10345003" cy="409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 name="TextBox 13"/>
          <p:cNvSpPr txBox="1"/>
          <p:nvPr/>
        </p:nvSpPr>
        <p:spPr>
          <a:xfrm>
            <a:off x="392897" y="1432673"/>
            <a:ext cx="5486400" cy="4040052"/>
          </a:xfrm>
          <a:prstGeom prst="rect">
            <a:avLst/>
          </a:prstGeom>
          <a:noFill/>
        </p:spPr>
        <p:txBody>
          <a:bodyPr wrap="square" lIns="99539" tIns="49770" rIns="99539" bIns="49770" rtlCol="0">
            <a:spAutoFit/>
          </a:bodyPr>
          <a:lstStyle/>
          <a:p>
            <a:pPr algn="just"/>
            <a:r>
              <a:rPr lang="pt-BR" sz="3200" b="1" dirty="0" smtClean="0">
                <a:solidFill>
                  <a:schemeClr val="tx1">
                    <a:lumMod val="50000"/>
                    <a:lumOff val="50000"/>
                  </a:schemeClr>
                </a:solidFill>
                <a:latin typeface="Arial"/>
                <a:cs typeface="Arial"/>
              </a:rPr>
              <a:t>Sumário:</a:t>
            </a:r>
          </a:p>
          <a:p>
            <a:pPr algn="just">
              <a:tabLst>
                <a:tab pos="5649913" algn="l"/>
              </a:tabLst>
            </a:pPr>
            <a:r>
              <a:rPr lang="pt-BR" sz="2800" dirty="0" smtClean="0">
                <a:solidFill>
                  <a:schemeClr val="tx1">
                    <a:lumMod val="50000"/>
                    <a:lumOff val="50000"/>
                  </a:schemeClr>
                </a:solidFill>
                <a:latin typeface="Arial"/>
                <a:cs typeface="Arial"/>
              </a:rPr>
              <a:t>Agropecuária...............................</a:t>
            </a:r>
          </a:p>
          <a:p>
            <a:pPr algn="just">
              <a:tabLst>
                <a:tab pos="5649913" algn="l"/>
              </a:tabLst>
            </a:pPr>
            <a:r>
              <a:rPr lang="pt-BR" sz="2800" dirty="0" smtClean="0">
                <a:solidFill>
                  <a:schemeClr val="tx1">
                    <a:lumMod val="50000"/>
                    <a:lumOff val="50000"/>
                  </a:schemeClr>
                </a:solidFill>
                <a:latin typeface="Arial"/>
                <a:cs typeface="Arial"/>
              </a:rPr>
              <a:t>Alimentos.....................................</a:t>
            </a:r>
          </a:p>
          <a:p>
            <a:pPr algn="just">
              <a:tabLst>
                <a:tab pos="5649913" algn="l"/>
              </a:tabLst>
            </a:pPr>
            <a:r>
              <a:rPr lang="pt-BR" sz="2800" dirty="0" smtClean="0">
                <a:solidFill>
                  <a:schemeClr val="tx1">
                    <a:lumMod val="50000"/>
                    <a:lumOff val="50000"/>
                  </a:schemeClr>
                </a:solidFill>
                <a:latin typeface="Arial"/>
                <a:cs typeface="Arial"/>
              </a:rPr>
              <a:t>Energia........................................</a:t>
            </a:r>
          </a:p>
          <a:p>
            <a:pPr algn="just">
              <a:tabLst>
                <a:tab pos="5649913" algn="l"/>
              </a:tabLst>
            </a:pPr>
            <a:r>
              <a:rPr lang="pt-BR" sz="2800" dirty="0" smtClean="0">
                <a:solidFill>
                  <a:schemeClr val="tx1">
                    <a:lumMod val="50000"/>
                    <a:lumOff val="50000"/>
                  </a:schemeClr>
                </a:solidFill>
                <a:latin typeface="Arial"/>
                <a:cs typeface="Arial"/>
              </a:rPr>
              <a:t>Máquinas e Equipamentos..........</a:t>
            </a:r>
          </a:p>
          <a:p>
            <a:pPr algn="just">
              <a:tabLst>
                <a:tab pos="5649913" algn="l"/>
              </a:tabLst>
            </a:pPr>
            <a:r>
              <a:rPr lang="pt-BR" sz="2800" dirty="0" smtClean="0">
                <a:solidFill>
                  <a:schemeClr val="tx1">
                    <a:lumMod val="50000"/>
                    <a:lumOff val="50000"/>
                  </a:schemeClr>
                </a:solidFill>
                <a:latin typeface="Arial"/>
                <a:cs typeface="Arial"/>
              </a:rPr>
              <a:t>Materiais......................................</a:t>
            </a:r>
          </a:p>
          <a:p>
            <a:pPr algn="just">
              <a:tabLst>
                <a:tab pos="5649913" algn="l"/>
              </a:tabLst>
            </a:pPr>
            <a:r>
              <a:rPr lang="pt-BR" sz="2800" dirty="0" smtClean="0">
                <a:solidFill>
                  <a:schemeClr val="tx1">
                    <a:lumMod val="50000"/>
                    <a:lumOff val="50000"/>
                  </a:schemeClr>
                </a:solidFill>
                <a:latin typeface="Arial"/>
                <a:cs typeface="Arial"/>
              </a:rPr>
              <a:t>Saúde e Cuidados.......................</a:t>
            </a:r>
          </a:p>
          <a:p>
            <a:pPr algn="just">
              <a:tabLst>
                <a:tab pos="5649913" algn="l"/>
              </a:tabLst>
            </a:pPr>
            <a:r>
              <a:rPr lang="pt-BR" sz="2800" dirty="0" smtClean="0">
                <a:solidFill>
                  <a:schemeClr val="tx1">
                    <a:lumMod val="50000"/>
                    <a:lumOff val="50000"/>
                  </a:schemeClr>
                </a:solidFill>
                <a:latin typeface="Arial"/>
                <a:cs typeface="Arial"/>
              </a:rPr>
              <a:t>Comunicação e Informação.......</a:t>
            </a:r>
          </a:p>
          <a:p>
            <a:pPr algn="just">
              <a:tabLst>
                <a:tab pos="5649913" algn="l"/>
              </a:tabLst>
            </a:pPr>
            <a:r>
              <a:rPr lang="pt-BR" sz="2800" dirty="0" smtClean="0">
                <a:solidFill>
                  <a:schemeClr val="tx1">
                    <a:lumMod val="50000"/>
                    <a:lumOff val="50000"/>
                  </a:schemeClr>
                </a:solidFill>
                <a:latin typeface="Arial"/>
                <a:cs typeface="Arial"/>
              </a:rPr>
              <a:t>Equipe da Agência.....................</a:t>
            </a:r>
            <a:endParaRPr lang="pt-BR" sz="2800" dirty="0">
              <a:solidFill>
                <a:schemeClr val="tx1">
                  <a:lumMod val="50000"/>
                  <a:lumOff val="50000"/>
                </a:schemeClr>
              </a:solidFill>
              <a:latin typeface="Arial"/>
              <a:cs typeface="Arial"/>
            </a:endParaRPr>
          </a:p>
        </p:txBody>
      </p:sp>
      <p:sp>
        <p:nvSpPr>
          <p:cNvPr id="3" name="CaixaDeTexto 2"/>
          <p:cNvSpPr txBox="1"/>
          <p:nvPr/>
        </p:nvSpPr>
        <p:spPr>
          <a:xfrm>
            <a:off x="5673439" y="1933295"/>
            <a:ext cx="585417" cy="3539430"/>
          </a:xfrm>
          <a:prstGeom prst="rect">
            <a:avLst/>
          </a:prstGeom>
          <a:noFill/>
        </p:spPr>
        <p:txBody>
          <a:bodyPr wrap="none" rtlCol="0">
            <a:spAutoFit/>
          </a:bodyPr>
          <a:lstStyle/>
          <a:p>
            <a:pPr algn="r"/>
            <a:r>
              <a:rPr lang="pt-BR" sz="2800" dirty="0" smtClean="0">
                <a:solidFill>
                  <a:schemeClr val="tx1">
                    <a:lumMod val="50000"/>
                    <a:lumOff val="50000"/>
                  </a:schemeClr>
                </a:solidFill>
                <a:latin typeface="Arial"/>
                <a:cs typeface="Arial"/>
              </a:rPr>
              <a:t>05</a:t>
            </a:r>
            <a:endParaRPr lang="pt-BR" sz="2800" dirty="0">
              <a:solidFill>
                <a:schemeClr val="tx1">
                  <a:lumMod val="50000"/>
                  <a:lumOff val="50000"/>
                </a:schemeClr>
              </a:solidFill>
              <a:latin typeface="Arial"/>
              <a:cs typeface="Arial"/>
            </a:endParaRPr>
          </a:p>
          <a:p>
            <a:pPr algn="r"/>
            <a:r>
              <a:rPr lang="pt-BR" sz="2800" dirty="0" smtClean="0">
                <a:solidFill>
                  <a:schemeClr val="tx1">
                    <a:lumMod val="50000"/>
                    <a:lumOff val="50000"/>
                  </a:schemeClr>
                </a:solidFill>
                <a:latin typeface="Arial"/>
                <a:cs typeface="Arial"/>
              </a:rPr>
              <a:t>11</a:t>
            </a:r>
            <a:endParaRPr lang="pt-BR" sz="2800" dirty="0">
              <a:solidFill>
                <a:schemeClr val="tx1">
                  <a:lumMod val="50000"/>
                  <a:lumOff val="50000"/>
                </a:schemeClr>
              </a:solidFill>
              <a:latin typeface="Arial"/>
              <a:cs typeface="Arial"/>
            </a:endParaRPr>
          </a:p>
          <a:p>
            <a:pPr algn="r"/>
            <a:r>
              <a:rPr lang="pt-BR" sz="2800" dirty="0" smtClean="0">
                <a:solidFill>
                  <a:schemeClr val="tx1">
                    <a:lumMod val="50000"/>
                    <a:lumOff val="50000"/>
                  </a:schemeClr>
                </a:solidFill>
                <a:latin typeface="Arial"/>
                <a:cs typeface="Arial"/>
              </a:rPr>
              <a:t>14</a:t>
            </a:r>
            <a:endParaRPr lang="pt-BR" sz="2800" dirty="0">
              <a:solidFill>
                <a:schemeClr val="tx1">
                  <a:lumMod val="50000"/>
                  <a:lumOff val="50000"/>
                </a:schemeClr>
              </a:solidFill>
              <a:latin typeface="Arial"/>
              <a:cs typeface="Arial"/>
            </a:endParaRPr>
          </a:p>
          <a:p>
            <a:pPr algn="r"/>
            <a:r>
              <a:rPr lang="pt-BR" sz="2800" dirty="0" smtClean="0">
                <a:solidFill>
                  <a:schemeClr val="tx1">
                    <a:lumMod val="50000"/>
                    <a:lumOff val="50000"/>
                  </a:schemeClr>
                </a:solidFill>
                <a:latin typeface="Arial"/>
                <a:cs typeface="Arial"/>
              </a:rPr>
              <a:t>18</a:t>
            </a:r>
            <a:endParaRPr lang="pt-BR" sz="2800" dirty="0">
              <a:solidFill>
                <a:schemeClr val="tx1">
                  <a:lumMod val="50000"/>
                  <a:lumOff val="50000"/>
                </a:schemeClr>
              </a:solidFill>
              <a:latin typeface="Arial"/>
              <a:cs typeface="Arial"/>
            </a:endParaRPr>
          </a:p>
          <a:p>
            <a:pPr algn="r"/>
            <a:r>
              <a:rPr lang="pt-BR" sz="2800" dirty="0" smtClean="0">
                <a:solidFill>
                  <a:schemeClr val="tx1">
                    <a:lumMod val="50000"/>
                    <a:lumOff val="50000"/>
                  </a:schemeClr>
                </a:solidFill>
                <a:latin typeface="Arial"/>
                <a:cs typeface="Arial"/>
              </a:rPr>
              <a:t>32</a:t>
            </a:r>
            <a:endParaRPr lang="pt-BR" sz="2800" dirty="0">
              <a:solidFill>
                <a:schemeClr val="tx1">
                  <a:lumMod val="50000"/>
                  <a:lumOff val="50000"/>
                </a:schemeClr>
              </a:solidFill>
              <a:latin typeface="Arial"/>
              <a:cs typeface="Arial"/>
            </a:endParaRPr>
          </a:p>
          <a:p>
            <a:pPr algn="r"/>
            <a:r>
              <a:rPr lang="pt-BR" sz="2800" dirty="0" smtClean="0">
                <a:solidFill>
                  <a:schemeClr val="tx1">
                    <a:lumMod val="50000"/>
                    <a:lumOff val="50000"/>
                  </a:schemeClr>
                </a:solidFill>
                <a:latin typeface="Arial"/>
                <a:cs typeface="Arial"/>
              </a:rPr>
              <a:t>43</a:t>
            </a:r>
            <a:endParaRPr lang="pt-BR" sz="2800" dirty="0">
              <a:solidFill>
                <a:schemeClr val="tx1">
                  <a:lumMod val="50000"/>
                  <a:lumOff val="50000"/>
                </a:schemeClr>
              </a:solidFill>
              <a:latin typeface="Arial"/>
              <a:cs typeface="Arial"/>
            </a:endParaRPr>
          </a:p>
          <a:p>
            <a:pPr algn="r"/>
            <a:r>
              <a:rPr lang="pt-BR" sz="2800" dirty="0" smtClean="0">
                <a:solidFill>
                  <a:schemeClr val="tx1">
                    <a:lumMod val="50000"/>
                    <a:lumOff val="50000"/>
                  </a:schemeClr>
                </a:solidFill>
                <a:latin typeface="Arial"/>
                <a:cs typeface="Arial"/>
              </a:rPr>
              <a:t>76</a:t>
            </a:r>
          </a:p>
          <a:p>
            <a:pPr algn="r"/>
            <a:r>
              <a:rPr lang="pt-BR" sz="2800" dirty="0" smtClean="0">
                <a:solidFill>
                  <a:schemeClr val="tx1">
                    <a:lumMod val="50000"/>
                    <a:lumOff val="50000"/>
                  </a:schemeClr>
                </a:solidFill>
                <a:latin typeface="Arial"/>
                <a:cs typeface="Arial"/>
              </a:rPr>
              <a:t>79</a:t>
            </a:r>
            <a:endParaRPr lang="pt-BR" sz="2800" dirty="0">
              <a:solidFill>
                <a:schemeClr val="tx1">
                  <a:lumMod val="50000"/>
                  <a:lumOff val="50000"/>
                </a:schemeClr>
              </a:solidFill>
              <a:latin typeface="Arial"/>
              <a:cs typeface="Arial"/>
            </a:endParaRPr>
          </a:p>
        </p:txBody>
      </p:sp>
      <p:sp>
        <p:nvSpPr>
          <p:cNvPr id="9"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4</a:t>
            </a:fld>
            <a:endParaRPr lang="en-US" sz="1600" dirty="0">
              <a:solidFill>
                <a:schemeClr val="bg1"/>
              </a:solidFill>
            </a:endParaRPr>
          </a:p>
        </p:txBody>
      </p:sp>
    </p:spTree>
    <p:extLst>
      <p:ext uri="{BB962C8B-B14F-4D97-AF65-F5344CB8AC3E}">
        <p14:creationId xmlns:p14="http://schemas.microsoft.com/office/powerpoint/2010/main" val="5720230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660623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Capri Neto,  A.; Capri, M. R.;  Gonçalves,  A. R.; Oliveira, F. C.; Pinto,  A. C.</a:t>
            </a:r>
            <a:endParaRPr lang="pt-BR" sz="1500" dirty="0">
              <a:solidFill>
                <a:schemeClr val="bg1"/>
              </a:solidFill>
              <a:latin typeface="Arial"/>
              <a:cs typeface="Arial"/>
            </a:endParaRPr>
          </a:p>
        </p:txBody>
      </p:sp>
      <p:sp>
        <p:nvSpPr>
          <p:cNvPr id="7" name="TextBox 6"/>
          <p:cNvSpPr txBox="1"/>
          <p:nvPr/>
        </p:nvSpPr>
        <p:spPr>
          <a:xfrm>
            <a:off x="334582" y="331569"/>
            <a:ext cx="5631483" cy="454455"/>
          </a:xfrm>
          <a:prstGeom prst="rect">
            <a:avLst/>
          </a:prstGeom>
          <a:noFill/>
        </p:spPr>
        <p:txBody>
          <a:bodyPr wrap="non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Tinta Antirruído e </a:t>
            </a:r>
            <a:r>
              <a:rPr lang="pt-BR" sz="2300" dirty="0" err="1" smtClean="0">
                <a:solidFill>
                  <a:schemeClr val="bg1"/>
                </a:solidFill>
                <a:latin typeface="Arial" panose="020B0604020202020204" pitchFamily="34" charset="0"/>
                <a:cs typeface="Arial" panose="020B0604020202020204" pitchFamily="34" charset="0"/>
              </a:rPr>
              <a:t>Retardante</a:t>
            </a:r>
            <a:r>
              <a:rPr lang="pt-BR" sz="2300" dirty="0" smtClean="0">
                <a:solidFill>
                  <a:schemeClr val="bg1"/>
                </a:solidFill>
                <a:latin typeface="Arial" panose="020B0604020202020204" pitchFamily="34" charset="0"/>
                <a:cs typeface="Arial" panose="020B0604020202020204" pitchFamily="34" charset="0"/>
              </a:rPr>
              <a:t> de Chamas</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15411" y="6574460"/>
            <a:ext cx="257987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de Engenharia de Lorena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2" y="2979129"/>
            <a:ext cx="871077"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a:t>
            </a:r>
            <a:endParaRPr lang="pt-BR" sz="1300" b="1" dirty="0">
              <a:solidFill>
                <a:srgbClr val="099ADD"/>
              </a:solidFill>
              <a:latin typeface="Arial"/>
              <a:cs typeface="Arial"/>
            </a:endParaRPr>
          </a:p>
        </p:txBody>
      </p:sp>
      <p:sp>
        <p:nvSpPr>
          <p:cNvPr id="12" name="TextBox 11"/>
          <p:cNvSpPr txBox="1"/>
          <p:nvPr/>
        </p:nvSpPr>
        <p:spPr>
          <a:xfrm>
            <a:off x="334582" y="4084140"/>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4" name="TextBox 13"/>
          <p:cNvSpPr txBox="1"/>
          <p:nvPr/>
        </p:nvSpPr>
        <p:spPr>
          <a:xfrm>
            <a:off x="334582" y="3202622"/>
            <a:ext cx="6171274" cy="839176"/>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O objetivo </a:t>
            </a:r>
            <a:r>
              <a:rPr lang="pt-BR" sz="1200" dirty="0" smtClean="0">
                <a:solidFill>
                  <a:schemeClr val="tx1">
                    <a:lumMod val="50000"/>
                    <a:lumOff val="50000"/>
                  </a:schemeClr>
                </a:solidFill>
                <a:latin typeface="Arial"/>
                <a:cs typeface="Arial"/>
              </a:rPr>
              <a:t>deste </a:t>
            </a:r>
            <a:r>
              <a:rPr lang="pt-BR" sz="1200" dirty="0">
                <a:solidFill>
                  <a:schemeClr val="tx1">
                    <a:lumMod val="50000"/>
                    <a:lumOff val="50000"/>
                  </a:schemeClr>
                </a:solidFill>
                <a:latin typeface="Arial"/>
                <a:cs typeface="Arial"/>
              </a:rPr>
              <a:t>trabalho foi o </a:t>
            </a:r>
            <a:r>
              <a:rPr lang="pt-BR" sz="1200" dirty="0" smtClean="0">
                <a:solidFill>
                  <a:schemeClr val="tx1">
                    <a:lumMod val="50000"/>
                    <a:lumOff val="50000"/>
                  </a:schemeClr>
                </a:solidFill>
                <a:latin typeface="Arial"/>
                <a:cs typeface="Arial"/>
              </a:rPr>
              <a:t>de produzir </a:t>
            </a:r>
            <a:r>
              <a:rPr lang="pt-BR" sz="1200" dirty="0">
                <a:solidFill>
                  <a:schemeClr val="tx1">
                    <a:lumMod val="50000"/>
                    <a:lumOff val="50000"/>
                  </a:schemeClr>
                </a:solidFill>
                <a:latin typeface="Arial"/>
                <a:cs typeface="Arial"/>
              </a:rPr>
              <a:t>uma tinta </a:t>
            </a:r>
            <a:r>
              <a:rPr lang="pt-BR" sz="1200" dirty="0" smtClean="0">
                <a:solidFill>
                  <a:schemeClr val="tx1">
                    <a:lumMod val="50000"/>
                    <a:lumOff val="50000"/>
                  </a:schemeClr>
                </a:solidFill>
                <a:latin typeface="Arial"/>
                <a:cs typeface="Arial"/>
              </a:rPr>
              <a:t>látex contendo biomassa como aditivo </a:t>
            </a:r>
            <a:r>
              <a:rPr lang="pt-BR" sz="1200" dirty="0">
                <a:solidFill>
                  <a:schemeClr val="tx1">
                    <a:lumMod val="50000"/>
                    <a:lumOff val="50000"/>
                  </a:schemeClr>
                </a:solidFill>
                <a:latin typeface="Arial"/>
                <a:cs typeface="Arial"/>
              </a:rPr>
              <a:t>que </a:t>
            </a:r>
            <a:r>
              <a:rPr lang="pt-BR" sz="1200" dirty="0" smtClean="0">
                <a:solidFill>
                  <a:schemeClr val="tx1">
                    <a:lumMod val="50000"/>
                    <a:lumOff val="50000"/>
                  </a:schemeClr>
                </a:solidFill>
                <a:latin typeface="Arial"/>
                <a:cs typeface="Arial"/>
              </a:rPr>
              <a:t>conferisse acabamento diferenciado </a:t>
            </a:r>
            <a:r>
              <a:rPr lang="pt-BR" sz="1200" dirty="0">
                <a:solidFill>
                  <a:schemeClr val="tx1">
                    <a:lumMod val="50000"/>
                    <a:lumOff val="50000"/>
                  </a:schemeClr>
                </a:solidFill>
                <a:latin typeface="Arial"/>
                <a:cs typeface="Arial"/>
              </a:rPr>
              <a:t>e harmônico à película, de fácil aplicação e com importantes propriedades de </a:t>
            </a:r>
            <a:r>
              <a:rPr lang="pt-BR" sz="1200" dirty="0" smtClean="0">
                <a:solidFill>
                  <a:schemeClr val="tx1">
                    <a:lumMod val="50000"/>
                    <a:lumOff val="50000"/>
                  </a:schemeClr>
                </a:solidFill>
                <a:latin typeface="Arial"/>
                <a:cs typeface="Arial"/>
              </a:rPr>
              <a:t>conforto </a:t>
            </a:r>
            <a:r>
              <a:rPr lang="pt-BR" sz="1200" dirty="0">
                <a:solidFill>
                  <a:schemeClr val="tx1">
                    <a:lumMod val="50000"/>
                    <a:lumOff val="50000"/>
                  </a:schemeClr>
                </a:solidFill>
                <a:latin typeface="Arial"/>
                <a:cs typeface="Arial"/>
              </a:rPr>
              <a:t>acústico e de retardamento à propagação de chamas em </a:t>
            </a:r>
            <a:r>
              <a:rPr lang="pt-BR" sz="1200" dirty="0" smtClean="0">
                <a:solidFill>
                  <a:schemeClr val="tx1">
                    <a:lumMod val="50000"/>
                    <a:lumOff val="50000"/>
                  </a:schemeClr>
                </a:solidFill>
                <a:latin typeface="Arial"/>
                <a:cs typeface="Arial"/>
              </a:rPr>
              <a:t>ambientes internos.</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313427"/>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Empresas de construção civil.</a:t>
            </a:r>
          </a:p>
          <a:p>
            <a:pPr algn="just"/>
            <a:r>
              <a:rPr lang="pt-BR" sz="1200" dirty="0" smtClean="0">
                <a:solidFill>
                  <a:schemeClr val="tx1">
                    <a:lumMod val="50000"/>
                    <a:lumOff val="50000"/>
                  </a:schemeClr>
                </a:solidFill>
                <a:latin typeface="Arial"/>
                <a:cs typeface="Arial"/>
              </a:rPr>
              <a:t>• Industria de tintas</a:t>
            </a:r>
          </a:p>
          <a:p>
            <a:pPr algn="just">
              <a:buFont typeface="Arial" pitchFamily="34" charset="0"/>
              <a:buChar char="•"/>
            </a:pPr>
            <a:r>
              <a:rPr lang="pt-BR" sz="1200" dirty="0" smtClean="0">
                <a:solidFill>
                  <a:schemeClr val="tx1">
                    <a:lumMod val="50000"/>
                    <a:lumOff val="50000"/>
                  </a:schemeClr>
                </a:solidFill>
                <a:latin typeface="Arial"/>
                <a:cs typeface="Arial"/>
              </a:rPr>
              <a:t> Público em geral</a:t>
            </a:r>
            <a:endParaRPr lang="pt-BR" sz="1200" dirty="0">
              <a:solidFill>
                <a:schemeClr val="tx1">
                  <a:lumMod val="50000"/>
                  <a:lumOff val="50000"/>
                </a:schemeClr>
              </a:solidFill>
              <a:latin typeface="Arial"/>
              <a:cs typeface="Arial"/>
            </a:endParaRPr>
          </a:p>
        </p:txBody>
      </p:sp>
      <p:sp>
        <p:nvSpPr>
          <p:cNvPr id="16" name="TextBox 15"/>
          <p:cNvSpPr txBox="1"/>
          <p:nvPr/>
        </p:nvSpPr>
        <p:spPr>
          <a:xfrm>
            <a:off x="334582"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65953"/>
            <a:ext cx="3961854"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panose="020B0604020202020204" pitchFamily="34" charset="0"/>
                <a:cs typeface="Arial" panose="020B0604020202020204" pitchFamily="34" charset="0"/>
              </a:rPr>
              <a:t>Patente protegida sob o nº: </a:t>
            </a:r>
            <a:r>
              <a:rPr lang="pt-BR" sz="1100" dirty="0">
                <a:latin typeface="Arial" panose="020B0604020202020204" pitchFamily="34" charset="0"/>
                <a:cs typeface="Arial" panose="020B0604020202020204" pitchFamily="34" charset="0"/>
              </a:rPr>
              <a:t> </a:t>
            </a:r>
            <a:r>
              <a:rPr lang="pt-BR" sz="1100" b="1" dirty="0">
                <a:solidFill>
                  <a:schemeClr val="tx1">
                    <a:lumMod val="50000"/>
                    <a:lumOff val="50000"/>
                  </a:schemeClr>
                </a:solidFill>
                <a:latin typeface="Arial" panose="020B0604020202020204" pitchFamily="34" charset="0"/>
                <a:cs typeface="Arial" panose="020B0604020202020204" pitchFamily="34" charset="0"/>
              </a:rPr>
              <a:t>BR 10 2014 030371-5</a:t>
            </a:r>
          </a:p>
        </p:txBody>
      </p:sp>
      <p:sp>
        <p:nvSpPr>
          <p:cNvPr id="21" name="Chevron 20"/>
          <p:cNvSpPr/>
          <p:nvPr/>
        </p:nvSpPr>
        <p:spPr>
          <a:xfrm>
            <a:off x="334582"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2366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1550939"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a:t>
            </a:r>
            <a:endParaRPr lang="pt-BR" sz="1200" b="1" dirty="0">
              <a:solidFill>
                <a:schemeClr val="tx1">
                  <a:lumMod val="65000"/>
                  <a:lumOff val="35000"/>
                </a:schemeClr>
              </a:solidFill>
              <a:latin typeface="Arial" pitchFamily="34" charset="0"/>
              <a:cs typeface="Arial" pitchFamily="34" charset="0"/>
            </a:endParaRPr>
          </a:p>
        </p:txBody>
      </p:sp>
      <p:sp>
        <p:nvSpPr>
          <p:cNvPr id="25" name="TextBox 13"/>
          <p:cNvSpPr txBox="1"/>
          <p:nvPr/>
        </p:nvSpPr>
        <p:spPr>
          <a:xfrm>
            <a:off x="334582" y="1663694"/>
            <a:ext cx="6171274" cy="139317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itchFamily="34" charset="0"/>
                <a:cs typeface="Arial" pitchFamily="34" charset="0"/>
              </a:rPr>
              <a:t>O mercado anual de tintas no Brasil atingiu vendas de US$ 4,28 bilhões em 2012, dos quais as tintas imobiliárias respondem por 64%. A aplicação da tinta imobiliária tem como objetivos principais a proteção da superfície e o acabamento estético. A adição das fibras naturais à tinta confere ao produto final propriedades químicas e físicas diferenciadas, incluindo a textura da superfície pintada, alterações na reverberação e absorção de sons e na velocidade de propagação de chamas, fatores que alteram a segurança e as sensações de conforto e bem-estar percebidas no ambiente</a:t>
            </a:r>
            <a:r>
              <a:rPr lang="pt-BR" sz="1200" dirty="0" smtClean="0">
                <a:latin typeface="Arial" pitchFamily="34" charset="0"/>
                <a:cs typeface="Arial" pitchFamily="34" charset="0"/>
              </a:rPr>
              <a:t>.</a:t>
            </a:r>
            <a:endParaRPr lang="pt-BR" sz="1200" dirty="0">
              <a:solidFill>
                <a:schemeClr val="tx1">
                  <a:lumMod val="50000"/>
                  <a:lumOff val="50000"/>
                </a:schemeClr>
              </a:solidFill>
              <a:latin typeface="Arial" pitchFamily="34" charset="0"/>
              <a:cs typeface="Arial" pitchFamily="34" charset="0"/>
            </a:endParaRPr>
          </a:p>
        </p:txBody>
      </p:sp>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81698" y="1770546"/>
            <a:ext cx="2708147" cy="2032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blog.timesunion.com/opinion/files/2011/07/0720_wvpaintcan1.jpg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52360" y="4012447"/>
            <a:ext cx="2369674" cy="236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653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453" y="1017401"/>
            <a:ext cx="5370194" cy="331344"/>
          </a:xfrm>
          <a:prstGeom prst="rect">
            <a:avLst/>
          </a:prstGeom>
          <a:noFill/>
        </p:spPr>
        <p:txBody>
          <a:bodyPr wrap="none" lIns="99539" tIns="49770" rIns="99539" bIns="49770" rtlCol="0">
            <a:spAutoFit/>
          </a:bodyPr>
          <a:lstStyle/>
          <a:p>
            <a:r>
              <a:rPr lang="pt-BR" sz="1500" dirty="0" smtClean="0">
                <a:solidFill>
                  <a:schemeClr val="bg1"/>
                </a:solidFill>
                <a:latin typeface="Arial" panose="020B0604020202020204" pitchFamily="34" charset="0"/>
                <a:cs typeface="Arial" panose="020B0604020202020204" pitchFamily="34" charset="0"/>
              </a:rPr>
              <a:t>Silvio S. da Silva; Paulo R. F. Marcelino; Larissa P. </a:t>
            </a:r>
            <a:r>
              <a:rPr lang="pt-BR" sz="1500" dirty="0" err="1" smtClean="0">
                <a:solidFill>
                  <a:schemeClr val="bg1"/>
                </a:solidFill>
                <a:latin typeface="Arial" panose="020B0604020202020204" pitchFamily="34" charset="0"/>
                <a:cs typeface="Arial" panose="020B0604020202020204" pitchFamily="34" charset="0"/>
              </a:rPr>
              <a:t>Brumano</a:t>
            </a:r>
            <a:endParaRPr lang="pt-BR"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99453" y="369691"/>
            <a:ext cx="5649630" cy="454455"/>
          </a:xfrm>
          <a:prstGeom prst="rect">
            <a:avLst/>
          </a:prstGeom>
          <a:noFill/>
        </p:spPr>
        <p:txBody>
          <a:bodyPr wrap="none" lIns="99539" tIns="49770" rIns="99539" bIns="49770" rtlCol="0">
            <a:spAutoFit/>
          </a:bodyPr>
          <a:lstStyle/>
          <a:p>
            <a:r>
              <a:rPr lang="pt-BR" sz="2300" dirty="0" err="1">
                <a:solidFill>
                  <a:schemeClr val="bg1"/>
                </a:solidFill>
                <a:latin typeface="Arial" panose="020B0604020202020204" pitchFamily="34" charset="0"/>
                <a:cs typeface="Arial" panose="020B0604020202020204" pitchFamily="34" charset="0"/>
              </a:rPr>
              <a:t>B</a:t>
            </a:r>
            <a:r>
              <a:rPr lang="pt-BR" sz="2300" dirty="0" err="1" smtClean="0">
                <a:solidFill>
                  <a:schemeClr val="bg1"/>
                </a:solidFill>
                <a:latin typeface="Arial" panose="020B0604020202020204" pitchFamily="34" charset="0"/>
                <a:cs typeface="Arial" panose="020B0604020202020204" pitchFamily="34" charset="0"/>
              </a:rPr>
              <a:t>iossurfactantes</a:t>
            </a:r>
            <a:r>
              <a:rPr lang="pt-BR" sz="2300" dirty="0" smtClean="0">
                <a:solidFill>
                  <a:schemeClr val="bg1"/>
                </a:solidFill>
                <a:latin typeface="Arial" panose="020B0604020202020204" pitchFamily="34" charset="0"/>
                <a:cs typeface="Arial" panose="020B0604020202020204" pitchFamily="34" charset="0"/>
              </a:rPr>
              <a:t> Derivados de Leveduras</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44146" y="6549387"/>
            <a:ext cx="257987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panose="020B0604020202020204" pitchFamily="34" charset="0"/>
                <a:cs typeface="Arial" panose="020B0604020202020204" pitchFamily="34" charset="0"/>
              </a:rPr>
              <a:t>Escola de Engenharia de Lorena</a:t>
            </a:r>
            <a:endParaRPr lang="pt-BR"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99453" y="1525283"/>
            <a:ext cx="6208843" cy="1223897"/>
          </a:xfrm>
          <a:prstGeom prst="rect">
            <a:avLst/>
          </a:prstGeom>
          <a:noFill/>
        </p:spPr>
        <p:txBody>
          <a:bodyPr wrap="squar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Introdução</a:t>
            </a:r>
          </a:p>
          <a:p>
            <a:pPr algn="just"/>
            <a:r>
              <a:rPr lang="pt-BR" sz="1200" dirty="0" smtClean="0">
                <a:solidFill>
                  <a:schemeClr val="bg1">
                    <a:lumMod val="50000"/>
                  </a:schemeClr>
                </a:solidFill>
                <a:latin typeface="Arial" panose="020B0604020202020204" pitchFamily="34" charset="0"/>
                <a:cs typeface="Arial" panose="020B0604020202020204" pitchFamily="34" charset="0"/>
              </a:rPr>
              <a:t>Biossurfactantes</a:t>
            </a:r>
            <a:r>
              <a:rPr lang="pt-BR" sz="1200" dirty="0">
                <a:solidFill>
                  <a:schemeClr val="bg1">
                    <a:lumMod val="50000"/>
                  </a:schemeClr>
                </a:solidFill>
                <a:latin typeface="Arial" panose="020B0604020202020204" pitchFamily="34" charset="0"/>
                <a:cs typeface="Arial" panose="020B0604020202020204" pitchFamily="34" charset="0"/>
              </a:rPr>
              <a:t> </a:t>
            </a:r>
            <a:r>
              <a:rPr lang="pt-BR" sz="1200" dirty="0" smtClean="0">
                <a:solidFill>
                  <a:schemeClr val="bg1">
                    <a:lumMod val="50000"/>
                  </a:schemeClr>
                </a:solidFill>
                <a:latin typeface="Arial" panose="020B0604020202020204" pitchFamily="34" charset="0"/>
                <a:cs typeface="Arial" panose="020B0604020202020204" pitchFamily="34" charset="0"/>
              </a:rPr>
              <a:t>são </a:t>
            </a:r>
            <a:r>
              <a:rPr lang="pt-BR" sz="1200" dirty="0">
                <a:solidFill>
                  <a:schemeClr val="bg1">
                    <a:lumMod val="50000"/>
                  </a:schemeClr>
                </a:solidFill>
                <a:latin typeface="Arial" panose="020B0604020202020204" pitchFamily="34" charset="0"/>
                <a:cs typeface="Arial" panose="020B0604020202020204" pitchFamily="34" charset="0"/>
              </a:rPr>
              <a:t>compostos de origem microbiana com propriedades </a:t>
            </a:r>
            <a:r>
              <a:rPr lang="pt-BR" sz="1200" dirty="0" smtClean="0">
                <a:solidFill>
                  <a:schemeClr val="bg1">
                    <a:lumMod val="50000"/>
                  </a:schemeClr>
                </a:solidFill>
                <a:latin typeface="Arial" panose="020B0604020202020204" pitchFamily="34" charset="0"/>
                <a:cs typeface="Arial" panose="020B0604020202020204" pitchFamily="34" charset="0"/>
              </a:rPr>
              <a:t>emulsificante, </a:t>
            </a:r>
            <a:r>
              <a:rPr lang="pt-BR" sz="1200" dirty="0" err="1" smtClean="0">
                <a:solidFill>
                  <a:schemeClr val="bg1">
                    <a:lumMod val="50000"/>
                  </a:schemeClr>
                </a:solidFill>
                <a:latin typeface="Arial" panose="020B0604020202020204" pitchFamily="34" charset="0"/>
                <a:cs typeface="Arial" panose="020B0604020202020204" pitchFamily="34" charset="0"/>
              </a:rPr>
              <a:t>tensoativa</a:t>
            </a:r>
            <a:r>
              <a:rPr lang="pt-BR" sz="1200" dirty="0" smtClean="0">
                <a:solidFill>
                  <a:schemeClr val="bg1">
                    <a:lumMod val="50000"/>
                  </a:schemeClr>
                </a:solidFill>
                <a:latin typeface="Arial" panose="020B0604020202020204" pitchFamily="34" charset="0"/>
                <a:cs typeface="Arial" panose="020B0604020202020204" pitchFamily="34" charset="0"/>
              </a:rPr>
              <a:t>, antimicrobiana e antitumoral. </a:t>
            </a:r>
            <a:r>
              <a:rPr lang="pt-BR" sz="1200" dirty="0">
                <a:solidFill>
                  <a:schemeClr val="bg1">
                    <a:lumMod val="50000"/>
                  </a:schemeClr>
                </a:solidFill>
                <a:latin typeface="Arial" panose="020B0604020202020204" pitchFamily="34" charset="0"/>
                <a:cs typeface="Arial" panose="020B0604020202020204" pitchFamily="34" charset="0"/>
              </a:rPr>
              <a:t>A</a:t>
            </a:r>
            <a:r>
              <a:rPr lang="pt-BR" sz="1200" dirty="0" smtClean="0">
                <a:solidFill>
                  <a:schemeClr val="bg1">
                    <a:lumMod val="50000"/>
                  </a:schemeClr>
                </a:solidFill>
                <a:latin typeface="Arial" panose="020B0604020202020204" pitchFamily="34" charset="0"/>
                <a:cs typeface="Arial" panose="020B0604020202020204" pitchFamily="34" charset="0"/>
              </a:rPr>
              <a:t> </a:t>
            </a:r>
            <a:r>
              <a:rPr lang="pt-BR" sz="1200" dirty="0">
                <a:solidFill>
                  <a:schemeClr val="bg1">
                    <a:lumMod val="50000"/>
                  </a:schemeClr>
                </a:solidFill>
                <a:latin typeface="Arial" panose="020B0604020202020204" pitchFamily="34" charset="0"/>
                <a:cs typeface="Arial" panose="020B0604020202020204" pitchFamily="34" charset="0"/>
              </a:rPr>
              <a:t>produção </a:t>
            </a:r>
            <a:r>
              <a:rPr lang="pt-BR" sz="1200" dirty="0" smtClean="0">
                <a:solidFill>
                  <a:schemeClr val="bg1">
                    <a:lumMod val="50000"/>
                  </a:schemeClr>
                </a:solidFill>
                <a:latin typeface="Arial" panose="020B0604020202020204" pitchFamily="34" charset="0"/>
                <a:cs typeface="Arial" panose="020B0604020202020204" pitchFamily="34" charset="0"/>
              </a:rPr>
              <a:t>em larga escala desses </a:t>
            </a:r>
            <a:r>
              <a:rPr lang="pt-BR" sz="1200" dirty="0">
                <a:solidFill>
                  <a:schemeClr val="bg1">
                    <a:lumMod val="50000"/>
                  </a:schemeClr>
                </a:solidFill>
                <a:latin typeface="Arial" panose="020B0604020202020204" pitchFamily="34" charset="0"/>
                <a:cs typeface="Arial" panose="020B0604020202020204" pitchFamily="34" charset="0"/>
              </a:rPr>
              <a:t>compostos ainda é um fator preocupante, já que os custos do processo são elevados. Uma forma de solucionar este problema é a produção a partir da utilização de subprodutos industriais, como por exemplo, os materiais </a:t>
            </a:r>
            <a:r>
              <a:rPr lang="pt-BR" sz="1200" dirty="0" smtClean="0">
                <a:solidFill>
                  <a:schemeClr val="bg1">
                    <a:lumMod val="50000"/>
                  </a:schemeClr>
                </a:solidFill>
                <a:latin typeface="Arial" panose="020B0604020202020204" pitchFamily="34" charset="0"/>
                <a:cs typeface="Arial" panose="020B0604020202020204" pitchFamily="34" charset="0"/>
              </a:rPr>
              <a:t>lignocelulósicos do setor sucroalcooleiro.</a:t>
            </a:r>
            <a:endParaRPr lang="pt-BR"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99453" y="275049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Objetivos</a:t>
            </a:r>
            <a:endParaRPr lang="pt-BR" sz="1300" b="1" dirty="0">
              <a:solidFill>
                <a:srgbClr val="099ADD"/>
              </a:solidFill>
              <a:latin typeface="Arial" panose="020B0604020202020204" pitchFamily="34" charset="0"/>
              <a:cs typeface="Arial" panose="020B0604020202020204" pitchFamily="34" charset="0"/>
            </a:endParaRPr>
          </a:p>
        </p:txBody>
      </p:sp>
      <p:sp>
        <p:nvSpPr>
          <p:cNvPr id="12" name="TextBox 11"/>
          <p:cNvSpPr txBox="1"/>
          <p:nvPr/>
        </p:nvSpPr>
        <p:spPr>
          <a:xfrm>
            <a:off x="399453" y="361437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Aplicações e público alvo</a:t>
            </a:r>
            <a:endParaRPr lang="pt-BR" sz="1300" b="1" dirty="0">
              <a:solidFill>
                <a:srgbClr val="099ADD"/>
              </a:solidFill>
              <a:latin typeface="Arial" panose="020B0604020202020204" pitchFamily="34" charset="0"/>
              <a:cs typeface="Arial" panose="020B0604020202020204" pitchFamily="34" charset="0"/>
            </a:endParaRPr>
          </a:p>
        </p:txBody>
      </p:sp>
      <p:sp>
        <p:nvSpPr>
          <p:cNvPr id="14" name="TextBox 13"/>
          <p:cNvSpPr txBox="1"/>
          <p:nvPr/>
        </p:nvSpPr>
        <p:spPr>
          <a:xfrm>
            <a:off x="399453" y="2969319"/>
            <a:ext cx="6208844"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Produção de biossurfactantes por leveduras não-patogênicas utilizando o hidrolisado hemicelulósico do bagaço de cana-de-açúcar como principal matéria-prima diminuindo os custos de produção dessas substâncias e utilizando técnicas sustentáveis.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99453" y="3840199"/>
            <a:ext cx="6208844" cy="176250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química e de petróleo (desenvolvimento de novos materiais, aplicações em MEOR e biorremediação);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alimentícia (principalmente como agentes emulsionantes);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farmacêutica (principalmente para o desenvolvimento de cosméticos);</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Agricultura (uma nova aplicação no controle de pragas – futuros biopesticidas);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pt-BR" sz="1200" dirty="0" smtClean="0">
              <a:solidFill>
                <a:schemeClr val="tx1">
                  <a:lumMod val="50000"/>
                  <a:lumOff val="50000"/>
                </a:schemeClr>
              </a:solidFill>
              <a:latin typeface="Arial" panose="020B0604020202020204" pitchFamily="34" charset="0"/>
              <a:cs typeface="Arial" panose="020B0604020202020204" pitchFamily="34" charset="0"/>
            </a:endParaRP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Estudos para futuras aplicações como agentes antimicrobianos, antitumorais e </a:t>
            </a:r>
            <a:r>
              <a:rPr lang="pt-BR" sz="1200" dirty="0" err="1" smtClean="0">
                <a:solidFill>
                  <a:schemeClr val="tx1">
                    <a:lumMod val="50000"/>
                    <a:lumOff val="50000"/>
                  </a:schemeClr>
                </a:solidFill>
                <a:latin typeface="Arial" panose="020B0604020202020204" pitchFamily="34" charset="0"/>
                <a:cs typeface="Arial" panose="020B0604020202020204" pitchFamily="34" charset="0"/>
              </a:rPr>
              <a:t>anti-aderentes</a:t>
            </a:r>
            <a:r>
              <a:rPr lang="pt-BR" sz="1200" dirty="0" smtClean="0">
                <a:solidFill>
                  <a:schemeClr val="tx1">
                    <a:lumMod val="50000"/>
                    <a:lumOff val="50000"/>
                  </a:schemeClr>
                </a:solidFill>
                <a:latin typeface="Arial" panose="020B0604020202020204" pitchFamily="34" charset="0"/>
                <a:cs typeface="Arial" panose="020B0604020202020204" pitchFamily="34" charset="0"/>
              </a:rPr>
              <a:t>, na eliminação de larvas de mosquitos vetores de doenças tropicais, como por exemplo, </a:t>
            </a:r>
            <a:r>
              <a:rPr lang="pt-BR" sz="1200" i="1" dirty="0" smtClean="0">
                <a:solidFill>
                  <a:schemeClr val="tx1">
                    <a:lumMod val="50000"/>
                    <a:lumOff val="50000"/>
                  </a:schemeClr>
                </a:solidFill>
                <a:latin typeface="Arial" panose="020B0604020202020204" pitchFamily="34" charset="0"/>
                <a:cs typeface="Arial" panose="020B0604020202020204" pitchFamily="34" charset="0"/>
              </a:rPr>
              <a:t>Aedes aegypti</a:t>
            </a:r>
            <a:r>
              <a:rPr lang="pt-BR" sz="1200" dirty="0" smtClean="0">
                <a:solidFill>
                  <a:schemeClr val="tx1">
                    <a:lumMod val="50000"/>
                    <a:lumOff val="50000"/>
                  </a:schemeClr>
                </a:solidFill>
                <a:latin typeface="Arial" panose="020B0604020202020204" pitchFamily="34" charset="0"/>
                <a:cs typeface="Arial" panose="020B0604020202020204" pitchFamily="34" charset="0"/>
              </a:rPr>
              <a:t>.</a:t>
            </a:r>
          </a:p>
        </p:txBody>
      </p:sp>
      <p:sp>
        <p:nvSpPr>
          <p:cNvPr id="16" name="TextBox 15"/>
          <p:cNvSpPr txBox="1"/>
          <p:nvPr/>
        </p:nvSpPr>
        <p:spPr>
          <a:xfrm>
            <a:off x="399453" y="555288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Estágio de desenvolvimento</a:t>
            </a:r>
            <a:endParaRPr lang="pt-BR" sz="1300" b="1" dirty="0">
              <a:solidFill>
                <a:srgbClr val="099ADD"/>
              </a:solidFill>
              <a:latin typeface="Arial" panose="020B0604020202020204" pitchFamily="34" charset="0"/>
              <a:cs typeface="Arial" panose="020B0604020202020204" pitchFamily="34" charset="0"/>
            </a:endParaRPr>
          </a:p>
        </p:txBody>
      </p:sp>
      <p:sp>
        <p:nvSpPr>
          <p:cNvPr id="17" name="TextBox 16"/>
          <p:cNvSpPr txBox="1"/>
          <p:nvPr/>
        </p:nvSpPr>
        <p:spPr>
          <a:xfrm>
            <a:off x="4218739" y="6606778"/>
            <a:ext cx="382540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panose="020B0604020202020204" pitchFamily="34" charset="0"/>
                <a:cs typeface="Arial" panose="020B0604020202020204" pitchFamily="34" charset="0"/>
              </a:rPr>
              <a:t>Patente protegida sob o nº: BR 10 2014 031965-4</a:t>
            </a:r>
            <a:endParaRPr lang="pt-BR" sz="11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Chevron 20"/>
          <p:cNvSpPr/>
          <p:nvPr/>
        </p:nvSpPr>
        <p:spPr>
          <a:xfrm>
            <a:off x="399453" y="585344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pesquisa básica</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4" name="Chevron 33"/>
          <p:cNvSpPr/>
          <p:nvPr/>
        </p:nvSpPr>
        <p:spPr>
          <a:xfrm>
            <a:off x="1717116" y="585344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produção em escala laboratorial</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Chevron 34"/>
          <p:cNvSpPr/>
          <p:nvPr/>
        </p:nvSpPr>
        <p:spPr>
          <a:xfrm>
            <a:off x="303638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protótipo</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6" name="Chevron 35"/>
          <p:cNvSpPr/>
          <p:nvPr/>
        </p:nvSpPr>
        <p:spPr>
          <a:xfrm>
            <a:off x="433840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planta piloto</a:t>
            </a:r>
          </a:p>
        </p:txBody>
      </p:sp>
      <p:sp>
        <p:nvSpPr>
          <p:cNvPr id="18" name="CaixaDeTexto 17"/>
          <p:cNvSpPr txBox="1"/>
          <p:nvPr/>
        </p:nvSpPr>
        <p:spPr>
          <a:xfrm flipH="1">
            <a:off x="399453" y="6622651"/>
            <a:ext cx="4786549" cy="253916"/>
          </a:xfrm>
          <a:prstGeom prst="rect">
            <a:avLst/>
          </a:prstGeom>
          <a:noFill/>
        </p:spPr>
        <p:txBody>
          <a:bodyPr wrap="square" rtlCol="0">
            <a:spAutoFit/>
          </a:bodyPr>
          <a:lstStyle/>
          <a:p>
            <a:r>
              <a:rPr lang="pt-BR" sz="1000" b="1" dirty="0" smtClean="0">
                <a:solidFill>
                  <a:schemeClr val="tx1">
                    <a:lumMod val="65000"/>
                    <a:lumOff val="35000"/>
                  </a:schemeClr>
                </a:solidFill>
                <a:latin typeface="Arial" panose="020B0604020202020204" pitchFamily="34" charset="0"/>
                <a:cs typeface="Arial" pitchFamily="34" charset="0"/>
              </a:rPr>
              <a:t>Áreas: Agropecuária, alimentos, materiais, saúde e cuidados</a:t>
            </a:r>
            <a:endParaRPr lang="pt-BR" sz="10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27948"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anose="020B0604020202020204" pitchFamily="34" charset="0"/>
                <a:cs typeface="Arial" pitchFamily="34" charset="0"/>
              </a:rPr>
              <a:t> </a:t>
            </a:r>
            <a:endParaRPr lang="pt-BR" sz="1200" b="1" dirty="0">
              <a:solidFill>
                <a:schemeClr val="tx1">
                  <a:lumMod val="65000"/>
                  <a:lumOff val="35000"/>
                </a:schemeClr>
              </a:solidFill>
              <a:latin typeface="Arial" pitchFamily="34" charset="0"/>
              <a:cs typeface="Arial" pitchFamily="34" charset="0"/>
            </a:endParaRPr>
          </a:p>
        </p:txBody>
      </p:sp>
      <p:grpSp>
        <p:nvGrpSpPr>
          <p:cNvPr id="20" name="Grupo 19"/>
          <p:cNvGrpSpPr/>
          <p:nvPr/>
        </p:nvGrpSpPr>
        <p:grpSpPr>
          <a:xfrm>
            <a:off x="6959702" y="4094429"/>
            <a:ext cx="3050254" cy="1679110"/>
            <a:chOff x="1736016" y="1663385"/>
            <a:chExt cx="5492563" cy="3172767"/>
          </a:xfrm>
        </p:grpSpPr>
        <p:pic>
          <p:nvPicPr>
            <p:cNvPr id="25"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5294" t="11052" r="23140" b="4607"/>
            <a:stretch/>
          </p:blipFill>
          <p:spPr bwMode="auto">
            <a:xfrm>
              <a:off x="4225022" y="1663385"/>
              <a:ext cx="3003557" cy="317276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6157" r="31190"/>
            <a:stretch/>
          </p:blipFill>
          <p:spPr bwMode="auto">
            <a:xfrm>
              <a:off x="1746250" y="1663385"/>
              <a:ext cx="2478772" cy="30384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ixaDeTexto 26"/>
            <p:cNvSpPr txBox="1"/>
            <p:nvPr/>
          </p:nvSpPr>
          <p:spPr>
            <a:xfrm>
              <a:off x="1736016"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A</a:t>
              </a:r>
              <a:endParaRPr lang="pt-BR" b="1" dirty="0">
                <a:latin typeface="Arial" panose="020B0604020202020204" pitchFamily="34" charset="0"/>
                <a:cs typeface="Arial" panose="020B0604020202020204" pitchFamily="34" charset="0"/>
              </a:endParaRPr>
            </a:p>
          </p:txBody>
        </p:sp>
        <p:sp>
          <p:nvSpPr>
            <p:cNvPr id="28" name="CaixaDeTexto 27"/>
            <p:cNvSpPr txBox="1"/>
            <p:nvPr/>
          </p:nvSpPr>
          <p:spPr>
            <a:xfrm>
              <a:off x="4301944"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B</a:t>
              </a:r>
              <a:endParaRPr lang="pt-BR" b="1" dirty="0">
                <a:latin typeface="Arial" panose="020B0604020202020204" pitchFamily="34" charset="0"/>
                <a:cs typeface="Arial" panose="020B0604020202020204" pitchFamily="34" charset="0"/>
              </a:endParaRPr>
            </a:p>
          </p:txBody>
        </p:sp>
      </p:grpSp>
      <p:sp>
        <p:nvSpPr>
          <p:cNvPr id="2" name="CaixaDeTexto 1"/>
          <p:cNvSpPr txBox="1"/>
          <p:nvPr/>
        </p:nvSpPr>
        <p:spPr>
          <a:xfrm>
            <a:off x="6959702" y="5702429"/>
            <a:ext cx="3308559" cy="707886"/>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Atividade larvicida dos biossurfactantes no combate ao </a:t>
            </a:r>
            <a:r>
              <a:rPr lang="pt-BR" sz="1000" i="1" dirty="0" smtClean="0">
                <a:latin typeface="Arial" panose="020B0604020202020204" pitchFamily="34" charset="0"/>
                <a:cs typeface="Arial" panose="020B0604020202020204" pitchFamily="34" charset="0"/>
              </a:rPr>
              <a:t>Aedes aegypti </a:t>
            </a:r>
          </a:p>
          <a:p>
            <a:pPr marL="228600" indent="-228600">
              <a:buAutoNum type="alphaUcParenBoth"/>
            </a:pPr>
            <a:r>
              <a:rPr lang="pt-BR" sz="1000" dirty="0" smtClean="0">
                <a:latin typeface="Arial" panose="020B0604020202020204" pitchFamily="34" charset="0"/>
                <a:cs typeface="Arial" panose="020B0604020202020204" pitchFamily="34" charset="0"/>
              </a:rPr>
              <a:t> Sem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viva</a:t>
            </a:r>
          </a:p>
          <a:p>
            <a:pPr marL="228600" indent="-228600">
              <a:buAutoNum type="alphaUcParenBoth"/>
            </a:pPr>
            <a:r>
              <a:rPr lang="pt-BR" sz="1000" dirty="0" smtClean="0">
                <a:latin typeface="Arial" panose="020B0604020202020204" pitchFamily="34" charset="0"/>
                <a:cs typeface="Arial" panose="020B0604020202020204" pitchFamily="34" charset="0"/>
              </a:rPr>
              <a:t> Com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morta</a:t>
            </a:r>
            <a:endParaRPr lang="pt-BR" sz="1000" dirty="0">
              <a:latin typeface="Arial" panose="020B0604020202020204" pitchFamily="34" charset="0"/>
              <a:cs typeface="Arial" panose="020B0604020202020204" pitchFamily="34" charset="0"/>
            </a:endParaRPr>
          </a:p>
        </p:txBody>
      </p:sp>
      <p:pic>
        <p:nvPicPr>
          <p:cNvPr id="29" name="Imagem 28"/>
          <p:cNvPicPr>
            <a:picLocks noChangeAspect="1"/>
          </p:cNvPicPr>
          <p:nvPr/>
        </p:nvPicPr>
        <p:blipFill>
          <a:blip r:embed="rId5"/>
          <a:stretch>
            <a:fillRect/>
          </a:stretch>
        </p:blipFill>
        <p:spPr>
          <a:xfrm>
            <a:off x="7050048" y="1601521"/>
            <a:ext cx="3218213" cy="1713754"/>
          </a:xfrm>
          <a:prstGeom prst="rect">
            <a:avLst/>
          </a:prstGeom>
        </p:spPr>
      </p:pic>
      <p:sp>
        <p:nvSpPr>
          <p:cNvPr id="30" name="CaixaDeTexto 29"/>
          <p:cNvSpPr txBox="1"/>
          <p:nvPr/>
        </p:nvSpPr>
        <p:spPr>
          <a:xfrm>
            <a:off x="7022162" y="3386543"/>
            <a:ext cx="3396003" cy="553998"/>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Potencial emulsificante dos biossurfactantes produzidos pelas leveduras em hidrolisado hemicelulósico do bagaço de cana-de-açúcar</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1913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a:off x="334963" y="942975"/>
            <a:ext cx="1977727" cy="331344"/>
          </a:xfrm>
          <a:prstGeom prst="rect">
            <a:avLst/>
          </a:prstGeom>
          <a:noFill/>
          <a:ln w="9525">
            <a:noFill/>
            <a:miter lim="800000"/>
            <a:headEnd/>
            <a:tailEnd/>
          </a:ln>
        </p:spPr>
        <p:txBody>
          <a:bodyPr wrap="none" lIns="99539" tIns="49770" rIns="99539" bIns="49770">
            <a:spAutoFit/>
          </a:bodyPr>
          <a:lstStyle/>
          <a:p>
            <a:r>
              <a:rPr lang="pt-BR" sz="1500" dirty="0" err="1" smtClean="0">
                <a:solidFill>
                  <a:schemeClr val="bg1"/>
                </a:solidFill>
                <a:latin typeface="Arial" panose="020B0604020202020204" pitchFamily="34" charset="0"/>
                <a:cs typeface="Arial" panose="020B0604020202020204" pitchFamily="34" charset="0"/>
              </a:rPr>
              <a:t>Natalúcia</a:t>
            </a:r>
            <a:r>
              <a:rPr lang="pt-BR" sz="1500" dirty="0" smtClean="0">
                <a:solidFill>
                  <a:schemeClr val="bg1"/>
                </a:solidFill>
                <a:latin typeface="Arial" panose="020B0604020202020204" pitchFamily="34" charset="0"/>
                <a:cs typeface="Arial" panose="020B0604020202020204" pitchFamily="34" charset="0"/>
              </a:rPr>
              <a:t>  M. Araújo </a:t>
            </a:r>
            <a:endParaRPr lang="pt-BR" sz="1500" dirty="0">
              <a:solidFill>
                <a:schemeClr val="bg1"/>
              </a:solidFill>
              <a:latin typeface="Arial" panose="020B0604020202020204" pitchFamily="34" charset="0"/>
              <a:cs typeface="Arial" panose="020B0604020202020204" pitchFamily="34" charset="0"/>
            </a:endParaRPr>
          </a:p>
        </p:txBody>
      </p:sp>
      <p:sp>
        <p:nvSpPr>
          <p:cNvPr id="16386" name="TextBox 6"/>
          <p:cNvSpPr txBox="1">
            <a:spLocks noChangeArrowheads="1"/>
          </p:cNvSpPr>
          <p:nvPr/>
        </p:nvSpPr>
        <p:spPr bwMode="auto">
          <a:xfrm>
            <a:off x="334963" y="334963"/>
            <a:ext cx="5470093" cy="454455"/>
          </a:xfrm>
          <a:prstGeom prst="rect">
            <a:avLst/>
          </a:prstGeom>
          <a:noFill/>
          <a:ln w="9525">
            <a:noFill/>
            <a:miter lim="800000"/>
            <a:headEnd/>
            <a:tailEnd/>
          </a:ln>
        </p:spPr>
        <p:txBody>
          <a:bodyPr wrap="none" lIns="99539" tIns="49770" rIns="99539" bIns="49770">
            <a:spAutoFit/>
          </a:bodyPr>
          <a:lstStyle/>
          <a:p>
            <a:r>
              <a:rPr lang="pt-BR" sz="2300" dirty="0" smtClean="0">
                <a:solidFill>
                  <a:schemeClr val="bg1"/>
                </a:solidFill>
                <a:latin typeface="Arial" panose="020B0604020202020204" pitchFamily="34" charset="0"/>
                <a:cs typeface="Arial" panose="020B0604020202020204" pitchFamily="34" charset="0"/>
              </a:rPr>
              <a:t>Régua Indicadora de Dilatação Cervical </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962670" y="6561494"/>
            <a:ext cx="635000" cy="285750"/>
          </a:xfrm>
          <a:prstGeom prst="rect">
            <a:avLst/>
          </a:prstGeom>
          <a:noFill/>
        </p:spPr>
        <p:txBody>
          <a:bodyPr wrap="none" lIns="99539" tIns="49770" rIns="99539" bIns="49770">
            <a:spAutoFit/>
          </a:bodyPr>
          <a:lstStyle/>
          <a:p>
            <a:pPr defTabSz="497697" fontAlgn="auto">
              <a:spcBef>
                <a:spcPts val="0"/>
              </a:spcBef>
              <a:spcAft>
                <a:spcPts val="0"/>
              </a:spcAft>
              <a:defRPr/>
            </a:pPr>
            <a:r>
              <a:rPr lang="pt-BR" sz="1200" b="1" dirty="0">
                <a:solidFill>
                  <a:schemeClr val="tx1">
                    <a:lumMod val="65000"/>
                    <a:lumOff val="35000"/>
                  </a:schemeClr>
                </a:solidFill>
                <a:latin typeface="Arial"/>
                <a:cs typeface="Arial"/>
              </a:rPr>
              <a:t>EACH</a:t>
            </a:r>
          </a:p>
        </p:txBody>
      </p:sp>
      <p:sp>
        <p:nvSpPr>
          <p:cNvPr id="16388" name="TextBox 9"/>
          <p:cNvSpPr txBox="1">
            <a:spLocks noChangeArrowheads="1"/>
          </p:cNvSpPr>
          <p:nvPr/>
        </p:nvSpPr>
        <p:spPr bwMode="auto">
          <a:xfrm>
            <a:off x="334963" y="1465263"/>
            <a:ext cx="1057275" cy="304800"/>
          </a:xfrm>
          <a:prstGeom prst="rect">
            <a:avLst/>
          </a:prstGeom>
          <a:noFill/>
          <a:ln w="9525">
            <a:noFill/>
            <a:miter lim="800000"/>
            <a:headEnd/>
            <a:tailEnd/>
          </a:ln>
        </p:spPr>
        <p:txBody>
          <a:bodyPr wrap="none" lIns="99539" tIns="49770" rIns="99539" bIns="49770">
            <a:spAutoFit/>
          </a:bodyPr>
          <a:lstStyle/>
          <a:p>
            <a:r>
              <a:rPr lang="pt-BR" sz="1300" b="1">
                <a:solidFill>
                  <a:srgbClr val="099ADD"/>
                </a:solidFill>
                <a:cs typeface="Arial" charset="0"/>
              </a:rPr>
              <a:t>Introdução</a:t>
            </a:r>
          </a:p>
        </p:txBody>
      </p:sp>
      <p:sp>
        <p:nvSpPr>
          <p:cNvPr id="16389" name="TextBox 10"/>
          <p:cNvSpPr txBox="1">
            <a:spLocks noChangeArrowheads="1"/>
          </p:cNvSpPr>
          <p:nvPr/>
        </p:nvSpPr>
        <p:spPr bwMode="auto">
          <a:xfrm>
            <a:off x="334963" y="2797770"/>
            <a:ext cx="955675" cy="306387"/>
          </a:xfrm>
          <a:prstGeom prst="rect">
            <a:avLst/>
          </a:prstGeom>
          <a:noFill/>
          <a:ln w="9525">
            <a:noFill/>
            <a:miter lim="800000"/>
            <a:headEnd/>
            <a:tailEnd/>
          </a:ln>
        </p:spPr>
        <p:txBody>
          <a:bodyPr wrap="none" lIns="99539" tIns="49770" rIns="99539" bIns="49770">
            <a:spAutoFit/>
          </a:bodyPr>
          <a:lstStyle/>
          <a:p>
            <a:r>
              <a:rPr lang="pt-BR" sz="1300" b="1">
                <a:solidFill>
                  <a:srgbClr val="099ADD"/>
                </a:solidFill>
                <a:cs typeface="Arial" charset="0"/>
              </a:rPr>
              <a:t>Objetivos</a:t>
            </a:r>
          </a:p>
        </p:txBody>
      </p:sp>
      <p:sp>
        <p:nvSpPr>
          <p:cNvPr id="16390" name="TextBox 11"/>
          <p:cNvSpPr txBox="1">
            <a:spLocks noChangeArrowheads="1"/>
          </p:cNvSpPr>
          <p:nvPr/>
        </p:nvSpPr>
        <p:spPr bwMode="auto">
          <a:xfrm>
            <a:off x="334963" y="3892483"/>
            <a:ext cx="2243137" cy="304800"/>
          </a:xfrm>
          <a:prstGeom prst="rect">
            <a:avLst/>
          </a:prstGeom>
          <a:noFill/>
          <a:ln w="9525">
            <a:noFill/>
            <a:miter lim="800000"/>
            <a:headEnd/>
            <a:tailEnd/>
          </a:ln>
        </p:spPr>
        <p:txBody>
          <a:bodyPr wrap="none" lIns="99539" tIns="49770" rIns="99539" bIns="49770">
            <a:spAutoFit/>
          </a:bodyPr>
          <a:lstStyle/>
          <a:p>
            <a:r>
              <a:rPr lang="pt-BR" sz="1300" b="1" dirty="0">
                <a:solidFill>
                  <a:srgbClr val="099ADD"/>
                </a:solidFill>
                <a:cs typeface="Arial" charset="0"/>
              </a:rPr>
              <a:t>Aplicações e público alvo</a:t>
            </a:r>
          </a:p>
        </p:txBody>
      </p:sp>
      <p:sp>
        <p:nvSpPr>
          <p:cNvPr id="13" name="TextBox 12"/>
          <p:cNvSpPr txBox="1"/>
          <p:nvPr/>
        </p:nvSpPr>
        <p:spPr>
          <a:xfrm>
            <a:off x="334963" y="1619250"/>
            <a:ext cx="5907087" cy="1209675"/>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O toque vaginal bidigital é um exame importante e muito praticado na evolução clínica do parto. A régua indicadora de dilatação cervical orientará o aluno de obstetrícia no exame de toque vaginal, em mulheres em trabalho de parto, quanto à medida do colo do útero (dilatação). O aluno poderá conferir na régua a medida encontrada e dispensar a certificação do professor em alguns exames, diminuindo o número de toques vaginais  realizados nas parturientes</a:t>
            </a:r>
            <a:r>
              <a:rPr lang="pt-BR" sz="1200" dirty="0">
                <a:latin typeface="Arial" panose="020B0604020202020204" pitchFamily="34" charset="0"/>
                <a:cs typeface="Arial" panose="020B0604020202020204" pitchFamily="34" charset="0"/>
              </a:rPr>
              <a:t>.</a:t>
            </a:r>
          </a:p>
        </p:txBody>
      </p:sp>
      <p:sp>
        <p:nvSpPr>
          <p:cNvPr id="14" name="TextBox 13"/>
          <p:cNvSpPr txBox="1"/>
          <p:nvPr/>
        </p:nvSpPr>
        <p:spPr>
          <a:xfrm>
            <a:off x="334963" y="3036534"/>
            <a:ext cx="5907087" cy="839788"/>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Auxiliar o aluno no desenvolvimento de sua habilidade quanto ao manejo da medida da dilatação do colo do útero, incluindo o desenvolvimento técnico em práticas laboratoriais, bem como, contribuir no desenvolvimento da sua autonomia e  autoconfiança.</a:t>
            </a:r>
          </a:p>
        </p:txBody>
      </p:sp>
      <p:sp>
        <p:nvSpPr>
          <p:cNvPr id="15" name="TextBox 14"/>
          <p:cNvSpPr txBox="1"/>
          <p:nvPr/>
        </p:nvSpPr>
        <p:spPr>
          <a:xfrm>
            <a:off x="334963" y="4058531"/>
            <a:ext cx="5907087" cy="1562100"/>
          </a:xfrm>
          <a:prstGeom prst="rect">
            <a:avLst/>
          </a:prstGeom>
          <a:noFill/>
        </p:spPr>
        <p:txBody>
          <a:bodyPr lIns="99539" tIns="49770" rIns="99539" bIns="49770">
            <a:spAutoFit/>
          </a:bodyPr>
          <a:lstStyle/>
          <a:p>
            <a:pPr algn="just" defTabSz="497697" fontAlgn="auto">
              <a:lnSpc>
                <a:spcPts val="2134"/>
              </a:lnSpc>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 Instrumento de auxílio na verificação das medidas da dilatação cervical;</a:t>
            </a:r>
          </a:p>
          <a:p>
            <a:pPr algn="just" defTabSz="497697" fontAlgn="auto">
              <a:spcBef>
                <a:spcPts val="0"/>
              </a:spcBef>
              <a:spcAft>
                <a:spcPts val="0"/>
              </a:spcAft>
              <a:defRPr/>
            </a:pPr>
            <a:r>
              <a:rPr lang="pt-BR" sz="1200" dirty="0" smtClean="0">
                <a:solidFill>
                  <a:schemeClr val="tx1">
                    <a:lumMod val="50000"/>
                    <a:lumOff val="50000"/>
                  </a:schemeClr>
                </a:solidFill>
                <a:latin typeface="Arial" panose="020B0604020202020204" pitchFamily="34" charset="0"/>
                <a:cs typeface="Arial" panose="020B0604020202020204" pitchFamily="34" charset="0"/>
              </a:rPr>
              <a:t>• Laboratório</a:t>
            </a:r>
            <a:r>
              <a:rPr lang="pt-BR" sz="1200" dirty="0">
                <a:solidFill>
                  <a:schemeClr val="tx1">
                    <a:lumMod val="50000"/>
                    <a:lumOff val="50000"/>
                  </a:schemeClr>
                </a:solidFill>
                <a:latin typeface="Arial" panose="020B0604020202020204" pitchFamily="34" charset="0"/>
                <a:cs typeface="Arial" panose="020B0604020202020204" pitchFamily="34" charset="0"/>
              </a:rPr>
              <a:t>, como ferramenta de auxílio no treinamento de alunos da área obstétrica; </a:t>
            </a:r>
          </a:p>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 Hospitalar, auxílio ao aluno na verificação da dilatação do colo uterino;</a:t>
            </a:r>
          </a:p>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 Pesquisa, auxílio ao pesquisador que queira em seu estudo medidas mais exatas da dilatação cervical.</a:t>
            </a:r>
          </a:p>
          <a:p>
            <a:pPr algn="just" defTabSz="497697" fontAlgn="auto">
              <a:lnSpc>
                <a:spcPts val="2134"/>
              </a:lnSpc>
              <a:spcBef>
                <a:spcPts val="0"/>
              </a:spcBef>
              <a:spcAft>
                <a:spcPts val="0"/>
              </a:spcAft>
              <a:defRPr/>
            </a:pPr>
            <a:endParaRPr lang="pt-BR" sz="1200" dirty="0">
              <a:solidFill>
                <a:schemeClr val="tx1">
                  <a:lumMod val="50000"/>
                  <a:lumOff val="50000"/>
                </a:schemeClr>
              </a:solidFill>
              <a:latin typeface="Arial"/>
              <a:cs typeface="Arial"/>
            </a:endParaRPr>
          </a:p>
        </p:txBody>
      </p:sp>
      <p:sp>
        <p:nvSpPr>
          <p:cNvPr id="16394" name="TextBox 15"/>
          <p:cNvSpPr txBox="1">
            <a:spLocks noChangeArrowheads="1"/>
          </p:cNvSpPr>
          <p:nvPr/>
        </p:nvSpPr>
        <p:spPr bwMode="auto">
          <a:xfrm>
            <a:off x="334963" y="5441243"/>
            <a:ext cx="2460625" cy="300038"/>
          </a:xfrm>
          <a:prstGeom prst="rect">
            <a:avLst/>
          </a:prstGeom>
          <a:noFill/>
          <a:ln w="9525">
            <a:noFill/>
            <a:miter lim="800000"/>
            <a:headEnd/>
            <a:tailEnd/>
          </a:ln>
        </p:spPr>
        <p:txBody>
          <a:bodyPr wrap="none" lIns="99539" tIns="49770" rIns="99539" bIns="49770">
            <a:spAutoFit/>
          </a:bodyPr>
          <a:lstStyle/>
          <a:p>
            <a:r>
              <a:rPr lang="pt-BR" sz="1300" b="1" dirty="0">
                <a:solidFill>
                  <a:srgbClr val="099ADD"/>
                </a:solidFill>
                <a:cs typeface="Arial" charset="0"/>
              </a:rPr>
              <a:t>Estágio de desenvolvimento</a:t>
            </a:r>
          </a:p>
        </p:txBody>
      </p:sp>
      <p:sp>
        <p:nvSpPr>
          <p:cNvPr id="17" name="TextBox 16"/>
          <p:cNvSpPr txBox="1"/>
          <p:nvPr/>
        </p:nvSpPr>
        <p:spPr>
          <a:xfrm>
            <a:off x="3905250" y="6591017"/>
            <a:ext cx="3630613" cy="269875"/>
          </a:xfrm>
          <a:prstGeom prst="rect">
            <a:avLst/>
          </a:prstGeom>
          <a:noFill/>
        </p:spPr>
        <p:txBody>
          <a:bodyPr lIns="99539" tIns="49770" rIns="99539" bIns="49770">
            <a:spAutoFit/>
          </a:bodyPr>
          <a:lstStyle/>
          <a:p>
            <a:pPr algn="just" defTabSz="497697" fontAlgn="auto">
              <a:spcBef>
                <a:spcPts val="0"/>
              </a:spcBef>
              <a:spcAft>
                <a:spcPts val="0"/>
              </a:spcAft>
              <a:defRPr/>
            </a:pPr>
            <a:r>
              <a:rPr lang="pt-BR" sz="1100" b="1" dirty="0">
                <a:solidFill>
                  <a:schemeClr val="tx1">
                    <a:lumMod val="50000"/>
                    <a:lumOff val="50000"/>
                  </a:schemeClr>
                </a:solidFill>
                <a:latin typeface="Arial"/>
                <a:cs typeface="Arial"/>
              </a:rPr>
              <a:t>Patente protegida sob o nº: BR 30 2014 004714-0</a:t>
            </a:r>
          </a:p>
        </p:txBody>
      </p:sp>
      <p:sp>
        <p:nvSpPr>
          <p:cNvPr id="21" name="Chevron 20"/>
          <p:cNvSpPr/>
          <p:nvPr/>
        </p:nvSpPr>
        <p:spPr>
          <a:xfrm>
            <a:off x="334963" y="5768577"/>
            <a:ext cx="1547813"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pesquisa básica</a:t>
            </a:r>
          </a:p>
        </p:txBody>
      </p:sp>
      <p:sp>
        <p:nvSpPr>
          <p:cNvPr id="34" name="Chevron 33"/>
          <p:cNvSpPr/>
          <p:nvPr/>
        </p:nvSpPr>
        <p:spPr>
          <a:xfrm>
            <a:off x="1649435" y="5768577"/>
            <a:ext cx="1547813" cy="468312"/>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produção em escala laboratorial</a:t>
            </a:r>
          </a:p>
        </p:txBody>
      </p:sp>
      <p:sp>
        <p:nvSpPr>
          <p:cNvPr id="35" name="Chevron 34"/>
          <p:cNvSpPr/>
          <p:nvPr/>
        </p:nvSpPr>
        <p:spPr>
          <a:xfrm>
            <a:off x="2955000" y="5768577"/>
            <a:ext cx="1547812" cy="468312"/>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protótipo</a:t>
            </a:r>
          </a:p>
        </p:txBody>
      </p:sp>
      <p:sp>
        <p:nvSpPr>
          <p:cNvPr id="36" name="Chevron 35"/>
          <p:cNvSpPr/>
          <p:nvPr/>
        </p:nvSpPr>
        <p:spPr>
          <a:xfrm>
            <a:off x="4270398" y="5768577"/>
            <a:ext cx="1547812"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planta piloto</a:t>
            </a:r>
          </a:p>
        </p:txBody>
      </p:sp>
      <p:sp>
        <p:nvSpPr>
          <p:cNvPr id="18" name="CaixaDeTexto 17"/>
          <p:cNvSpPr txBox="1"/>
          <p:nvPr/>
        </p:nvSpPr>
        <p:spPr>
          <a:xfrm flipH="1">
            <a:off x="334963" y="6594475"/>
            <a:ext cx="3068638" cy="277813"/>
          </a:xfrm>
          <a:prstGeom prst="rect">
            <a:avLst/>
          </a:prstGeom>
          <a:noFill/>
        </p:spPr>
        <p:txBody>
          <a:bodyPr>
            <a:spAutoFit/>
          </a:bodyPr>
          <a:lstStyle/>
          <a:p>
            <a:pPr defTabSz="497697" fontAlgn="auto">
              <a:spcBef>
                <a:spcPts val="0"/>
              </a:spcBef>
              <a:spcAft>
                <a:spcPts val="0"/>
              </a:spcAft>
              <a:defRPr/>
            </a:pPr>
            <a:r>
              <a:rPr lang="pt-BR" sz="1200" b="1" dirty="0">
                <a:solidFill>
                  <a:schemeClr val="tx1">
                    <a:lumMod val="65000"/>
                    <a:lumOff val="35000"/>
                  </a:schemeClr>
                </a:solidFill>
                <a:latin typeface="Arial" pitchFamily="34" charset="0"/>
                <a:cs typeface="Arial" pitchFamily="34" charset="0"/>
              </a:rPr>
              <a:t>Área: Saúde  e Cuidados; Materiais </a:t>
            </a:r>
          </a:p>
        </p:txBody>
      </p:sp>
      <p:pic>
        <p:nvPicPr>
          <p:cNvPr id="16402" name="Picture 2"/>
          <p:cNvPicPr>
            <a:picLocks noChangeAspect="1" noChangeArrowheads="1"/>
          </p:cNvPicPr>
          <p:nvPr/>
        </p:nvPicPr>
        <p:blipFill>
          <a:blip r:embed="rId3"/>
          <a:srcRect/>
          <a:stretch>
            <a:fillRect/>
          </a:stretch>
        </p:blipFill>
        <p:spPr bwMode="auto">
          <a:xfrm>
            <a:off x="7159625" y="1738313"/>
            <a:ext cx="2835275" cy="4057650"/>
          </a:xfrm>
          <a:prstGeom prst="rect">
            <a:avLst/>
          </a:prstGeom>
          <a:noFill/>
          <a:ln w="9525">
            <a:noFill/>
            <a:miter lim="800000"/>
            <a:headEnd/>
            <a:tailEnd/>
          </a:ln>
        </p:spPr>
      </p:pic>
    </p:spTree>
    <p:extLst>
      <p:ext uri="{BB962C8B-B14F-4D97-AF65-F5344CB8AC3E}">
        <p14:creationId xmlns:p14="http://schemas.microsoft.com/office/powerpoint/2010/main" val="4102529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431919" y="2920621"/>
            <a:ext cx="9826388" cy="2316503"/>
          </a:xfrm>
          <a:prstGeom prst="rect">
            <a:avLst/>
          </a:prstGeom>
          <a:noFill/>
        </p:spPr>
        <p:txBody>
          <a:bodyPr wrap="square" lIns="99539" tIns="49770" rIns="99539" bIns="49770" rtlCol="0">
            <a:spAutoFit/>
          </a:bodyPr>
          <a:lstStyle/>
          <a:p>
            <a:pPr algn="ctr"/>
            <a:r>
              <a:rPr lang="pt-BR" sz="7200" dirty="0" smtClean="0">
                <a:solidFill>
                  <a:schemeClr val="tx1">
                    <a:lumMod val="50000"/>
                    <a:lumOff val="50000"/>
                  </a:schemeClr>
                </a:solidFill>
                <a:latin typeface="Arial"/>
                <a:cs typeface="Arial"/>
              </a:rPr>
              <a:t>Saúde e </a:t>
            </a:r>
          </a:p>
          <a:p>
            <a:pPr algn="ctr"/>
            <a:r>
              <a:rPr lang="pt-BR" sz="7200" dirty="0" smtClean="0">
                <a:solidFill>
                  <a:schemeClr val="tx1">
                    <a:lumMod val="50000"/>
                    <a:lumOff val="50000"/>
                  </a:schemeClr>
                </a:solidFill>
                <a:latin typeface="Arial"/>
                <a:cs typeface="Arial"/>
              </a:rPr>
              <a:t>Cuidados</a:t>
            </a:r>
            <a:endParaRPr lang="pt-BR" sz="7200" dirty="0">
              <a:solidFill>
                <a:schemeClr val="tx1">
                  <a:lumMod val="50000"/>
                  <a:lumOff val="50000"/>
                </a:schemeClr>
              </a:solidFill>
              <a:latin typeface="Arial"/>
              <a:cs typeface="Arial"/>
            </a:endParaRPr>
          </a:p>
        </p:txBody>
      </p:sp>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43</a:t>
            </a:fld>
            <a:endParaRPr lang="en-US" sz="1600" dirty="0">
              <a:solidFill>
                <a:schemeClr val="bg1"/>
              </a:solidFill>
            </a:endParaRPr>
          </a:p>
        </p:txBody>
      </p:sp>
    </p:spTree>
    <p:extLst>
      <p:ext uri="{BB962C8B-B14F-4D97-AF65-F5344CB8AC3E}">
        <p14:creationId xmlns:p14="http://schemas.microsoft.com/office/powerpoint/2010/main" val="588801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15557"/>
            <a:ext cx="8943889" cy="562177"/>
          </a:xfrm>
          <a:prstGeom prst="rect">
            <a:avLst/>
          </a:prstGeom>
          <a:noFill/>
        </p:spPr>
        <p:txBody>
          <a:bodyPr wrap="square" lIns="99539" tIns="49770" rIns="99539" bIns="49770" rtlCol="0">
            <a:spAutoFit/>
          </a:bodyPr>
          <a:lstStyle/>
          <a:p>
            <a:r>
              <a:rPr lang="en-US" sz="1500" dirty="0" err="1">
                <a:solidFill>
                  <a:schemeClr val="bg1"/>
                </a:solidFill>
                <a:latin typeface="Arial" panose="020B0604020202020204" pitchFamily="34" charset="0"/>
                <a:cs typeface="Arial" panose="020B0604020202020204" pitchFamily="34" charset="0"/>
              </a:rPr>
              <a:t>Adalberto</a:t>
            </a:r>
            <a:r>
              <a:rPr lang="en-US" sz="1500" dirty="0">
                <a:solidFill>
                  <a:schemeClr val="bg1"/>
                </a:solidFill>
                <a:latin typeface="Arial" panose="020B0604020202020204" pitchFamily="34" charset="0"/>
                <a:cs typeface="Arial" panose="020B0604020202020204" pitchFamily="34" charset="0"/>
              </a:rPr>
              <a:t> </a:t>
            </a:r>
            <a:r>
              <a:rPr lang="en-US" sz="1500" dirty="0" smtClean="0">
                <a:solidFill>
                  <a:schemeClr val="bg1"/>
                </a:solidFill>
                <a:latin typeface="Arial" panose="020B0604020202020204" pitchFamily="34" charset="0"/>
                <a:cs typeface="Arial" panose="020B0604020202020204" pitchFamily="34" charset="0"/>
              </a:rPr>
              <a:t>P. </a:t>
            </a:r>
            <a:r>
              <a:rPr lang="en-US" sz="1500" dirty="0" err="1" smtClean="0">
                <a:solidFill>
                  <a:schemeClr val="bg1"/>
                </a:solidFill>
                <a:latin typeface="Arial" panose="020B0604020202020204" pitchFamily="34" charset="0"/>
                <a:cs typeface="Arial" panose="020B0604020202020204" pitchFamily="34" charset="0"/>
              </a:rPr>
              <a:t>Júnior</a:t>
            </a:r>
            <a:r>
              <a:rPr lang="en-US" sz="1500" dirty="0">
                <a:solidFill>
                  <a:schemeClr val="bg1"/>
                </a:solidFill>
                <a:latin typeface="Arial" panose="020B0604020202020204" pitchFamily="34" charset="0"/>
                <a:cs typeface="Arial" panose="020B0604020202020204" pitchFamily="34" charset="0"/>
              </a:rPr>
              <a:t>, Cesar </a:t>
            </a:r>
            <a:r>
              <a:rPr lang="en-US" sz="1500" dirty="0" smtClean="0">
                <a:solidFill>
                  <a:schemeClr val="bg1"/>
                </a:solidFill>
                <a:latin typeface="Arial" panose="020B0604020202020204" pitchFamily="34" charset="0"/>
                <a:cs typeface="Arial" panose="020B0604020202020204" pitchFamily="34" charset="0"/>
              </a:rPr>
              <a:t>A. </a:t>
            </a:r>
            <a:r>
              <a:rPr lang="en-US" sz="1500" dirty="0">
                <a:solidFill>
                  <a:schemeClr val="bg1"/>
                </a:solidFill>
                <a:latin typeface="Arial" panose="020B0604020202020204" pitchFamily="34" charset="0"/>
                <a:cs typeface="Arial" panose="020B0604020202020204" pitchFamily="34" charset="0"/>
              </a:rPr>
              <a:t>Diaz, </a:t>
            </a:r>
            <a:r>
              <a:rPr lang="en-US" sz="1500" dirty="0" err="1">
                <a:solidFill>
                  <a:schemeClr val="bg1"/>
                </a:solidFill>
                <a:latin typeface="Arial" panose="020B0604020202020204" pitchFamily="34" charset="0"/>
                <a:cs typeface="Arial" panose="020B0604020202020204" pitchFamily="34" charset="0"/>
              </a:rPr>
              <a:t>Valker</a:t>
            </a:r>
            <a:r>
              <a:rPr lang="en-US" sz="1500" dirty="0">
                <a:solidFill>
                  <a:schemeClr val="bg1"/>
                </a:solidFill>
                <a:latin typeface="Arial" panose="020B0604020202020204" pitchFamily="34" charset="0"/>
                <a:cs typeface="Arial" panose="020B0604020202020204" pitchFamily="34" charset="0"/>
              </a:rPr>
              <a:t> </a:t>
            </a:r>
            <a:r>
              <a:rPr lang="en-US" sz="1500" dirty="0" smtClean="0">
                <a:solidFill>
                  <a:schemeClr val="bg1"/>
                </a:solidFill>
                <a:latin typeface="Arial" panose="020B0604020202020204" pitchFamily="34" charset="0"/>
                <a:cs typeface="Arial" panose="020B0604020202020204" pitchFamily="34" charset="0"/>
              </a:rPr>
              <a:t>A. </a:t>
            </a:r>
            <a:r>
              <a:rPr lang="en-US" sz="1500" dirty="0" err="1">
                <a:solidFill>
                  <a:schemeClr val="bg1"/>
                </a:solidFill>
                <a:latin typeface="Arial" panose="020B0604020202020204" pitchFamily="34" charset="0"/>
                <a:cs typeface="Arial" panose="020B0604020202020204" pitchFamily="34" charset="0"/>
              </a:rPr>
              <a:t>Feitosa</a:t>
            </a:r>
            <a:r>
              <a:rPr lang="en-US" sz="1500" dirty="0">
                <a:solidFill>
                  <a:schemeClr val="bg1"/>
                </a:solidFill>
                <a:latin typeface="Arial" panose="020B0604020202020204" pitchFamily="34" charset="0"/>
                <a:cs typeface="Arial" panose="020B0604020202020204" pitchFamily="34" charset="0"/>
              </a:rPr>
              <a:t>, Jo</a:t>
            </a:r>
            <a:r>
              <a:rPr lang="pt-BR" sz="1500" dirty="0" err="1">
                <a:solidFill>
                  <a:schemeClr val="bg1"/>
                </a:solidFill>
                <a:latin typeface="Arial" panose="020B0604020202020204" pitchFamily="34" charset="0"/>
                <a:cs typeface="Arial" panose="020B0604020202020204" pitchFamily="34" charset="0"/>
              </a:rPr>
              <a:t>ão</a:t>
            </a:r>
            <a:r>
              <a:rPr lang="pt-BR" sz="1500" dirty="0">
                <a:solidFill>
                  <a:schemeClr val="bg1"/>
                </a:solidFill>
                <a:latin typeface="Arial" panose="020B0604020202020204" pitchFamily="34" charset="0"/>
                <a:cs typeface="Arial" panose="020B0604020202020204" pitchFamily="34" charset="0"/>
              </a:rPr>
              <a:t> </a:t>
            </a:r>
            <a:r>
              <a:rPr lang="pt-BR" sz="1500" dirty="0" smtClean="0">
                <a:solidFill>
                  <a:schemeClr val="bg1"/>
                </a:solidFill>
                <a:latin typeface="Arial" panose="020B0604020202020204" pitchFamily="34" charset="0"/>
                <a:cs typeface="Arial" panose="020B0604020202020204" pitchFamily="34" charset="0"/>
              </a:rPr>
              <a:t>Vitor D. </a:t>
            </a:r>
            <a:r>
              <a:rPr lang="pt-BR" sz="1500" dirty="0" err="1" smtClean="0">
                <a:solidFill>
                  <a:schemeClr val="bg1"/>
                </a:solidFill>
                <a:latin typeface="Arial" panose="020B0604020202020204" pitchFamily="34" charset="0"/>
                <a:cs typeface="Arial" panose="020B0604020202020204" pitchFamily="34" charset="0"/>
              </a:rPr>
              <a:t>Molino</a:t>
            </a:r>
            <a:r>
              <a:rPr lang="pt-BR" sz="1500" dirty="0" smtClean="0">
                <a:solidFill>
                  <a:schemeClr val="bg1"/>
                </a:solidFill>
                <a:latin typeface="Arial" panose="020B0604020202020204" pitchFamily="34" charset="0"/>
                <a:cs typeface="Arial" panose="020B0604020202020204" pitchFamily="34" charset="0"/>
              </a:rPr>
              <a:t>, Daniela V. A. </a:t>
            </a:r>
            <a:r>
              <a:rPr lang="pt-BR" sz="1500" dirty="0">
                <a:solidFill>
                  <a:schemeClr val="bg1"/>
                </a:solidFill>
                <a:latin typeface="Arial" panose="020B0604020202020204" pitchFamily="34" charset="0"/>
                <a:cs typeface="Arial" panose="020B0604020202020204" pitchFamily="34" charset="0"/>
              </a:rPr>
              <a:t>Marquez, Dulcinéia </a:t>
            </a:r>
            <a:r>
              <a:rPr lang="pt-BR" sz="1500" dirty="0" smtClean="0">
                <a:solidFill>
                  <a:schemeClr val="bg1"/>
                </a:solidFill>
                <a:latin typeface="Arial" panose="020B0604020202020204" pitchFamily="34" charset="0"/>
                <a:cs typeface="Arial" panose="020B0604020202020204" pitchFamily="34" charset="0"/>
              </a:rPr>
              <a:t>S. P. </a:t>
            </a:r>
            <a:r>
              <a:rPr lang="pt-BR" sz="1500" dirty="0">
                <a:solidFill>
                  <a:schemeClr val="bg1"/>
                </a:solidFill>
                <a:latin typeface="Arial" panose="020B0604020202020204" pitchFamily="34" charset="0"/>
                <a:cs typeface="Arial" panose="020B0604020202020204" pitchFamily="34" charset="0"/>
              </a:rPr>
              <a:t>Abdala, Andrea </a:t>
            </a:r>
            <a:r>
              <a:rPr lang="pt-BR" sz="1500" dirty="0" smtClean="0">
                <a:solidFill>
                  <a:schemeClr val="bg1"/>
                </a:solidFill>
                <a:latin typeface="Arial" panose="020B0604020202020204" pitchFamily="34" charset="0"/>
                <a:cs typeface="Arial" panose="020B0604020202020204" pitchFamily="34" charset="0"/>
              </a:rPr>
              <a:t>Q. Maranhão</a:t>
            </a:r>
            <a:endParaRPr lang="en-US"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00048" y="271515"/>
            <a:ext cx="9065046" cy="454455"/>
          </a:xfrm>
          <a:prstGeom prst="rect">
            <a:avLst/>
          </a:prstGeom>
          <a:noFill/>
        </p:spPr>
        <p:txBody>
          <a:bodyPr wrap="square" lIns="99539" tIns="49770" rIns="99539" bIns="49770" rtlCol="0">
            <a:spAutoFit/>
          </a:bodyPr>
          <a:lstStyle/>
          <a:p>
            <a:r>
              <a:rPr lang="pt-BR" sz="2300" dirty="0">
                <a:solidFill>
                  <a:schemeClr val="bg1"/>
                </a:solidFill>
                <a:latin typeface="Arial"/>
                <a:cs typeface="Arial"/>
              </a:rPr>
              <a:t>Produção de P</a:t>
            </a:r>
            <a:r>
              <a:rPr lang="pt-BR" sz="2300" dirty="0" smtClean="0">
                <a:solidFill>
                  <a:schemeClr val="bg1"/>
                </a:solidFill>
                <a:latin typeface="Arial"/>
                <a:cs typeface="Arial"/>
              </a:rPr>
              <a:t>roteína </a:t>
            </a:r>
            <a:r>
              <a:rPr lang="pt-BR" sz="2300" dirty="0">
                <a:solidFill>
                  <a:schemeClr val="bg1"/>
                </a:solidFill>
                <a:latin typeface="Arial"/>
                <a:cs typeface="Arial"/>
              </a:rPr>
              <a:t>R</a:t>
            </a:r>
            <a:r>
              <a:rPr lang="pt-BR" sz="2300" dirty="0" smtClean="0">
                <a:solidFill>
                  <a:schemeClr val="bg1"/>
                </a:solidFill>
                <a:latin typeface="Arial"/>
                <a:cs typeface="Arial"/>
              </a:rPr>
              <a:t>ecombinante </a:t>
            </a:r>
            <a:r>
              <a:rPr lang="pt-BR" sz="2300" dirty="0">
                <a:solidFill>
                  <a:schemeClr val="bg1"/>
                </a:solidFill>
                <a:latin typeface="Arial"/>
                <a:cs typeface="Arial"/>
              </a:rPr>
              <a:t>por </a:t>
            </a:r>
            <a:r>
              <a:rPr lang="pt-BR" sz="2300" i="1" dirty="0">
                <a:solidFill>
                  <a:schemeClr val="bg1"/>
                </a:solidFill>
                <a:latin typeface="Arial"/>
                <a:cs typeface="Arial"/>
              </a:rPr>
              <a:t>Pichia pastoris</a:t>
            </a:r>
            <a:endParaRPr lang="en-US" sz="2300" i="1" dirty="0">
              <a:solidFill>
                <a:schemeClr val="bg1"/>
              </a:solidFill>
              <a:latin typeface="Arial"/>
              <a:cs typeface="Arial"/>
            </a:endParaRPr>
          </a:p>
        </p:txBody>
      </p:sp>
      <p:sp>
        <p:nvSpPr>
          <p:cNvPr id="10" name="TextBox 9"/>
          <p:cNvSpPr txBox="1"/>
          <p:nvPr/>
        </p:nvSpPr>
        <p:spPr>
          <a:xfrm>
            <a:off x="356848" y="188463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2990334"/>
            <a:ext cx="871077"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a:t>
            </a:r>
            <a:endParaRPr lang="pt-BR" sz="1300" b="1" dirty="0">
              <a:solidFill>
                <a:srgbClr val="099ADD"/>
              </a:solidFill>
              <a:latin typeface="Arial"/>
              <a:cs typeface="Arial"/>
            </a:endParaRPr>
          </a:p>
        </p:txBody>
      </p:sp>
      <p:sp>
        <p:nvSpPr>
          <p:cNvPr id="12" name="TextBox 11"/>
          <p:cNvSpPr txBox="1"/>
          <p:nvPr/>
        </p:nvSpPr>
        <p:spPr>
          <a:xfrm>
            <a:off x="356849" y="3974132"/>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56848" y="2117465"/>
            <a:ext cx="5907883" cy="654510"/>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O</a:t>
            </a:r>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presente </a:t>
            </a:r>
            <a:r>
              <a:rPr lang="pt-BR" sz="1200" dirty="0" smtClean="0">
                <a:solidFill>
                  <a:schemeClr val="tx1">
                    <a:lumMod val="50000"/>
                    <a:lumOff val="50000"/>
                  </a:schemeClr>
                </a:solidFill>
                <a:latin typeface="Arial"/>
                <a:cs typeface="Arial"/>
              </a:rPr>
              <a:t>trabalho foca na </a:t>
            </a:r>
            <a:r>
              <a:rPr lang="pt-BR" sz="1200" dirty="0">
                <a:solidFill>
                  <a:schemeClr val="tx1">
                    <a:lumMod val="50000"/>
                    <a:lumOff val="50000"/>
                  </a:schemeClr>
                </a:solidFill>
                <a:latin typeface="Arial"/>
                <a:cs typeface="Arial"/>
              </a:rPr>
              <a:t>obtenção de proteínas recombinantes de interesse farmacêutico, </a:t>
            </a:r>
            <a:r>
              <a:rPr lang="pt-BR" sz="1200" dirty="0" smtClean="0">
                <a:solidFill>
                  <a:schemeClr val="tx1">
                    <a:lumMod val="50000"/>
                    <a:lumOff val="50000"/>
                  </a:schemeClr>
                </a:solidFill>
                <a:latin typeface="Arial"/>
                <a:cs typeface="Arial"/>
              </a:rPr>
              <a:t>descrevendo </a:t>
            </a:r>
            <a:r>
              <a:rPr lang="pt-BR" sz="1200" dirty="0">
                <a:solidFill>
                  <a:schemeClr val="tx1">
                    <a:lumMod val="50000"/>
                    <a:lumOff val="50000"/>
                  </a:schemeClr>
                </a:solidFill>
                <a:latin typeface="Arial"/>
                <a:cs typeface="Arial"/>
              </a:rPr>
              <a:t>um método de produção de fragmentos de anticorpo (scFv) </a:t>
            </a:r>
            <a:r>
              <a:rPr lang="pt-BR" sz="1200" dirty="0" smtClean="0">
                <a:solidFill>
                  <a:schemeClr val="tx1">
                    <a:lumMod val="50000"/>
                    <a:lumOff val="50000"/>
                  </a:schemeClr>
                </a:solidFill>
                <a:latin typeface="Arial"/>
                <a:cs typeface="Arial"/>
              </a:rPr>
              <a:t>pela levedura </a:t>
            </a:r>
            <a:r>
              <a:rPr lang="pt-BR" sz="1200" i="1" dirty="0">
                <a:solidFill>
                  <a:schemeClr val="tx1">
                    <a:lumMod val="50000"/>
                    <a:lumOff val="50000"/>
                  </a:schemeClr>
                </a:solidFill>
                <a:latin typeface="Arial"/>
                <a:cs typeface="Arial"/>
              </a:rPr>
              <a:t>Pichia </a:t>
            </a:r>
            <a:r>
              <a:rPr lang="pt-BR" sz="1200" i="1" dirty="0" smtClean="0">
                <a:solidFill>
                  <a:schemeClr val="tx1">
                    <a:lumMod val="50000"/>
                    <a:lumOff val="50000"/>
                  </a:schemeClr>
                </a:solidFill>
                <a:latin typeface="Arial"/>
                <a:cs typeface="Arial"/>
              </a:rPr>
              <a:t>pastoris </a:t>
            </a:r>
            <a:r>
              <a:rPr lang="pt-BR" sz="1200" dirty="0" smtClean="0">
                <a:solidFill>
                  <a:schemeClr val="tx1">
                    <a:lumMod val="50000"/>
                    <a:lumOff val="50000"/>
                  </a:schemeClr>
                </a:solidFill>
                <a:latin typeface="Arial"/>
                <a:cs typeface="Arial"/>
              </a:rPr>
              <a:t>em biorreator.</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3247562"/>
            <a:ext cx="5907883" cy="46984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Produção de proteínas recombinantes com altos rendimentos, utilizando estratégias de reaproveitamento e baixos custos operacionais.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4199959"/>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Produção e purificação de diversos tipos de proteínas recombinantes; </a:t>
            </a:r>
          </a:p>
          <a:p>
            <a:pPr algn="just"/>
            <a:r>
              <a:rPr lang="pt-BR" sz="1200" dirty="0" smtClean="0">
                <a:solidFill>
                  <a:schemeClr val="tx1">
                    <a:lumMod val="50000"/>
                    <a:lumOff val="50000"/>
                  </a:schemeClr>
                </a:solidFill>
                <a:latin typeface="Arial"/>
                <a:cs typeface="Arial"/>
              </a:rPr>
              <a:t>• Indústrias de biotecnologia;</a:t>
            </a:r>
          </a:p>
          <a:p>
            <a:pPr algn="just"/>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Indústrias farmacêuticas.</a:t>
            </a:r>
          </a:p>
        </p:txBody>
      </p:sp>
      <p:sp>
        <p:nvSpPr>
          <p:cNvPr id="17" name="TextBox 16"/>
          <p:cNvSpPr txBox="1"/>
          <p:nvPr/>
        </p:nvSpPr>
        <p:spPr>
          <a:xfrm>
            <a:off x="3515232" y="6594528"/>
            <a:ext cx="3774333"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004106-0</a:t>
            </a:r>
            <a:endParaRPr lang="pt-BR" sz="1100" b="1" dirty="0">
              <a:solidFill>
                <a:schemeClr val="tx1">
                  <a:lumMod val="50000"/>
                  <a:lumOff val="50000"/>
                </a:schemeClr>
              </a:solidFill>
              <a:latin typeface="Arial"/>
              <a:cs typeface="Arial"/>
            </a:endParaRPr>
          </a:p>
        </p:txBody>
      </p:sp>
      <p:sp>
        <p:nvSpPr>
          <p:cNvPr id="18" name="CaixaDeTexto 17"/>
          <p:cNvSpPr txBox="1"/>
          <p:nvPr/>
        </p:nvSpPr>
        <p:spPr>
          <a:xfrm flipH="1">
            <a:off x="400048" y="6594528"/>
            <a:ext cx="3115184"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59936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CAPES, UNB</a:t>
            </a:r>
            <a:endParaRPr lang="pt-BR" sz="1200" b="1" dirty="0">
              <a:solidFill>
                <a:schemeClr val="tx1">
                  <a:lumMod val="65000"/>
                  <a:lumOff val="35000"/>
                </a:schemeClr>
              </a:solidFill>
              <a:latin typeface="Arial" pitchFamily="34" charset="0"/>
              <a:cs typeface="Arial"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l="30303" t="13894" r="279" b="16084"/>
          <a:stretch/>
        </p:blipFill>
        <p:spPr>
          <a:xfrm>
            <a:off x="6746275" y="3950049"/>
            <a:ext cx="3280591" cy="2298977"/>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l="21037" t="12741" r="12965" b="615"/>
          <a:stretch/>
        </p:blipFill>
        <p:spPr>
          <a:xfrm>
            <a:off x="7119902" y="1461170"/>
            <a:ext cx="2533338" cy="2494363"/>
          </a:xfrm>
          <a:prstGeom prst="ellipse">
            <a:avLst/>
          </a:prstGeom>
          <a:ln>
            <a:noFill/>
          </a:ln>
          <a:effectLst>
            <a:softEdge rad="112500"/>
          </a:effectLst>
        </p:spPr>
      </p:pic>
      <p:sp>
        <p:nvSpPr>
          <p:cNvPr id="26" name="TextBox 2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29" name="Chevron 28"/>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0" name="Chevron 29"/>
          <p:cNvSpPr/>
          <p:nvPr/>
        </p:nvSpPr>
        <p:spPr>
          <a:xfrm>
            <a:off x="1717116"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1" name="Chevron 30"/>
          <p:cNvSpPr/>
          <p:nvPr/>
        </p:nvSpPr>
        <p:spPr>
          <a:xfrm>
            <a:off x="303638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2" name="Chevron 31"/>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36" name="TextBox 35"/>
          <p:cNvSpPr txBox="1"/>
          <p:nvPr/>
        </p:nvSpPr>
        <p:spPr>
          <a:xfrm>
            <a:off x="7615842" y="6590438"/>
            <a:ext cx="297742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Ciências Farmacêuticas</a:t>
            </a:r>
            <a:endParaRPr lang="pt-BR" sz="1200" b="1" dirty="0">
              <a:solidFill>
                <a:schemeClr val="tx1">
                  <a:lumMod val="65000"/>
                  <a:lumOff val="35000"/>
                </a:schemeClr>
              </a:solidFill>
              <a:latin typeface="Arial"/>
              <a:cs typeface="Arial"/>
            </a:endParaRPr>
          </a:p>
        </p:txBody>
      </p:sp>
      <p:sp>
        <p:nvSpPr>
          <p:cNvPr id="2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518384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p:cNvSpPr txBox="1">
            <a:spLocks noChangeArrowheads="1"/>
          </p:cNvSpPr>
          <p:nvPr/>
        </p:nvSpPr>
        <p:spPr bwMode="auto">
          <a:xfrm>
            <a:off x="334963" y="946150"/>
            <a:ext cx="6261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500">
                <a:solidFill>
                  <a:schemeClr val="bg1"/>
                </a:solidFill>
                <a:latin typeface="Arial" charset="0"/>
                <a:cs typeface="Arial" charset="0"/>
              </a:rPr>
              <a:t>Carneiro-da-Cunha, MG; Soares, PAG; Aragão-Neto, AC; Pessoa Jr., A.</a:t>
            </a:r>
          </a:p>
        </p:txBody>
      </p:sp>
      <p:sp>
        <p:nvSpPr>
          <p:cNvPr id="2051" name="TextBox 6"/>
          <p:cNvSpPr txBox="1">
            <a:spLocks noChangeArrowheads="1"/>
          </p:cNvSpPr>
          <p:nvPr/>
        </p:nvSpPr>
        <p:spPr bwMode="auto">
          <a:xfrm>
            <a:off x="338138" y="334963"/>
            <a:ext cx="76136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2300">
                <a:solidFill>
                  <a:schemeClr val="bg1"/>
                </a:solidFill>
                <a:latin typeface="Arial" charset="0"/>
                <a:cs typeface="Arial" charset="0"/>
              </a:rPr>
              <a:t>Poli-Chi: Hidrogel natural à base de policaju e quitosana.</a:t>
            </a:r>
          </a:p>
        </p:txBody>
      </p:sp>
      <p:sp>
        <p:nvSpPr>
          <p:cNvPr id="2053" name="TextBox 9"/>
          <p:cNvSpPr txBox="1">
            <a:spLocks noChangeArrowheads="1"/>
          </p:cNvSpPr>
          <p:nvPr/>
        </p:nvSpPr>
        <p:spPr bwMode="auto">
          <a:xfrm>
            <a:off x="357188" y="1563688"/>
            <a:ext cx="105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Introdução</a:t>
            </a:r>
          </a:p>
        </p:txBody>
      </p:sp>
      <p:sp>
        <p:nvSpPr>
          <p:cNvPr id="2054" name="TextBox 10"/>
          <p:cNvSpPr txBox="1">
            <a:spLocks noChangeArrowheads="1"/>
          </p:cNvSpPr>
          <p:nvPr/>
        </p:nvSpPr>
        <p:spPr bwMode="auto">
          <a:xfrm>
            <a:off x="357188" y="2909888"/>
            <a:ext cx="955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Objetivos</a:t>
            </a:r>
          </a:p>
        </p:txBody>
      </p:sp>
      <p:sp>
        <p:nvSpPr>
          <p:cNvPr id="2055" name="TextBox 11"/>
          <p:cNvSpPr txBox="1">
            <a:spLocks noChangeArrowheads="1"/>
          </p:cNvSpPr>
          <p:nvPr/>
        </p:nvSpPr>
        <p:spPr bwMode="auto">
          <a:xfrm>
            <a:off x="338138" y="3906838"/>
            <a:ext cx="22431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Aplicações e público alvo</a:t>
            </a:r>
          </a:p>
        </p:txBody>
      </p:sp>
      <p:sp>
        <p:nvSpPr>
          <p:cNvPr id="13" name="TextBox 12"/>
          <p:cNvSpPr txBox="1"/>
          <p:nvPr/>
        </p:nvSpPr>
        <p:spPr>
          <a:xfrm>
            <a:off x="356848" y="1868416"/>
            <a:ext cx="6239215" cy="1023842"/>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bg1">
                    <a:lumMod val="50000"/>
                  </a:schemeClr>
                </a:solidFill>
                <a:latin typeface="Arial" panose="020B0604020202020204" pitchFamily="34" charset="0"/>
                <a:cs typeface="Arial" panose="020B0604020202020204" pitchFamily="34" charset="0"/>
              </a:rPr>
              <a:t>A presente invenção compreende um processo de obtenção de hidrogéis a base do</a:t>
            </a:r>
            <a:r>
              <a:rPr lang="pt-BR" sz="1200" strike="sngStrike" dirty="0">
                <a:solidFill>
                  <a:schemeClr val="bg1">
                    <a:lumMod val="50000"/>
                  </a:schemeClr>
                </a:solidFill>
                <a:latin typeface="Arial" panose="020B0604020202020204" pitchFamily="34" charset="0"/>
                <a:cs typeface="Arial" panose="020B0604020202020204" pitchFamily="34" charset="0"/>
              </a:rPr>
              <a:t>s</a:t>
            </a:r>
            <a:r>
              <a:rPr lang="pt-BR" sz="1200" dirty="0">
                <a:solidFill>
                  <a:schemeClr val="bg1">
                    <a:lumMod val="50000"/>
                  </a:schemeClr>
                </a:solidFill>
                <a:latin typeface="Arial" panose="020B0604020202020204" pitchFamily="34" charset="0"/>
                <a:cs typeface="Arial" panose="020B0604020202020204" pitchFamily="34" charset="0"/>
              </a:rPr>
              <a:t> polissacarídeo</a:t>
            </a:r>
            <a:r>
              <a:rPr lang="pt-BR" sz="1200" strike="sngStrike" dirty="0">
                <a:solidFill>
                  <a:schemeClr val="bg1">
                    <a:lumMod val="50000"/>
                  </a:schemeClr>
                </a:solidFill>
                <a:latin typeface="Arial" panose="020B0604020202020204" pitchFamily="34" charset="0"/>
                <a:cs typeface="Arial" panose="020B0604020202020204" pitchFamily="34" charset="0"/>
              </a:rPr>
              <a:t>s</a:t>
            </a:r>
            <a:r>
              <a:rPr lang="pt-BR" sz="1200" dirty="0">
                <a:solidFill>
                  <a:schemeClr val="bg1">
                    <a:lumMod val="50000"/>
                  </a:schemeClr>
                </a:solidFill>
                <a:latin typeface="Arial" panose="020B0604020202020204" pitchFamily="34" charset="0"/>
                <a:cs typeface="Arial" panose="020B0604020202020204" pitchFamily="34" charset="0"/>
              </a:rPr>
              <a:t> da goma do cajueiro policaju (POLI) e </a:t>
            </a:r>
            <a:r>
              <a:rPr lang="pt-BR" sz="1200" dirty="0" err="1">
                <a:solidFill>
                  <a:schemeClr val="bg1">
                    <a:lumMod val="50000"/>
                  </a:schemeClr>
                </a:solidFill>
                <a:latin typeface="Arial" panose="020B0604020202020204" pitchFamily="34" charset="0"/>
                <a:cs typeface="Arial" panose="020B0604020202020204" pitchFamily="34" charset="0"/>
              </a:rPr>
              <a:t>quitosana</a:t>
            </a:r>
            <a:r>
              <a:rPr lang="pt-BR" sz="1200" dirty="0">
                <a:solidFill>
                  <a:schemeClr val="bg1">
                    <a:lumMod val="50000"/>
                  </a:schemeClr>
                </a:solidFill>
                <a:latin typeface="Arial" panose="020B0604020202020204" pitchFamily="34" charset="0"/>
                <a:cs typeface="Arial" panose="020B0604020202020204" pitchFamily="34" charset="0"/>
              </a:rPr>
              <a:t> (CHI), o POLI-CHI (1:4 e 2:3), que podem ser utilizados como sistema de liberação controlada de biomoléculas para diversas aplicações biotecnológicas e no uso como curativos tópicos para acelerar o processo de cicatrização de lesões cutâneas.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7188" y="3214688"/>
            <a:ext cx="6238875" cy="654050"/>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tx1">
                    <a:lumMod val="50000"/>
                    <a:lumOff val="50000"/>
                  </a:schemeClr>
                </a:solidFill>
                <a:latin typeface="Arial"/>
                <a:cs typeface="Arial"/>
              </a:rPr>
              <a:t>Desenvolver duas novas formulações para um novo </a:t>
            </a:r>
            <a:r>
              <a:rPr lang="pt-BR" sz="1200" dirty="0" err="1">
                <a:solidFill>
                  <a:schemeClr val="tx1">
                    <a:lumMod val="50000"/>
                    <a:lumOff val="50000"/>
                  </a:schemeClr>
                </a:solidFill>
                <a:latin typeface="Arial"/>
                <a:cs typeface="Arial"/>
              </a:rPr>
              <a:t>hidrogel</a:t>
            </a:r>
            <a:r>
              <a:rPr lang="pt-BR" sz="1200" dirty="0">
                <a:solidFill>
                  <a:schemeClr val="tx1">
                    <a:lumMod val="50000"/>
                    <a:lumOff val="50000"/>
                  </a:schemeClr>
                </a:solidFill>
                <a:latin typeface="Arial"/>
                <a:cs typeface="Arial"/>
              </a:rPr>
              <a:t> preparado a base dos polissacarídeos </a:t>
            </a:r>
            <a:r>
              <a:rPr lang="pt-BR" sz="1200" dirty="0" err="1">
                <a:solidFill>
                  <a:schemeClr val="tx1">
                    <a:lumMod val="50000"/>
                    <a:lumOff val="50000"/>
                  </a:schemeClr>
                </a:solidFill>
                <a:latin typeface="Arial"/>
                <a:cs typeface="Arial"/>
              </a:rPr>
              <a:t>policaju</a:t>
            </a:r>
            <a:r>
              <a:rPr lang="pt-BR" sz="1200" dirty="0">
                <a:solidFill>
                  <a:schemeClr val="tx1">
                    <a:lumMod val="50000"/>
                    <a:lumOff val="50000"/>
                  </a:schemeClr>
                </a:solidFill>
                <a:latin typeface="Arial"/>
                <a:cs typeface="Arial"/>
              </a:rPr>
              <a:t> e </a:t>
            </a:r>
            <a:r>
              <a:rPr lang="pt-BR" sz="1200" dirty="0" err="1">
                <a:solidFill>
                  <a:schemeClr val="tx1">
                    <a:lumMod val="50000"/>
                    <a:lumOff val="50000"/>
                  </a:schemeClr>
                </a:solidFill>
                <a:latin typeface="Arial"/>
                <a:cs typeface="Arial"/>
              </a:rPr>
              <a:t>quitosana</a:t>
            </a:r>
            <a:r>
              <a:rPr lang="pt-BR" sz="1200" dirty="0">
                <a:solidFill>
                  <a:schemeClr val="tx1">
                    <a:lumMod val="50000"/>
                    <a:lumOff val="50000"/>
                  </a:schemeClr>
                </a:solidFill>
                <a:latin typeface="Arial"/>
                <a:cs typeface="Arial"/>
              </a:rPr>
              <a:t> com possíveis aplicações na liberação controlada de biomoléculas e como curativo tópico na cicatrização de lesões cutâneas.</a:t>
            </a:r>
          </a:p>
        </p:txBody>
      </p:sp>
      <p:sp>
        <p:nvSpPr>
          <p:cNvPr id="15" name="TextBox 14"/>
          <p:cNvSpPr txBox="1"/>
          <p:nvPr/>
        </p:nvSpPr>
        <p:spPr>
          <a:xfrm>
            <a:off x="357188" y="4217988"/>
            <a:ext cx="5907087" cy="469900"/>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tx1">
                    <a:lumMod val="50000"/>
                    <a:lumOff val="50000"/>
                  </a:schemeClr>
                </a:solidFill>
                <a:latin typeface="Arial"/>
                <a:cs typeface="Arial"/>
              </a:rPr>
              <a:t>• Indústria Farmacêutica: Liberação controlada de biomoléculas. </a:t>
            </a:r>
          </a:p>
          <a:p>
            <a:pPr algn="just" defTabSz="497697" fontAlgn="auto">
              <a:spcBef>
                <a:spcPts val="0"/>
              </a:spcBef>
              <a:spcAft>
                <a:spcPts val="0"/>
              </a:spcAft>
              <a:defRPr/>
            </a:pPr>
            <a:r>
              <a:rPr lang="pt-BR" sz="1200" dirty="0">
                <a:solidFill>
                  <a:schemeClr val="tx1">
                    <a:lumMod val="50000"/>
                    <a:lumOff val="50000"/>
                  </a:schemeClr>
                </a:solidFill>
                <a:latin typeface="Arial"/>
                <a:cs typeface="Arial"/>
              </a:rPr>
              <a:t>• Área médica: Curativo tópico. </a:t>
            </a:r>
          </a:p>
        </p:txBody>
      </p:sp>
      <p:sp>
        <p:nvSpPr>
          <p:cNvPr id="2059" name="TextBox 15"/>
          <p:cNvSpPr txBox="1">
            <a:spLocks noChangeArrowheads="1"/>
          </p:cNvSpPr>
          <p:nvPr/>
        </p:nvSpPr>
        <p:spPr bwMode="auto">
          <a:xfrm>
            <a:off x="338138" y="4830763"/>
            <a:ext cx="24606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Estágio de desenvolvimento</a:t>
            </a:r>
          </a:p>
        </p:txBody>
      </p:sp>
      <p:sp>
        <p:nvSpPr>
          <p:cNvPr id="17" name="TextBox 16"/>
          <p:cNvSpPr txBox="1"/>
          <p:nvPr/>
        </p:nvSpPr>
        <p:spPr>
          <a:xfrm>
            <a:off x="3808413" y="6594475"/>
            <a:ext cx="4371975" cy="269875"/>
          </a:xfrm>
          <a:prstGeom prst="rect">
            <a:avLst/>
          </a:prstGeom>
          <a:noFill/>
        </p:spPr>
        <p:txBody>
          <a:bodyPr lIns="99539" tIns="49770" rIns="99539" bIns="49770">
            <a:spAutoFit/>
          </a:bodyPr>
          <a:lstStyle/>
          <a:p>
            <a:pPr algn="just" defTabSz="497697" fontAlgn="auto">
              <a:spcBef>
                <a:spcPts val="0"/>
              </a:spcBef>
              <a:spcAft>
                <a:spcPts val="0"/>
              </a:spcAft>
              <a:defRPr/>
            </a:pPr>
            <a:r>
              <a:rPr lang="pt-BR" sz="1100" b="1" dirty="0">
                <a:solidFill>
                  <a:schemeClr val="tx1">
                    <a:lumMod val="50000"/>
                    <a:lumOff val="50000"/>
                  </a:schemeClr>
                </a:solidFill>
                <a:latin typeface="Arial"/>
                <a:cs typeface="Arial"/>
              </a:rPr>
              <a:t>Patente protegida sob o nº: BR 10 2014 014009-3</a:t>
            </a:r>
          </a:p>
        </p:txBody>
      </p:sp>
      <p:sp>
        <p:nvSpPr>
          <p:cNvPr id="18" name="CaixaDeTexto 17"/>
          <p:cNvSpPr txBox="1"/>
          <p:nvPr/>
        </p:nvSpPr>
        <p:spPr>
          <a:xfrm flipH="1">
            <a:off x="400050" y="6594475"/>
            <a:ext cx="3409950" cy="277813"/>
          </a:xfrm>
          <a:prstGeom prst="rect">
            <a:avLst/>
          </a:prstGeom>
          <a:noFill/>
        </p:spPr>
        <p:txBody>
          <a:bodyPr>
            <a:spAutoFit/>
          </a:bodyPr>
          <a:lstStyle/>
          <a:p>
            <a:pPr defTabSz="497697" fontAlgn="auto">
              <a:spcBef>
                <a:spcPts val="0"/>
              </a:spcBef>
              <a:spcAft>
                <a:spcPts val="0"/>
              </a:spcAft>
              <a:defRPr/>
            </a:pPr>
            <a:r>
              <a:rPr lang="pt-BR" sz="1200" b="1" dirty="0">
                <a:solidFill>
                  <a:schemeClr val="tx1">
                    <a:lumMod val="65000"/>
                    <a:lumOff val="35000"/>
                  </a:schemeClr>
                </a:solidFill>
                <a:latin typeface="Arial" pitchFamily="34" charset="0"/>
                <a:cs typeface="Arial" pitchFamily="34" charset="0"/>
              </a:rPr>
              <a:t>Área: Saúde e Cuidados  </a:t>
            </a:r>
          </a:p>
        </p:txBody>
      </p:sp>
      <p:sp>
        <p:nvSpPr>
          <p:cNvPr id="22" name="CaixaDeTexto 21"/>
          <p:cNvSpPr txBox="1"/>
          <p:nvPr/>
        </p:nvSpPr>
        <p:spPr>
          <a:xfrm>
            <a:off x="415925" y="6307138"/>
            <a:ext cx="3730625" cy="276225"/>
          </a:xfrm>
          <a:prstGeom prst="rect">
            <a:avLst/>
          </a:prstGeom>
          <a:noFill/>
        </p:spPr>
        <p:txBody>
          <a:bodyPr wrap="none">
            <a:spAutoFit/>
          </a:bodyPr>
          <a:lstStyle/>
          <a:p>
            <a:pPr defTabSz="497697" fontAlgn="auto">
              <a:spcBef>
                <a:spcPts val="0"/>
              </a:spcBef>
              <a:spcAft>
                <a:spcPts val="0"/>
              </a:spcAft>
              <a:defRPr/>
            </a:pPr>
            <a:r>
              <a:rPr lang="pt-BR" sz="1200" b="1" dirty="0">
                <a:solidFill>
                  <a:schemeClr val="tx1">
                    <a:lumMod val="65000"/>
                    <a:lumOff val="35000"/>
                  </a:schemeClr>
                </a:solidFill>
                <a:latin typeface="Arial" pitchFamily="34" charset="0"/>
                <a:cs typeface="Arial" pitchFamily="34" charset="0"/>
              </a:rPr>
              <a:t>Parceiros: Universidade Federal de Pernambuco</a:t>
            </a:r>
          </a:p>
        </p:txBody>
      </p:sp>
      <p:sp>
        <p:nvSpPr>
          <p:cNvPr id="2063" name="Rectangle 4"/>
          <p:cNvSpPr>
            <a:spLocks noChangeArrowheads="1"/>
          </p:cNvSpPr>
          <p:nvPr/>
        </p:nvSpPr>
        <p:spPr bwMode="auto">
          <a:xfrm>
            <a:off x="0" y="0"/>
            <a:ext cx="10688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endParaRPr lang="pt-BR" altLang="pt-BR" sz="2000"/>
          </a:p>
        </p:txBody>
      </p:sp>
      <p:pic>
        <p:nvPicPr>
          <p:cNvPr id="2064" name="Imagem 2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1650" y="4100513"/>
            <a:ext cx="376872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5" name="Grupo 25"/>
          <p:cNvGrpSpPr>
            <a:grpSpLocks/>
          </p:cNvGrpSpPr>
          <p:nvPr/>
        </p:nvGrpSpPr>
        <p:grpSpPr bwMode="auto">
          <a:xfrm>
            <a:off x="6973888" y="2359025"/>
            <a:ext cx="3529012" cy="1406525"/>
            <a:chOff x="2163320" y="1700808"/>
            <a:chExt cx="6583681" cy="1977568"/>
          </a:xfrm>
        </p:grpSpPr>
        <p:pic>
          <p:nvPicPr>
            <p:cNvPr id="2071" name="Picture 15" descr="1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55976" y="1700808"/>
              <a:ext cx="2192882" cy="197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10" descr="swollen POLI-CHI 1-4"/>
            <p:cNvPicPr>
              <a:picLocks noChangeAspect="1" noChangeArrowheads="1"/>
            </p:cNvPicPr>
            <p:nvPr/>
          </p:nvPicPr>
          <p:blipFill>
            <a:blip r:embed="rId5">
              <a:extLst>
                <a:ext uri="{28A0092B-C50C-407E-A947-70E740481C1C}">
                  <a14:useLocalDpi xmlns:a14="http://schemas.microsoft.com/office/drawing/2010/main" val="0"/>
                </a:ext>
              </a:extLst>
            </a:blip>
            <a:srcRect l="13640" t="27922"/>
            <a:stretch>
              <a:fillRect/>
            </a:stretch>
          </p:blipFill>
          <p:spPr bwMode="auto">
            <a:xfrm>
              <a:off x="2163320" y="1705219"/>
              <a:ext cx="2192655" cy="196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16" descr="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548858" y="1700808"/>
              <a:ext cx="2198143" cy="196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Chevron 20"/>
          <p:cNvSpPr/>
          <p:nvPr/>
        </p:nvSpPr>
        <p:spPr>
          <a:xfrm>
            <a:off x="454025" y="5189538"/>
            <a:ext cx="1544638" cy="37465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a:defRPr/>
            </a:pPr>
            <a:r>
              <a:rPr lang="pt-BR" sz="1100" dirty="0">
                <a:solidFill>
                  <a:schemeClr val="tx1">
                    <a:lumMod val="65000"/>
                    <a:lumOff val="35000"/>
                  </a:schemeClr>
                </a:solidFill>
                <a:latin typeface="Arial"/>
                <a:cs typeface="Arial"/>
              </a:rPr>
              <a:t>pesquisa básica</a:t>
            </a:r>
          </a:p>
        </p:txBody>
      </p:sp>
      <p:sp>
        <p:nvSpPr>
          <p:cNvPr id="28" name="Chevron 33"/>
          <p:cNvSpPr/>
          <p:nvPr/>
        </p:nvSpPr>
        <p:spPr>
          <a:xfrm>
            <a:off x="1798638" y="5189538"/>
            <a:ext cx="1546225" cy="37465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a:defRPr/>
            </a:pPr>
            <a:r>
              <a:rPr lang="pt-BR" sz="1100" dirty="0">
                <a:solidFill>
                  <a:schemeClr val="tx1">
                    <a:lumMod val="65000"/>
                    <a:lumOff val="35000"/>
                  </a:schemeClr>
                </a:solidFill>
                <a:latin typeface="Arial"/>
                <a:cs typeface="Arial"/>
              </a:rPr>
              <a:t>fase pré-clínica</a:t>
            </a:r>
          </a:p>
        </p:txBody>
      </p:sp>
      <p:sp>
        <p:nvSpPr>
          <p:cNvPr id="29" name="Chevron 34"/>
          <p:cNvSpPr/>
          <p:nvPr/>
        </p:nvSpPr>
        <p:spPr>
          <a:xfrm>
            <a:off x="3155950" y="5189538"/>
            <a:ext cx="1546225" cy="37465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a:defRPr/>
            </a:pPr>
            <a:r>
              <a:rPr lang="pt-BR" sz="1100" dirty="0">
                <a:solidFill>
                  <a:schemeClr val="tx1">
                    <a:lumMod val="65000"/>
                    <a:lumOff val="35000"/>
                  </a:schemeClr>
                </a:solidFill>
                <a:latin typeface="Arial"/>
                <a:cs typeface="Arial"/>
              </a:rPr>
              <a:t>fase clínica</a:t>
            </a:r>
          </a:p>
        </p:txBody>
      </p:sp>
      <p:graphicFrame>
        <p:nvGraphicFramePr>
          <p:cNvPr id="30" name="Diagrama 29"/>
          <p:cNvGraphicFramePr/>
          <p:nvPr/>
        </p:nvGraphicFramePr>
        <p:xfrm>
          <a:off x="3515232" y="5582826"/>
          <a:ext cx="653002" cy="6412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1" name="Diagrama 30"/>
          <p:cNvGraphicFramePr/>
          <p:nvPr/>
        </p:nvGraphicFramePr>
        <p:xfrm>
          <a:off x="2028836" y="5568972"/>
          <a:ext cx="975620" cy="64126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6" name="TextBox 35"/>
          <p:cNvSpPr txBox="1"/>
          <p:nvPr/>
        </p:nvSpPr>
        <p:spPr>
          <a:xfrm>
            <a:off x="7615842" y="6590438"/>
            <a:ext cx="297742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Ciências Farmacêuticas</a:t>
            </a:r>
            <a:endParaRPr lang="pt-BR" sz="1200" b="1"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045437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6563148" cy="331344"/>
          </a:xfrm>
          <a:prstGeom prst="rect">
            <a:avLst/>
          </a:prstGeom>
          <a:noFill/>
        </p:spPr>
        <p:txBody>
          <a:bodyPr wrap="none" lIns="99539" tIns="49770" rIns="99539" bIns="49770" rtlCol="0">
            <a:spAutoFit/>
          </a:bodyPr>
          <a:lstStyle/>
          <a:p>
            <a:r>
              <a:rPr lang="pt-BR" sz="1500" dirty="0">
                <a:solidFill>
                  <a:schemeClr val="bg1"/>
                </a:solidFill>
                <a:latin typeface="Arial" panose="020B0604020202020204" pitchFamily="34" charset="0"/>
                <a:cs typeface="Arial" panose="020B0604020202020204" pitchFamily="34" charset="0"/>
              </a:rPr>
              <a:t>Jessica </a:t>
            </a:r>
            <a:r>
              <a:rPr lang="pt-BR" sz="1500" dirty="0" smtClean="0">
                <a:solidFill>
                  <a:schemeClr val="bg1"/>
                </a:solidFill>
                <a:latin typeface="Arial" panose="020B0604020202020204" pitchFamily="34" charset="0"/>
                <a:cs typeface="Arial" panose="020B0604020202020204" pitchFamily="34" charset="0"/>
              </a:rPr>
              <a:t>Paola F. R. </a:t>
            </a:r>
            <a:r>
              <a:rPr lang="pt-BR" sz="1500" dirty="0">
                <a:solidFill>
                  <a:schemeClr val="bg1"/>
                </a:solidFill>
                <a:latin typeface="Arial" panose="020B0604020202020204" pitchFamily="34" charset="0"/>
                <a:cs typeface="Arial" panose="020B0604020202020204" pitchFamily="34" charset="0"/>
              </a:rPr>
              <a:t>Navarro, Elisabete </a:t>
            </a:r>
            <a:r>
              <a:rPr lang="pt-BR" sz="1500" dirty="0" smtClean="0">
                <a:solidFill>
                  <a:schemeClr val="bg1"/>
                </a:solidFill>
                <a:latin typeface="Arial" panose="020B0604020202020204" pitchFamily="34" charset="0"/>
                <a:cs typeface="Arial" panose="020B0604020202020204" pitchFamily="34" charset="0"/>
              </a:rPr>
              <a:t>J. Vicente</a:t>
            </a:r>
            <a:r>
              <a:rPr lang="pt-BR" sz="1500" dirty="0">
                <a:solidFill>
                  <a:schemeClr val="bg1"/>
                </a:solidFill>
                <a:latin typeface="Arial" panose="020B0604020202020204" pitchFamily="34" charset="0"/>
                <a:cs typeface="Arial" panose="020B0604020202020204" pitchFamily="34" charset="0"/>
              </a:rPr>
              <a:t>, Ana Clara </a:t>
            </a:r>
            <a:r>
              <a:rPr lang="pt-BR" sz="1500" dirty="0" smtClean="0">
                <a:solidFill>
                  <a:schemeClr val="bg1"/>
                </a:solidFill>
                <a:latin typeface="Arial" panose="020B0604020202020204" pitchFamily="34" charset="0"/>
                <a:cs typeface="Arial" panose="020B0604020202020204" pitchFamily="34" charset="0"/>
              </a:rPr>
              <a:t>G. </a:t>
            </a:r>
            <a:r>
              <a:rPr lang="pt-BR" sz="1500" dirty="0" err="1" smtClean="0">
                <a:solidFill>
                  <a:schemeClr val="bg1"/>
                </a:solidFill>
                <a:latin typeface="Arial" panose="020B0604020202020204" pitchFamily="34" charset="0"/>
                <a:cs typeface="Arial" panose="020B0604020202020204" pitchFamily="34" charset="0"/>
              </a:rPr>
              <a:t>Schenberg</a:t>
            </a:r>
            <a:endParaRPr lang="pt-BR"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34582" y="210333"/>
            <a:ext cx="8615185" cy="808398"/>
          </a:xfrm>
          <a:prstGeom prst="rect">
            <a:avLst/>
          </a:prstGeom>
          <a:noFill/>
        </p:spPr>
        <p:txBody>
          <a:bodyPr wrap="square" lIns="99539" tIns="49770" rIns="99539" bIns="49770" rtlCol="0">
            <a:spAutoFit/>
          </a:bodyPr>
          <a:lstStyle/>
          <a:p>
            <a:pPr algn="just"/>
            <a:r>
              <a:rPr lang="pt-BR" sz="2300" dirty="0">
                <a:solidFill>
                  <a:schemeClr val="bg1"/>
                </a:solidFill>
                <a:latin typeface="Arial" panose="020B0604020202020204" pitchFamily="34" charset="0"/>
                <a:cs typeface="Arial" panose="020B0604020202020204" pitchFamily="34" charset="0"/>
              </a:rPr>
              <a:t>Construção de N</a:t>
            </a:r>
            <a:r>
              <a:rPr lang="pt-BR" sz="2300" dirty="0" smtClean="0">
                <a:solidFill>
                  <a:schemeClr val="bg1"/>
                </a:solidFill>
                <a:latin typeface="Arial" panose="020B0604020202020204" pitchFamily="34" charset="0"/>
                <a:cs typeface="Arial" panose="020B0604020202020204" pitchFamily="34" charset="0"/>
              </a:rPr>
              <a:t>ova </a:t>
            </a:r>
            <a:r>
              <a:rPr lang="pt-BR" sz="2300" dirty="0">
                <a:solidFill>
                  <a:schemeClr val="bg1"/>
                </a:solidFill>
                <a:latin typeface="Arial" panose="020B0604020202020204" pitchFamily="34" charset="0"/>
                <a:cs typeface="Arial" panose="020B0604020202020204" pitchFamily="34" charset="0"/>
              </a:rPr>
              <a:t>L</a:t>
            </a:r>
            <a:r>
              <a:rPr lang="pt-BR" sz="2300" dirty="0" smtClean="0">
                <a:solidFill>
                  <a:schemeClr val="bg1"/>
                </a:solidFill>
                <a:latin typeface="Arial" panose="020B0604020202020204" pitchFamily="34" charset="0"/>
                <a:cs typeface="Arial" panose="020B0604020202020204" pitchFamily="34" charset="0"/>
              </a:rPr>
              <a:t>inhagem </a:t>
            </a:r>
            <a:r>
              <a:rPr lang="pt-BR" sz="2300" dirty="0">
                <a:solidFill>
                  <a:schemeClr val="bg1"/>
                </a:solidFill>
                <a:latin typeface="Arial" panose="020B0604020202020204" pitchFamily="34" charset="0"/>
                <a:cs typeface="Arial" panose="020B0604020202020204" pitchFamily="34" charset="0"/>
              </a:rPr>
              <a:t>de </a:t>
            </a:r>
            <a:r>
              <a:rPr lang="pt-BR" sz="2300" dirty="0" smtClean="0">
                <a:solidFill>
                  <a:schemeClr val="bg1"/>
                </a:solidFill>
                <a:latin typeface="Arial" panose="020B0604020202020204" pitchFamily="34" charset="0"/>
                <a:cs typeface="Arial" panose="020B0604020202020204" pitchFamily="34" charset="0"/>
              </a:rPr>
              <a:t>Levedura </a:t>
            </a:r>
            <a:r>
              <a:rPr lang="pt-BR" sz="2300" dirty="0">
                <a:solidFill>
                  <a:schemeClr val="bg1"/>
                </a:solidFill>
                <a:latin typeface="Arial" panose="020B0604020202020204" pitchFamily="34" charset="0"/>
                <a:cs typeface="Arial" panose="020B0604020202020204" pitchFamily="34" charset="0"/>
              </a:rPr>
              <a:t>V</a:t>
            </a:r>
            <a:r>
              <a:rPr lang="pt-BR" sz="2300" dirty="0" smtClean="0">
                <a:solidFill>
                  <a:schemeClr val="bg1"/>
                </a:solidFill>
                <a:latin typeface="Arial" panose="020B0604020202020204" pitchFamily="34" charset="0"/>
                <a:cs typeface="Arial" panose="020B0604020202020204" pitchFamily="34" charset="0"/>
              </a:rPr>
              <a:t>isando </a:t>
            </a:r>
            <a:r>
              <a:rPr lang="pt-BR" sz="2300" dirty="0">
                <a:solidFill>
                  <a:schemeClr val="bg1"/>
                </a:solidFill>
                <a:latin typeface="Arial" panose="020B0604020202020204" pitchFamily="34" charset="0"/>
                <a:cs typeface="Arial" panose="020B0604020202020204" pitchFamily="34" charset="0"/>
              </a:rPr>
              <a:t>a </a:t>
            </a:r>
            <a:endParaRPr lang="pt-BR" sz="2300" dirty="0" smtClean="0">
              <a:solidFill>
                <a:schemeClr val="bg1"/>
              </a:solidFill>
              <a:latin typeface="Arial" panose="020B0604020202020204" pitchFamily="34" charset="0"/>
              <a:cs typeface="Arial" panose="020B0604020202020204" pitchFamily="34" charset="0"/>
            </a:endParaRPr>
          </a:p>
          <a:p>
            <a:pPr algn="just"/>
            <a:r>
              <a:rPr lang="pt-BR" sz="2300" dirty="0">
                <a:solidFill>
                  <a:schemeClr val="bg1"/>
                </a:solidFill>
                <a:latin typeface="Arial" panose="020B0604020202020204" pitchFamily="34" charset="0"/>
                <a:cs typeface="Arial" panose="020B0604020202020204" pitchFamily="34" charset="0"/>
              </a:rPr>
              <a:t>B</a:t>
            </a:r>
            <a:r>
              <a:rPr lang="pt-BR" sz="2300" dirty="0" smtClean="0">
                <a:solidFill>
                  <a:schemeClr val="bg1"/>
                </a:solidFill>
                <a:latin typeface="Arial" panose="020B0604020202020204" pitchFamily="34" charset="0"/>
                <a:cs typeface="Arial" panose="020B0604020202020204" pitchFamily="34" charset="0"/>
              </a:rPr>
              <a:t>iorremediação </a:t>
            </a:r>
            <a:r>
              <a:rPr lang="pt-BR" sz="2300" dirty="0">
                <a:solidFill>
                  <a:schemeClr val="bg1"/>
                </a:solidFill>
                <a:latin typeface="Arial" panose="020B0604020202020204" pitchFamily="34" charset="0"/>
                <a:cs typeface="Arial" panose="020B0604020202020204" pitchFamily="34" charset="0"/>
              </a:rPr>
              <a:t>A</a:t>
            </a:r>
            <a:r>
              <a:rPr lang="pt-BR" sz="2300" dirty="0" smtClean="0">
                <a:solidFill>
                  <a:schemeClr val="bg1"/>
                </a:solidFill>
                <a:latin typeface="Arial" panose="020B0604020202020204" pitchFamily="34" charset="0"/>
                <a:cs typeface="Arial" panose="020B0604020202020204" pitchFamily="34" charset="0"/>
              </a:rPr>
              <a:t>mbiental </a:t>
            </a:r>
            <a:r>
              <a:rPr lang="pt-BR" sz="2300" dirty="0">
                <a:solidFill>
                  <a:schemeClr val="bg1"/>
                </a:solidFill>
                <a:latin typeface="Arial" panose="020B0604020202020204" pitchFamily="34" charset="0"/>
                <a:cs typeface="Arial" panose="020B0604020202020204" pitchFamily="34" charset="0"/>
              </a:rPr>
              <a:t>de </a:t>
            </a:r>
            <a:r>
              <a:rPr lang="pt-BR" sz="2300" dirty="0" smtClean="0">
                <a:solidFill>
                  <a:schemeClr val="bg1"/>
                </a:solidFill>
                <a:latin typeface="Arial" panose="020B0604020202020204" pitchFamily="34" charset="0"/>
                <a:cs typeface="Arial" panose="020B0604020202020204" pitchFamily="34" charset="0"/>
              </a:rPr>
              <a:t>Mercúrio</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12971" y="6572421"/>
            <a:ext cx="261354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Ciências Biomédicas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2" y="3255828"/>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4405968"/>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37925"/>
            <a:ext cx="5907883" cy="1577840"/>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panose="020B0604020202020204" pitchFamily="34" charset="0"/>
                <a:cs typeface="Arial" panose="020B0604020202020204" pitchFamily="34" charset="0"/>
              </a:rPr>
              <a:t>O mercúrio é um metal extremamente </a:t>
            </a:r>
            <a:r>
              <a:rPr lang="pt-BR" sz="1200" dirty="0" smtClean="0">
                <a:solidFill>
                  <a:schemeClr val="tx1">
                    <a:lumMod val="50000"/>
                    <a:lumOff val="50000"/>
                  </a:schemeClr>
                </a:solidFill>
                <a:latin typeface="Arial" panose="020B0604020202020204" pitchFamily="34" charset="0"/>
                <a:cs typeface="Arial" panose="020B0604020202020204" pitchFamily="34" charset="0"/>
              </a:rPr>
              <a:t>tóxico. Métodos </a:t>
            </a:r>
            <a:r>
              <a:rPr lang="pt-BR" sz="1200" dirty="0">
                <a:solidFill>
                  <a:schemeClr val="tx1">
                    <a:lumMod val="50000"/>
                    <a:lumOff val="50000"/>
                  </a:schemeClr>
                </a:solidFill>
                <a:latin typeface="Arial" panose="020B0604020202020204" pitchFamily="34" charset="0"/>
                <a:cs typeface="Arial" panose="020B0604020202020204" pitchFamily="34" charset="0"/>
              </a:rPr>
              <a:t>de biorremediação já começam a ser utilizados na descontaminação de ambientes </a:t>
            </a:r>
            <a:r>
              <a:rPr lang="pt-BR" sz="1200" dirty="0" smtClean="0">
                <a:solidFill>
                  <a:schemeClr val="tx1">
                    <a:lumMod val="50000"/>
                    <a:lumOff val="50000"/>
                  </a:schemeClr>
                </a:solidFill>
                <a:latin typeface="Arial" panose="020B0604020202020204" pitchFamily="34" charset="0"/>
                <a:cs typeface="Arial" panose="020B0604020202020204" pitchFamily="34" charset="0"/>
              </a:rPr>
              <a:t>poluídos, </a:t>
            </a:r>
            <a:r>
              <a:rPr lang="pt-BR" sz="1200" dirty="0">
                <a:solidFill>
                  <a:schemeClr val="tx1">
                    <a:lumMod val="50000"/>
                    <a:lumOff val="50000"/>
                  </a:schemeClr>
                </a:solidFill>
                <a:latin typeface="Arial" panose="020B0604020202020204" pitchFamily="34" charset="0"/>
                <a:cs typeface="Arial" panose="020B0604020202020204" pitchFamily="34" charset="0"/>
              </a:rPr>
              <a:t>sendo que entre os </a:t>
            </a:r>
            <a:r>
              <a:rPr lang="pt-BR" sz="1200" dirty="0" err="1" smtClean="0">
                <a:solidFill>
                  <a:schemeClr val="tx1">
                    <a:lumMod val="50000"/>
                    <a:lumOff val="50000"/>
                  </a:schemeClr>
                </a:solidFill>
                <a:latin typeface="Arial" panose="020B0604020202020204" pitchFamily="34" charset="0"/>
                <a:cs typeface="Arial" panose="020B0604020202020204" pitchFamily="34" charset="0"/>
              </a:rPr>
              <a:t>biossorventes</a:t>
            </a:r>
            <a:r>
              <a:rPr lang="pt-BR" sz="1200" dirty="0" smtClean="0">
                <a:solidFill>
                  <a:schemeClr val="tx1">
                    <a:lumMod val="50000"/>
                    <a:lumOff val="50000"/>
                  </a:schemeClr>
                </a:solidFill>
                <a:latin typeface="Arial" panose="020B0604020202020204" pitchFamily="34" charset="0"/>
                <a:cs typeface="Arial" panose="020B0604020202020204" pitchFamily="34" charset="0"/>
              </a:rPr>
              <a:t> promissores, </a:t>
            </a:r>
            <a:r>
              <a:rPr lang="pt-BR" sz="1200" dirty="0">
                <a:solidFill>
                  <a:schemeClr val="tx1">
                    <a:lumMod val="50000"/>
                    <a:lumOff val="50000"/>
                  </a:schemeClr>
                </a:solidFill>
                <a:latin typeface="Arial" panose="020B0604020202020204" pitchFamily="34" charset="0"/>
                <a:cs typeface="Arial" panose="020B0604020202020204" pitchFamily="34" charset="0"/>
              </a:rPr>
              <a:t>a levedura tem recebido particular atenção, em virtude das suas características únicas em comparação com outros microrganismos. </a:t>
            </a:r>
            <a:r>
              <a:rPr lang="pt-BR" sz="1200" dirty="0" smtClean="0">
                <a:solidFill>
                  <a:schemeClr val="tx1">
                    <a:lumMod val="50000"/>
                    <a:lumOff val="50000"/>
                  </a:schemeClr>
                </a:solidFill>
                <a:latin typeface="Arial" panose="020B0604020202020204" pitchFamily="34" charset="0"/>
                <a:cs typeface="Arial" panose="020B0604020202020204" pitchFamily="34" charset="0"/>
              </a:rPr>
              <a:t>Neste trabalho, </a:t>
            </a:r>
            <a:r>
              <a:rPr lang="pt-BR" sz="1200" dirty="0">
                <a:solidFill>
                  <a:schemeClr val="tx1">
                    <a:lumMod val="50000"/>
                    <a:lumOff val="50000"/>
                  </a:schemeClr>
                </a:solidFill>
                <a:latin typeface="Arial" panose="020B0604020202020204" pitchFamily="34" charset="0"/>
                <a:cs typeface="Arial" panose="020B0604020202020204" pitchFamily="34" charset="0"/>
              </a:rPr>
              <a:t>foi construída uma cepa recombinante de levedura, capaz de expressar a proteína bacteriana </a:t>
            </a:r>
            <a:r>
              <a:rPr lang="pt-BR" sz="1200" dirty="0" err="1">
                <a:solidFill>
                  <a:schemeClr val="tx1">
                    <a:lumMod val="50000"/>
                    <a:lumOff val="50000"/>
                  </a:schemeClr>
                </a:solidFill>
                <a:latin typeface="Arial" panose="020B0604020202020204" pitchFamily="34" charset="0"/>
                <a:cs typeface="Arial" panose="020B0604020202020204" pitchFamily="34" charset="0"/>
              </a:rPr>
              <a:t>MerR</a:t>
            </a:r>
            <a:r>
              <a:rPr lang="pt-BR" sz="1200" dirty="0">
                <a:solidFill>
                  <a:schemeClr val="tx1">
                    <a:lumMod val="50000"/>
                    <a:lumOff val="50000"/>
                  </a:schemeClr>
                </a:solidFill>
                <a:latin typeface="Arial" panose="020B0604020202020204" pitchFamily="34" charset="0"/>
                <a:cs typeface="Arial" panose="020B0604020202020204" pitchFamily="34" charset="0"/>
              </a:rPr>
              <a:t> (proteína com maior afinidade específica para mercúrio já descrita) na superfície celular, funcionando como </a:t>
            </a:r>
            <a:r>
              <a:rPr lang="pt-BR" sz="1200" dirty="0" smtClean="0">
                <a:solidFill>
                  <a:schemeClr val="tx1">
                    <a:lumMod val="50000"/>
                    <a:lumOff val="50000"/>
                  </a:schemeClr>
                </a:solidFill>
                <a:latin typeface="Arial" panose="020B0604020202020204" pitchFamily="34" charset="0"/>
                <a:cs typeface="Arial" panose="020B0604020202020204" pitchFamily="34" charset="0"/>
              </a:rPr>
              <a:t>um </a:t>
            </a:r>
            <a:r>
              <a:rPr lang="pt-BR" sz="1200" dirty="0">
                <a:solidFill>
                  <a:schemeClr val="tx1">
                    <a:lumMod val="50000"/>
                    <a:lumOff val="50000"/>
                  </a:schemeClr>
                </a:solidFill>
                <a:latin typeface="Arial" panose="020B0604020202020204" pitchFamily="34" charset="0"/>
                <a:cs typeface="Arial" panose="020B0604020202020204" pitchFamily="34" charset="0"/>
              </a:rPr>
              <a:t>ímã para íons mercúrio.</a:t>
            </a:r>
          </a:p>
        </p:txBody>
      </p:sp>
      <p:sp>
        <p:nvSpPr>
          <p:cNvPr id="14" name="TextBox 13"/>
          <p:cNvSpPr txBox="1"/>
          <p:nvPr/>
        </p:nvSpPr>
        <p:spPr>
          <a:xfrm>
            <a:off x="334582" y="3433709"/>
            <a:ext cx="5907883" cy="1023842"/>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panose="020B0604020202020204" pitchFamily="34" charset="0"/>
                <a:cs typeface="Arial" panose="020B0604020202020204" pitchFamily="34" charset="0"/>
              </a:rPr>
              <a:t>Construção de uma cepa de levedura capaz de expressar na sua superfície celular uma proteína com alta especificidade de ligação a íons mercúrio, de modo a conferir à cepa potencial aumentado de </a:t>
            </a:r>
            <a:r>
              <a:rPr lang="pt-BR" sz="1200" dirty="0" smtClean="0">
                <a:solidFill>
                  <a:schemeClr val="tx1">
                    <a:lumMod val="50000"/>
                    <a:lumOff val="50000"/>
                  </a:schemeClr>
                </a:solidFill>
                <a:latin typeface="Arial" panose="020B0604020202020204" pitchFamily="34" charset="0"/>
                <a:cs typeface="Arial" panose="020B0604020202020204" pitchFamily="34" charset="0"/>
              </a:rPr>
              <a:t>absorção </a:t>
            </a:r>
            <a:r>
              <a:rPr lang="pt-BR" sz="1200" dirty="0">
                <a:solidFill>
                  <a:schemeClr val="tx1">
                    <a:lumMod val="50000"/>
                    <a:lumOff val="50000"/>
                  </a:schemeClr>
                </a:solidFill>
                <a:latin typeface="Arial" panose="020B0604020202020204" pitchFamily="34" charset="0"/>
                <a:cs typeface="Arial" panose="020B0604020202020204" pitchFamily="34" charset="0"/>
              </a:rPr>
              <a:t>de íons mercúrio, para que possa ser empregada em processos de biorremediação de ambientes contaminados por </a:t>
            </a:r>
            <a:r>
              <a:rPr lang="pt-BR" sz="1200" dirty="0" smtClean="0">
                <a:solidFill>
                  <a:schemeClr val="tx1">
                    <a:lumMod val="50000"/>
                    <a:lumOff val="50000"/>
                  </a:schemeClr>
                </a:solidFill>
                <a:latin typeface="Arial" panose="020B0604020202020204" pitchFamily="34" charset="0"/>
                <a:cs typeface="Arial" panose="020B0604020202020204" pitchFamily="34" charset="0"/>
              </a:rPr>
              <a:t>mercúrio.</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34582" y="4596027"/>
            <a:ext cx="5907883" cy="1023842"/>
          </a:xfrm>
          <a:prstGeom prst="rect">
            <a:avLst/>
          </a:prstGeom>
          <a:noFill/>
        </p:spPr>
        <p:txBody>
          <a:bodyPr wrap="square" lIns="99539" tIns="49770" rIns="99539" bIns="49770" rtlCol="0">
            <a:spAutoFit/>
          </a:bodyPr>
          <a:lstStyle/>
          <a:p>
            <a:pPr marL="171450" indent="-1714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Biorremediação de efluentes contaminados por mercúrio:</a:t>
            </a:r>
          </a:p>
          <a:p>
            <a:pPr marL="171450" indent="-1714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Setor de tratamento de águas (SABESP, CETESB, </a:t>
            </a:r>
            <a:r>
              <a:rPr lang="pt-BR" sz="1200" dirty="0" err="1">
                <a:solidFill>
                  <a:schemeClr val="tx1">
                    <a:lumMod val="50000"/>
                    <a:lumOff val="50000"/>
                  </a:schemeClr>
                </a:solidFill>
                <a:latin typeface="Arial" panose="020B0604020202020204" pitchFamily="34" charset="0"/>
                <a:cs typeface="Arial" panose="020B0604020202020204" pitchFamily="34" charset="0"/>
              </a:rPr>
              <a:t>etc</a:t>
            </a:r>
            <a:r>
              <a:rPr lang="pt-BR" sz="1200" dirty="0" smtClean="0">
                <a:solidFill>
                  <a:schemeClr val="tx1">
                    <a:lumMod val="50000"/>
                    <a:lumOff val="50000"/>
                  </a:schemeClr>
                </a:solidFill>
                <a:latin typeface="Arial" panose="020B0604020202020204" pitchFamily="34" charset="0"/>
                <a:cs typeface="Arial" panose="020B0604020202020204" pitchFamily="34" charset="0"/>
              </a:rPr>
              <a:t>);</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Setor de </a:t>
            </a:r>
            <a:r>
              <a:rPr lang="pt-BR" sz="1200" dirty="0" smtClean="0">
                <a:solidFill>
                  <a:schemeClr val="tx1">
                    <a:lumMod val="50000"/>
                    <a:lumOff val="50000"/>
                  </a:schemeClr>
                </a:solidFill>
                <a:latin typeface="Arial" panose="020B0604020202020204" pitchFamily="34" charset="0"/>
                <a:cs typeface="Arial" panose="020B0604020202020204" pitchFamily="34" charset="0"/>
              </a:rPr>
              <a:t>mineração;</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BR" sz="1200" dirty="0">
                <a:solidFill>
                  <a:schemeClr val="tx1">
                    <a:lumMod val="50000"/>
                    <a:lumOff val="50000"/>
                  </a:schemeClr>
                </a:solidFill>
                <a:latin typeface="Arial" panose="020B0604020202020204" pitchFamily="34" charset="0"/>
                <a:cs typeface="Arial" panose="020B0604020202020204" pitchFamily="34" charset="0"/>
              </a:rPr>
              <a:t>Qualquer outro setor de atividades que provoque contaminação ambiental por </a:t>
            </a:r>
            <a:r>
              <a:rPr lang="pt-BR" sz="1200" dirty="0" smtClean="0">
                <a:solidFill>
                  <a:schemeClr val="tx1">
                    <a:lumMod val="50000"/>
                    <a:lumOff val="50000"/>
                  </a:schemeClr>
                </a:solidFill>
                <a:latin typeface="Arial" panose="020B0604020202020204" pitchFamily="34" charset="0"/>
                <a:cs typeface="Arial" panose="020B0604020202020204" pitchFamily="34" charset="0"/>
              </a:rPr>
              <a:t>mercúrio.</a:t>
            </a:r>
          </a:p>
        </p:txBody>
      </p:sp>
      <p:sp>
        <p:nvSpPr>
          <p:cNvPr id="16" name="TextBox 15"/>
          <p:cNvSpPr txBox="1"/>
          <p:nvPr/>
        </p:nvSpPr>
        <p:spPr>
          <a:xfrm>
            <a:off x="334582" y="5523356"/>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65953"/>
            <a:ext cx="4151608" cy="439066"/>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panose="020B0604020202020204" pitchFamily="34" charset="0"/>
                <a:cs typeface="Arial" panose="020B0604020202020204" pitchFamily="34" charset="0"/>
              </a:rPr>
              <a:t>Patente protegida sob o nº: </a:t>
            </a:r>
            <a:r>
              <a:rPr lang="pt-BR" sz="1100" b="1" dirty="0">
                <a:solidFill>
                  <a:schemeClr val="tx1">
                    <a:lumMod val="50000"/>
                    <a:lumOff val="50000"/>
                  </a:schemeClr>
                </a:solidFill>
                <a:latin typeface="Arial" panose="020B0604020202020204" pitchFamily="34" charset="0"/>
                <a:cs typeface="Arial" panose="020B0604020202020204" pitchFamily="34" charset="0"/>
              </a:rPr>
              <a:t>BR </a:t>
            </a:r>
            <a:r>
              <a:rPr lang="pt-BR" sz="1100" b="1" dirty="0" smtClean="0">
                <a:solidFill>
                  <a:schemeClr val="tx1">
                    <a:lumMod val="50000"/>
                    <a:lumOff val="50000"/>
                  </a:schemeClr>
                </a:solidFill>
                <a:latin typeface="Arial" panose="020B0604020202020204" pitchFamily="34" charset="0"/>
                <a:cs typeface="Arial" panose="020B0604020202020204" pitchFamily="34" charset="0"/>
              </a:rPr>
              <a:t>10 2014 004949-5</a:t>
            </a:r>
            <a:endParaRPr lang="pt-BR" sz="1100" b="1"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pt-BR" sz="11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Chevron 20"/>
          <p:cNvSpPr/>
          <p:nvPr/>
        </p:nvSpPr>
        <p:spPr>
          <a:xfrm>
            <a:off x="334582" y="582392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823922"/>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52383" y="582392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82392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601231"/>
            <a:ext cx="240158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1709379"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a:t>
            </a:r>
            <a:r>
              <a:rPr lang="pt-BR" sz="1200" b="1" dirty="0">
                <a:solidFill>
                  <a:schemeClr val="tx1">
                    <a:lumMod val="65000"/>
                    <a:lumOff val="35000"/>
                  </a:schemeClr>
                </a:solidFill>
                <a:latin typeface="Arial" panose="020B0604020202020204" pitchFamily="34" charset="0"/>
                <a:cs typeface="Arial" panose="020B0604020202020204" pitchFamily="34" charset="0"/>
              </a:rPr>
              <a:t>Vale S. A.</a:t>
            </a:r>
          </a:p>
        </p:txBody>
      </p:sp>
      <p:pic>
        <p:nvPicPr>
          <p:cNvPr id="5122" name="Picture 2" descr="C:\Users\Carolina Barroso\Downloads\5351056746_075b066c4a_o.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15152" y="4101015"/>
            <a:ext cx="1722907" cy="17229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tgac.ac.uk/uploads/images/Projects/yeas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49157" y="2026607"/>
            <a:ext cx="2854898" cy="192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2933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1" y="942451"/>
            <a:ext cx="515750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Ana Maria C. Ribeiro, Eliete G. Lima e Luciano R. Gomes</a:t>
            </a:r>
            <a:endParaRPr lang="pt-BR" sz="1500" dirty="0">
              <a:solidFill>
                <a:schemeClr val="bg1"/>
              </a:solidFill>
              <a:latin typeface="Arial"/>
              <a:cs typeface="Arial"/>
            </a:endParaRPr>
          </a:p>
        </p:txBody>
      </p:sp>
      <p:sp>
        <p:nvSpPr>
          <p:cNvPr id="7" name="TextBox 6"/>
          <p:cNvSpPr txBox="1"/>
          <p:nvPr/>
        </p:nvSpPr>
        <p:spPr>
          <a:xfrm>
            <a:off x="334581" y="334343"/>
            <a:ext cx="4357353"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Agente Anti-inflamatório Híbrido</a:t>
            </a:r>
            <a:endParaRPr lang="pt-BR" sz="2300" dirty="0">
              <a:solidFill>
                <a:schemeClr val="bg1"/>
              </a:solidFill>
              <a:latin typeface="Arial"/>
              <a:cs typeface="Arial"/>
            </a:endParaRPr>
          </a:p>
        </p:txBody>
      </p:sp>
      <p:sp>
        <p:nvSpPr>
          <p:cNvPr id="9" name="TextBox 8"/>
          <p:cNvSpPr txBox="1"/>
          <p:nvPr/>
        </p:nvSpPr>
        <p:spPr>
          <a:xfrm>
            <a:off x="8436999" y="6535739"/>
            <a:ext cx="1785174" cy="285178"/>
          </a:xfrm>
          <a:prstGeom prst="rect">
            <a:avLst/>
          </a:prstGeom>
          <a:noFill/>
        </p:spPr>
        <p:txBody>
          <a:bodyPr wrap="square" lIns="99539" tIns="49770" rIns="99539" bIns="49770" rtlCol="0">
            <a:spAutoFit/>
          </a:bodyPr>
          <a:lstStyle/>
          <a:p>
            <a:pPr algn="ctr"/>
            <a:r>
              <a:rPr lang="pt-BR" sz="1200" b="1" dirty="0" smtClean="0">
                <a:solidFill>
                  <a:schemeClr val="tx1">
                    <a:lumMod val="65000"/>
                    <a:lumOff val="35000"/>
                  </a:schemeClr>
                </a:solidFill>
                <a:latin typeface="Arial"/>
                <a:cs typeface="Arial"/>
              </a:rPr>
              <a:t>Instituto de Química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1"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1" y="2716488"/>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1" y="3635511"/>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1" y="1697745"/>
            <a:ext cx="5529559"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Novas formulações de drogas anti-inflamatórias não-esteroídicas (NSAID) permitem obter efetivo efeito anti-inflamatório em baixas concentrações de droga com diminuição de toxicidade e aumento do índice terapêutico. O caráter anfifílico e o grupo carboxilato das drogas permite interação com lípides catiônicos (LC) e estabilizante (polímero aniônico ou PAB). </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1" y="2981001"/>
            <a:ext cx="5551827"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novas dispersões de NSAID em lípide catiônico, cosolvente etanol (ET) e polímero aniônico biocompatível (PAB) de boa estabilidade coloidal  usando processo inédito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1" y="3919829"/>
            <a:ext cx="5529560"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Produzir partículas híbridas biocompatíveis de NSAID/LC/PAB  em  dispersão aquosa contendo ET, de baixo custo e fácil obtenção com utilidade potencial </a:t>
            </a:r>
            <a:r>
              <a:rPr lang="pt-BR" sz="1200" dirty="0" smtClean="0"/>
              <a:t> </a:t>
            </a:r>
            <a:r>
              <a:rPr lang="pt-BR" sz="1200" dirty="0" smtClean="0">
                <a:solidFill>
                  <a:schemeClr val="tx1">
                    <a:lumMod val="50000"/>
                    <a:lumOff val="50000"/>
                  </a:schemeClr>
                </a:solidFill>
                <a:latin typeface="Arial"/>
                <a:cs typeface="Arial"/>
              </a:rPr>
              <a:t>nas  áreas farmacêutica, biotecnológica, terapêutica,  oncológica, profilática ou biomédica;</a:t>
            </a:r>
          </a:p>
          <a:p>
            <a:pPr algn="just"/>
            <a:r>
              <a:rPr lang="pt-BR" sz="1200" dirty="0" smtClean="0">
                <a:solidFill>
                  <a:schemeClr val="tx1">
                    <a:lumMod val="50000"/>
                    <a:lumOff val="50000"/>
                  </a:schemeClr>
                </a:solidFill>
                <a:latin typeface="Arial"/>
                <a:cs typeface="Arial"/>
              </a:rPr>
              <a:t>•   Estabilizar  drogas hidrofóbicas em meio aquoso  para uso parenteral.</a:t>
            </a:r>
          </a:p>
        </p:txBody>
      </p:sp>
      <p:sp>
        <p:nvSpPr>
          <p:cNvPr id="16" name="TextBox 15"/>
          <p:cNvSpPr txBox="1"/>
          <p:nvPr/>
        </p:nvSpPr>
        <p:spPr>
          <a:xfrm>
            <a:off x="334581"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110060" y="6601738"/>
            <a:ext cx="400469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007129-6</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1"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a:solidFill>
                  <a:schemeClr val="tx1">
                    <a:lumMod val="50000"/>
                    <a:lumOff val="50000"/>
                  </a:schemeClr>
                </a:solidFill>
                <a:latin typeface="Arial"/>
                <a:cs typeface="Arial"/>
              </a:rPr>
              <a:t>pesquisa básica</a:t>
            </a:r>
          </a:p>
        </p:txBody>
      </p:sp>
      <p:sp>
        <p:nvSpPr>
          <p:cNvPr id="34" name="Chevron 33"/>
          <p:cNvSpPr/>
          <p:nvPr/>
        </p:nvSpPr>
        <p:spPr>
          <a:xfrm>
            <a:off x="164887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1" y="6594528"/>
            <a:ext cx="2418056"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037" y="1828200"/>
            <a:ext cx="3014432" cy="2153166"/>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996" y="3981366"/>
            <a:ext cx="3021213" cy="2101713"/>
          </a:xfrm>
          <a:prstGeom prst="rect">
            <a:avLst/>
          </a:prstGeom>
        </p:spPr>
      </p:pic>
    </p:spTree>
    <p:extLst>
      <p:ext uri="{BB962C8B-B14F-4D97-AF65-F5344CB8AC3E}">
        <p14:creationId xmlns:p14="http://schemas.microsoft.com/office/powerpoint/2010/main" val="2091728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1" y="915155"/>
            <a:ext cx="8934081" cy="562177"/>
          </a:xfrm>
          <a:prstGeom prst="rect">
            <a:avLst/>
          </a:prstGeom>
          <a:noFill/>
        </p:spPr>
        <p:txBody>
          <a:bodyPr wrap="square" lIns="99539" tIns="49770" rIns="99539" bIns="49770" rtlCol="0">
            <a:spAutoFit/>
          </a:bodyPr>
          <a:lstStyle/>
          <a:p>
            <a:r>
              <a:rPr lang="pt-BR" sz="1500" dirty="0" smtClean="0">
                <a:solidFill>
                  <a:schemeClr val="bg1"/>
                </a:solidFill>
                <a:latin typeface="Arial"/>
                <a:cs typeface="Arial"/>
              </a:rPr>
              <a:t>Alessandra R. </a:t>
            </a:r>
            <a:r>
              <a:rPr lang="pt-BR" sz="1500" dirty="0" err="1" smtClean="0">
                <a:solidFill>
                  <a:schemeClr val="bg1"/>
                </a:solidFill>
                <a:latin typeface="Arial"/>
                <a:cs typeface="Arial"/>
              </a:rPr>
              <a:t>Paolillo</a:t>
            </a:r>
            <a:r>
              <a:rPr lang="pt-BR" sz="1500" dirty="0" smtClean="0">
                <a:solidFill>
                  <a:schemeClr val="bg1"/>
                </a:solidFill>
                <a:latin typeface="Arial"/>
                <a:cs typeface="Arial"/>
              </a:rPr>
              <a:t>, Anderson L. </a:t>
            </a:r>
            <a:r>
              <a:rPr lang="pt-BR" sz="1500" dirty="0" err="1" smtClean="0">
                <a:solidFill>
                  <a:schemeClr val="bg1"/>
                </a:solidFill>
                <a:latin typeface="Arial"/>
                <a:cs typeface="Arial"/>
              </a:rPr>
              <a:t>Zanchin</a:t>
            </a:r>
            <a:r>
              <a:rPr lang="pt-BR" sz="1500" dirty="0" smtClean="0">
                <a:solidFill>
                  <a:schemeClr val="bg1"/>
                </a:solidFill>
                <a:latin typeface="Arial"/>
                <a:cs typeface="Arial"/>
              </a:rPr>
              <a:t>, Fernanda R. </a:t>
            </a:r>
            <a:r>
              <a:rPr lang="pt-BR" sz="1500" dirty="0" err="1" smtClean="0">
                <a:solidFill>
                  <a:schemeClr val="bg1"/>
                </a:solidFill>
                <a:latin typeface="Arial"/>
                <a:cs typeface="Arial"/>
              </a:rPr>
              <a:t>Paolillo</a:t>
            </a:r>
            <a:r>
              <a:rPr lang="pt-BR" sz="1500" dirty="0">
                <a:solidFill>
                  <a:schemeClr val="bg1"/>
                </a:solidFill>
                <a:latin typeface="Arial"/>
                <a:cs typeface="Arial"/>
              </a:rPr>
              <a:t>, </a:t>
            </a:r>
            <a:r>
              <a:rPr lang="pt-BR" sz="1500" dirty="0" smtClean="0">
                <a:solidFill>
                  <a:schemeClr val="bg1"/>
                </a:solidFill>
                <a:latin typeface="Arial"/>
                <a:cs typeface="Arial"/>
              </a:rPr>
              <a:t>Marcelo M. Oliveira, Vanderlei S. </a:t>
            </a:r>
            <a:r>
              <a:rPr lang="pt-BR" sz="1500" dirty="0" err="1" smtClean="0">
                <a:solidFill>
                  <a:schemeClr val="bg1"/>
                </a:solidFill>
                <a:latin typeface="Arial"/>
                <a:cs typeface="Arial"/>
              </a:rPr>
              <a:t>Bagnato</a:t>
            </a:r>
            <a:endParaRPr lang="pt-BR" sz="1500" dirty="0">
              <a:solidFill>
                <a:schemeClr val="bg1"/>
              </a:solidFill>
              <a:latin typeface="Arial"/>
              <a:cs typeface="Arial"/>
            </a:endParaRPr>
          </a:p>
        </p:txBody>
      </p:sp>
      <p:sp>
        <p:nvSpPr>
          <p:cNvPr id="7" name="TextBox 6"/>
          <p:cNvSpPr txBox="1"/>
          <p:nvPr/>
        </p:nvSpPr>
        <p:spPr>
          <a:xfrm>
            <a:off x="338080" y="334343"/>
            <a:ext cx="4864158" cy="454455"/>
          </a:xfrm>
          <a:prstGeom prst="rect">
            <a:avLst/>
          </a:prstGeom>
          <a:noFill/>
        </p:spPr>
        <p:txBody>
          <a:bodyPr wrap="non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Dispositivo Portátil para Fototerapia</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79474" y="6583239"/>
            <a:ext cx="2597683"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8" y="2937336"/>
            <a:ext cx="6490282" cy="854565"/>
          </a:xfrm>
          <a:prstGeom prst="rect">
            <a:avLst/>
          </a:prstGeom>
          <a:noFill/>
        </p:spPr>
        <p:txBody>
          <a:bodyPr wrap="square" lIns="99539" tIns="49770" rIns="99539" bIns="49770" rtlCol="0">
            <a:spAutoFit/>
          </a:bodyPr>
          <a:lstStyle/>
          <a:p>
            <a:r>
              <a:rPr lang="pt-BR" sz="1300" b="1" dirty="0" smtClean="0">
                <a:solidFill>
                  <a:srgbClr val="099ADD"/>
                </a:solidFill>
                <a:latin typeface="Arial"/>
                <a:cs typeface="Arial"/>
              </a:rPr>
              <a:t>Objetivos</a:t>
            </a:r>
          </a:p>
          <a:p>
            <a:pPr algn="just"/>
            <a:r>
              <a:rPr lang="pt-BR" sz="1200" dirty="0">
                <a:solidFill>
                  <a:schemeClr val="tx1">
                    <a:lumMod val="50000"/>
                    <a:lumOff val="50000"/>
                  </a:schemeClr>
                </a:solidFill>
                <a:latin typeface="Arial"/>
                <a:cs typeface="Arial"/>
              </a:rPr>
              <a:t>Disponibilizar um sistema multifuncional que agrega as funcionalidades da Luz em Fototerapia e do ultrassom no tratamento da analgesia e no aumento da penetração de substancias cosméticas e </a:t>
            </a:r>
            <a:r>
              <a:rPr lang="pt-BR" sz="1200" dirty="0" smtClean="0">
                <a:solidFill>
                  <a:schemeClr val="tx1">
                    <a:lumMod val="50000"/>
                    <a:lumOff val="50000"/>
                  </a:schemeClr>
                </a:solidFill>
                <a:latin typeface="Arial"/>
                <a:cs typeface="Arial"/>
              </a:rPr>
              <a:t>farmacêuticas </a:t>
            </a:r>
            <a:r>
              <a:rPr lang="pt-BR" sz="1200" dirty="0">
                <a:solidFill>
                  <a:schemeClr val="tx1">
                    <a:lumMod val="50000"/>
                    <a:lumOff val="50000"/>
                  </a:schemeClr>
                </a:solidFill>
                <a:latin typeface="Arial"/>
                <a:cs typeface="Arial"/>
              </a:rPr>
              <a:t>na pele.</a:t>
            </a:r>
          </a:p>
        </p:txBody>
      </p:sp>
      <p:sp>
        <p:nvSpPr>
          <p:cNvPr id="12" name="TextBox 11"/>
          <p:cNvSpPr txBox="1"/>
          <p:nvPr/>
        </p:nvSpPr>
        <p:spPr>
          <a:xfrm>
            <a:off x="356849" y="3892641"/>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47105"/>
            <a:ext cx="6512548" cy="1208508"/>
          </a:xfrm>
          <a:prstGeom prst="rect">
            <a:avLst/>
          </a:prstGeom>
          <a:noFill/>
        </p:spPr>
        <p:txBody>
          <a:bodyPr wrap="square" lIns="99539" tIns="49770" rIns="99539" bIns="49770" rtlCol="0">
            <a:spAutoFit/>
          </a:bodyPr>
          <a:lstStyle/>
          <a:p>
            <a:pPr lvl="0" algn="just"/>
            <a:r>
              <a:rPr lang="pt-BR" sz="1200" dirty="0" smtClean="0">
                <a:solidFill>
                  <a:schemeClr val="tx1">
                    <a:lumMod val="50000"/>
                    <a:lumOff val="50000"/>
                  </a:schemeClr>
                </a:solidFill>
                <a:latin typeface="Arial"/>
                <a:cs typeface="Arial"/>
              </a:rPr>
              <a:t>Esse dispositivo utiliza </a:t>
            </a:r>
            <a:r>
              <a:rPr lang="pt-BR" sz="1200" dirty="0">
                <a:solidFill>
                  <a:schemeClr val="tx1">
                    <a:lumMod val="50000"/>
                    <a:lumOff val="50000"/>
                  </a:schemeClr>
                </a:solidFill>
                <a:latin typeface="Arial"/>
                <a:cs typeface="Arial"/>
              </a:rPr>
              <a:t>um sistema emissor de luz Laser e/ou LED e um sistema de US, podendo operar simultânea ou alternadamente e </a:t>
            </a:r>
            <a:r>
              <a:rPr lang="pt-BR" sz="1200" dirty="0" smtClean="0">
                <a:solidFill>
                  <a:schemeClr val="tx1">
                    <a:lumMod val="50000"/>
                    <a:lumOff val="50000"/>
                  </a:schemeClr>
                </a:solidFill>
                <a:latin typeface="Arial"/>
                <a:cs typeface="Arial"/>
              </a:rPr>
              <a:t>tem </a:t>
            </a:r>
            <a:r>
              <a:rPr lang="pt-BR" sz="1200" dirty="0">
                <a:solidFill>
                  <a:schemeClr val="tx1">
                    <a:lumMod val="50000"/>
                    <a:lumOff val="50000"/>
                  </a:schemeClr>
                </a:solidFill>
                <a:latin typeface="Arial"/>
                <a:cs typeface="Arial"/>
              </a:rPr>
              <a:t>aplicação em diversas áreas da terapia física, quais sejam dores, disfunções físicas, lesões musculares, </a:t>
            </a:r>
            <a:r>
              <a:rPr lang="pt-BR" sz="1200" dirty="0" err="1">
                <a:solidFill>
                  <a:schemeClr val="tx1">
                    <a:lumMod val="50000"/>
                    <a:lumOff val="50000"/>
                  </a:schemeClr>
                </a:solidFill>
                <a:latin typeface="Arial"/>
                <a:cs typeface="Arial"/>
              </a:rPr>
              <a:t>tendíneas</a:t>
            </a:r>
            <a:r>
              <a:rPr lang="pt-BR" sz="1200" dirty="0">
                <a:solidFill>
                  <a:schemeClr val="tx1">
                    <a:lumMod val="50000"/>
                    <a:lumOff val="50000"/>
                  </a:schemeClr>
                </a:solidFill>
                <a:latin typeface="Arial"/>
                <a:cs typeface="Arial"/>
              </a:rPr>
              <a:t>, articulares, óssea, neural, cutânea e, ainda, na estética corporal, em celulite, redução de medidas e flacidez. O equipamento apresenta características de total portabilidade e baixo custo em razão da sua forma construtiva.</a:t>
            </a:r>
          </a:p>
        </p:txBody>
      </p:sp>
      <p:sp>
        <p:nvSpPr>
          <p:cNvPr id="15" name="TextBox 14"/>
          <p:cNvSpPr txBox="1"/>
          <p:nvPr/>
        </p:nvSpPr>
        <p:spPr>
          <a:xfrm>
            <a:off x="375618" y="4143391"/>
            <a:ext cx="5907883" cy="839176"/>
          </a:xfrm>
          <a:prstGeom prst="rect">
            <a:avLst/>
          </a:prstGeom>
          <a:noFill/>
        </p:spPr>
        <p:txBody>
          <a:bodyPr wrap="square" lIns="99539" tIns="49770" rIns="99539" bIns="49770" rtlCol="0">
            <a:spAutoFit/>
          </a:bodyPr>
          <a:lstStyle/>
          <a:p>
            <a:pPr algn="just">
              <a:buFont typeface="Arial" pitchFamily="34" charset="0"/>
              <a:buChar char="•"/>
            </a:pPr>
            <a:r>
              <a:rPr lang="pt-BR" sz="1200" dirty="0" smtClean="0">
                <a:solidFill>
                  <a:schemeClr val="tx1">
                    <a:lumMod val="50000"/>
                    <a:lumOff val="50000"/>
                  </a:schemeClr>
                </a:solidFill>
                <a:latin typeface="Arial"/>
                <a:cs typeface="Arial"/>
              </a:rPr>
              <a:t>Clínicas estéticas;</a:t>
            </a:r>
          </a:p>
          <a:p>
            <a:pPr algn="just">
              <a:buFont typeface="Arial" pitchFamily="34" charset="0"/>
              <a:buChar char="•"/>
            </a:pPr>
            <a:r>
              <a:rPr lang="pt-BR" sz="1200" dirty="0" smtClean="0">
                <a:solidFill>
                  <a:schemeClr val="tx1">
                    <a:lumMod val="50000"/>
                    <a:lumOff val="50000"/>
                  </a:schemeClr>
                </a:solidFill>
                <a:latin typeface="Arial"/>
                <a:cs typeface="Arial"/>
              </a:rPr>
              <a:t>Clinicas dermatológicas;</a:t>
            </a:r>
          </a:p>
          <a:p>
            <a:pPr algn="just">
              <a:buFont typeface="Arial" pitchFamily="34" charset="0"/>
              <a:buChar char="•"/>
            </a:pPr>
            <a:r>
              <a:rPr lang="pt-BR" sz="1200" dirty="0" smtClean="0">
                <a:solidFill>
                  <a:schemeClr val="tx1">
                    <a:lumMod val="50000"/>
                    <a:lumOff val="50000"/>
                  </a:schemeClr>
                </a:solidFill>
                <a:latin typeface="Arial"/>
                <a:cs typeface="Arial"/>
              </a:rPr>
              <a:t>Hospitais;</a:t>
            </a:r>
          </a:p>
          <a:p>
            <a:pPr algn="just">
              <a:buFont typeface="Arial" pitchFamily="34" charset="0"/>
              <a:buChar char="•"/>
            </a:pPr>
            <a:r>
              <a:rPr lang="pt-BR" sz="1200" dirty="0" smtClean="0">
                <a:solidFill>
                  <a:schemeClr val="tx1">
                    <a:lumMod val="50000"/>
                    <a:lumOff val="50000"/>
                  </a:schemeClr>
                </a:solidFill>
                <a:latin typeface="Arial"/>
                <a:cs typeface="Arial"/>
              </a:rPr>
              <a:t>Clínicas de fisioterapia</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Estágio de desenvolvimento</a:t>
            </a:r>
            <a:endParaRPr lang="pt-BR" sz="1300" b="1">
              <a:solidFill>
                <a:srgbClr val="099ADD"/>
              </a:solidFill>
              <a:latin typeface="Arial"/>
              <a:cs typeface="Arial"/>
            </a:endParaRPr>
          </a:p>
        </p:txBody>
      </p:sp>
      <p:sp>
        <p:nvSpPr>
          <p:cNvPr id="17" name="TextBox 16"/>
          <p:cNvSpPr txBox="1"/>
          <p:nvPr/>
        </p:nvSpPr>
        <p:spPr>
          <a:xfrm>
            <a:off x="4548977" y="6601919"/>
            <a:ext cx="3725063" cy="271516"/>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a:t>
            </a:r>
            <a:r>
              <a:rPr lang="pt-BR" sz="1100" b="1" dirty="0" smtClean="0">
                <a:solidFill>
                  <a:schemeClr val="tx1">
                    <a:lumMod val="50000"/>
                    <a:lumOff val="50000"/>
                  </a:schemeClr>
                </a:solidFill>
                <a:latin typeface="Arial"/>
                <a:cs typeface="Arial"/>
              </a:rPr>
              <a:t>nº: BR 10 2014 007397-3</a:t>
            </a:r>
            <a:endParaRPr lang="pt-BR" sz="1100" b="1" dirty="0">
              <a:solidFill>
                <a:schemeClr val="tx1">
                  <a:lumMod val="50000"/>
                  <a:lumOff val="50000"/>
                </a:schemeClr>
              </a:solidFill>
              <a:latin typeface="Arial"/>
              <a:cs typeface="Arial"/>
            </a:endParaRPr>
          </a:p>
        </p:txBody>
      </p:sp>
      <p:sp>
        <p:nvSpPr>
          <p:cNvPr id="18" name="CaixaDeTexto 17"/>
          <p:cNvSpPr txBox="1"/>
          <p:nvPr/>
        </p:nvSpPr>
        <p:spPr>
          <a:xfrm flipH="1">
            <a:off x="400046" y="6594528"/>
            <a:ext cx="4148931" cy="276999"/>
          </a:xfrm>
          <a:prstGeom prst="rect">
            <a:avLst/>
          </a:prstGeom>
          <a:noFill/>
        </p:spPr>
        <p:txBody>
          <a:bodyPr wrap="square" rtlCol="0">
            <a:spAutoFit/>
          </a:bodyPr>
          <a:lstStyle/>
          <a:p>
            <a:r>
              <a:rPr lang="pt-BR" sz="1200" b="1" dirty="0">
                <a:solidFill>
                  <a:schemeClr val="tx1">
                    <a:lumMod val="65000"/>
                    <a:lumOff val="35000"/>
                  </a:schemeClr>
                </a:solidFill>
                <a:latin typeface="Arial" pitchFamily="34" charset="0"/>
                <a:cs typeface="Arial" pitchFamily="34" charset="0"/>
              </a:rPr>
              <a:t>Área: Máquinas e Equipamentos; Saúde e Cuidados </a:t>
            </a:r>
          </a:p>
        </p:txBody>
      </p:sp>
      <p:sp>
        <p:nvSpPr>
          <p:cNvPr id="23" name="CaixaDeTexto 22"/>
          <p:cNvSpPr txBox="1"/>
          <p:nvPr/>
        </p:nvSpPr>
        <p:spPr>
          <a:xfrm>
            <a:off x="416523" y="6306986"/>
            <a:ext cx="2713179"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r>
              <a:rPr lang="pt-BR" sz="1200" b="1" dirty="0">
                <a:solidFill>
                  <a:schemeClr val="tx1">
                    <a:lumMod val="65000"/>
                    <a:lumOff val="35000"/>
                  </a:schemeClr>
                </a:solidFill>
                <a:latin typeface="Arial" pitchFamily="34" charset="0"/>
                <a:cs typeface="Arial" pitchFamily="34" charset="0"/>
              </a:rPr>
              <a:t>CNPQ, CEPOF</a:t>
            </a:r>
          </a:p>
        </p:txBody>
      </p:sp>
      <p:pic>
        <p:nvPicPr>
          <p:cNvPr id="26" name="Imagem 25" descr="C:\Users\Alessandra Rossi\AppData\Local\Microsoft\Windows\Temporary Internet Files\Content.Word\DSC02917.jpg"/>
          <p:cNvPicPr/>
          <p:nvPr/>
        </p:nvPicPr>
        <p:blipFill rotWithShape="1">
          <a:blip r:embed="rId3" cstate="screen">
            <a:extLst>
              <a:ext uri="{28A0092B-C50C-407E-A947-70E740481C1C}">
                <a14:useLocalDpi xmlns:a14="http://schemas.microsoft.com/office/drawing/2010/main" val="0"/>
              </a:ext>
            </a:extLst>
          </a:blip>
          <a:srcRect l="6709" t="12693" b="27445"/>
          <a:stretch/>
        </p:blipFill>
        <p:spPr bwMode="auto">
          <a:xfrm>
            <a:off x="7843827" y="1723168"/>
            <a:ext cx="1808771" cy="2264890"/>
          </a:xfrm>
          <a:prstGeom prst="rect">
            <a:avLst/>
          </a:prstGeom>
          <a:noFill/>
          <a:ln>
            <a:noFill/>
          </a:ln>
          <a:extLst>
            <a:ext uri="{53640926-AAD7-44D8-BBD7-CCE9431645EC}">
              <a14:shadowObscured xmlns:a14="http://schemas.microsoft.com/office/drawing/2010/main"/>
            </a:ext>
          </a:extLst>
        </p:spPr>
      </p:pic>
      <p:pic>
        <p:nvPicPr>
          <p:cNvPr id="27" name="Imagem 26" descr="C:\Users\Alessandra Rossi\Pictures\13-03-2013 julia 31\DSC02890.JPG"/>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10483" y="4326130"/>
            <a:ext cx="3275461" cy="2087153"/>
          </a:xfrm>
          <a:prstGeom prst="rect">
            <a:avLst/>
          </a:prstGeom>
          <a:noFill/>
          <a:ln>
            <a:noFill/>
          </a:ln>
        </p:spPr>
      </p:pic>
      <p:sp>
        <p:nvSpPr>
          <p:cNvPr id="22"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5" name="Chevron 34"/>
          <p:cNvSpPr/>
          <p:nvPr/>
        </p:nvSpPr>
        <p:spPr>
          <a:xfrm>
            <a:off x="303638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8" name="Chevron 35"/>
          <p:cNvSpPr/>
          <p:nvPr/>
        </p:nvSpPr>
        <p:spPr>
          <a:xfrm>
            <a:off x="433840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9"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6366964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3733" y="942451"/>
            <a:ext cx="8290352"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Lis M. Monteiro, Paulo C. Cotrim, Elizabeth I. Ferreira, Nádia A. </a:t>
            </a:r>
            <a:r>
              <a:rPr lang="pt-BR" sz="1500" dirty="0" err="1" smtClean="0">
                <a:solidFill>
                  <a:schemeClr val="bg1"/>
                </a:solidFill>
                <a:latin typeface="Arial"/>
                <a:cs typeface="Arial"/>
              </a:rPr>
              <a:t>Bou</a:t>
            </a:r>
            <a:r>
              <a:rPr lang="pt-BR" sz="1500" dirty="0" smtClean="0">
                <a:solidFill>
                  <a:schemeClr val="bg1"/>
                </a:solidFill>
                <a:latin typeface="Arial"/>
                <a:cs typeface="Arial"/>
              </a:rPr>
              <a:t>-Chacra, </a:t>
            </a:r>
            <a:r>
              <a:rPr lang="pt-BR" sz="1500" dirty="0" err="1" smtClean="0">
                <a:solidFill>
                  <a:schemeClr val="bg1"/>
                </a:solidFill>
                <a:latin typeface="Arial"/>
                <a:cs typeface="Arial"/>
              </a:rPr>
              <a:t>Chung</a:t>
            </a:r>
            <a:r>
              <a:rPr lang="pt-BR" sz="1500" dirty="0" smtClean="0">
                <a:solidFill>
                  <a:schemeClr val="bg1"/>
                </a:solidFill>
                <a:latin typeface="Arial"/>
                <a:cs typeface="Arial"/>
              </a:rPr>
              <a:t> Man Chin.</a:t>
            </a:r>
            <a:endParaRPr lang="pt-BR" sz="1500" dirty="0">
              <a:solidFill>
                <a:schemeClr val="bg1"/>
              </a:solidFill>
              <a:latin typeface="Arial"/>
              <a:cs typeface="Arial"/>
            </a:endParaRPr>
          </a:p>
        </p:txBody>
      </p:sp>
      <p:sp>
        <p:nvSpPr>
          <p:cNvPr id="7" name="TextBox 6"/>
          <p:cNvSpPr txBox="1"/>
          <p:nvPr/>
        </p:nvSpPr>
        <p:spPr>
          <a:xfrm>
            <a:off x="393733" y="329998"/>
            <a:ext cx="9102022" cy="454455"/>
          </a:xfrm>
          <a:prstGeom prst="rect">
            <a:avLst/>
          </a:prstGeom>
          <a:noFill/>
        </p:spPr>
        <p:txBody>
          <a:bodyPr wrap="square" lIns="99539" tIns="49770" rIns="99539" bIns="49770" rtlCol="0">
            <a:spAutoFit/>
          </a:bodyPr>
          <a:lstStyle/>
          <a:p>
            <a:r>
              <a:rPr lang="pt-BR" sz="2300" dirty="0">
                <a:solidFill>
                  <a:schemeClr val="bg1"/>
                </a:solidFill>
                <a:latin typeface="Arial"/>
                <a:cs typeface="Arial"/>
              </a:rPr>
              <a:t>Sistema </a:t>
            </a:r>
            <a:r>
              <a:rPr lang="pt-BR" sz="2300" dirty="0" err="1">
                <a:solidFill>
                  <a:schemeClr val="bg1"/>
                </a:solidFill>
                <a:latin typeface="Arial"/>
                <a:cs typeface="Arial"/>
              </a:rPr>
              <a:t>N</a:t>
            </a:r>
            <a:r>
              <a:rPr lang="pt-BR" sz="2300" dirty="0" err="1" smtClean="0">
                <a:solidFill>
                  <a:schemeClr val="bg1"/>
                </a:solidFill>
                <a:latin typeface="Arial"/>
                <a:cs typeface="Arial"/>
              </a:rPr>
              <a:t>anoestruturado</a:t>
            </a:r>
            <a:r>
              <a:rPr lang="pt-BR" sz="2300" dirty="0" smtClean="0">
                <a:solidFill>
                  <a:schemeClr val="bg1"/>
                </a:solidFill>
                <a:latin typeface="Arial"/>
                <a:cs typeface="Arial"/>
              </a:rPr>
              <a:t> </a:t>
            </a:r>
            <a:r>
              <a:rPr lang="pt-BR" sz="2300" dirty="0">
                <a:solidFill>
                  <a:schemeClr val="bg1"/>
                </a:solidFill>
                <a:latin typeface="Arial"/>
                <a:cs typeface="Arial"/>
              </a:rPr>
              <a:t>C</a:t>
            </a:r>
            <a:r>
              <a:rPr lang="pt-BR" sz="2300" dirty="0" smtClean="0">
                <a:solidFill>
                  <a:schemeClr val="bg1"/>
                </a:solidFill>
                <a:latin typeface="Arial"/>
                <a:cs typeface="Arial"/>
              </a:rPr>
              <a:t>ontendo </a:t>
            </a:r>
            <a:r>
              <a:rPr lang="pt-BR" sz="2300" dirty="0" err="1">
                <a:solidFill>
                  <a:schemeClr val="bg1"/>
                </a:solidFill>
                <a:latin typeface="Arial"/>
                <a:cs typeface="Arial"/>
              </a:rPr>
              <a:t>H</a:t>
            </a:r>
            <a:r>
              <a:rPr lang="pt-BR" sz="2300" dirty="0" err="1" smtClean="0">
                <a:solidFill>
                  <a:schemeClr val="bg1"/>
                </a:solidFill>
                <a:latin typeface="Arial"/>
                <a:cs typeface="Arial"/>
              </a:rPr>
              <a:t>idroximetilnitrofural</a:t>
            </a:r>
            <a:r>
              <a:rPr lang="pt-BR" sz="2300" dirty="0" smtClean="0">
                <a:solidFill>
                  <a:schemeClr val="bg1"/>
                </a:solidFill>
                <a:latin typeface="Arial"/>
                <a:cs typeface="Arial"/>
              </a:rPr>
              <a:t> </a:t>
            </a:r>
            <a:endParaRPr lang="pt-BR" sz="2300" dirty="0">
              <a:solidFill>
                <a:schemeClr val="bg1"/>
              </a:solidFill>
              <a:latin typeface="Arial"/>
              <a:cs typeface="Arial"/>
            </a:endParaRPr>
          </a:p>
        </p:txBody>
      </p:sp>
      <p:sp>
        <p:nvSpPr>
          <p:cNvPr id="9" name="TextBox 8"/>
          <p:cNvSpPr txBox="1"/>
          <p:nvPr/>
        </p:nvSpPr>
        <p:spPr>
          <a:xfrm>
            <a:off x="7711215" y="6597004"/>
            <a:ext cx="297742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Ciências Farmacêuticas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93733"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93733" y="3176837"/>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93733" y="389338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93733" y="1715335"/>
            <a:ext cx="5907883" cy="157784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Na </a:t>
            </a:r>
            <a:r>
              <a:rPr lang="pt-BR" sz="1200" dirty="0">
                <a:solidFill>
                  <a:schemeClr val="tx1">
                    <a:lumMod val="50000"/>
                    <a:lumOff val="50000"/>
                  </a:schemeClr>
                </a:solidFill>
                <a:latin typeface="Arial" panose="020B0604020202020204" pitchFamily="34" charset="0"/>
                <a:cs typeface="Arial" panose="020B0604020202020204" pitchFamily="34" charset="0"/>
              </a:rPr>
              <a:t>última década o emprego de nanotecnologia tem crescido exponencialmente </a:t>
            </a:r>
            <a:r>
              <a:rPr lang="pt-BR" sz="1200" dirty="0" smtClean="0">
                <a:solidFill>
                  <a:schemeClr val="tx1">
                    <a:lumMod val="50000"/>
                    <a:lumOff val="50000"/>
                  </a:schemeClr>
                </a:solidFill>
                <a:latin typeface="Arial" panose="020B0604020202020204" pitchFamily="34" charset="0"/>
                <a:cs typeface="Arial" panose="020B0604020202020204" pitchFamily="34" charset="0"/>
              </a:rPr>
              <a:t>em função </a:t>
            </a:r>
            <a:r>
              <a:rPr lang="pt-BR" sz="1200" dirty="0">
                <a:solidFill>
                  <a:schemeClr val="tx1">
                    <a:lumMod val="50000"/>
                    <a:lumOff val="50000"/>
                  </a:schemeClr>
                </a:solidFill>
                <a:latin typeface="Arial" panose="020B0604020202020204" pitchFamily="34" charset="0"/>
                <a:cs typeface="Arial" panose="020B0604020202020204" pitchFamily="34" charset="0"/>
              </a:rPr>
              <a:t>das suas evidentes vantagens: maior eficácia terapêutica, menor toxicidade </a:t>
            </a:r>
            <a:r>
              <a:rPr lang="pt-BR" sz="1200" dirty="0" smtClean="0">
                <a:solidFill>
                  <a:schemeClr val="tx1">
                    <a:lumMod val="50000"/>
                    <a:lumOff val="50000"/>
                  </a:schemeClr>
                </a:solidFill>
                <a:latin typeface="Arial" panose="020B0604020202020204" pitchFamily="34" charset="0"/>
                <a:cs typeface="Arial" panose="020B0604020202020204" pitchFamily="34" charset="0"/>
              </a:rPr>
              <a:t>e liberação </a:t>
            </a:r>
            <a:r>
              <a:rPr lang="pt-BR" sz="1200" dirty="0">
                <a:solidFill>
                  <a:schemeClr val="tx1">
                    <a:lumMod val="50000"/>
                    <a:lumOff val="50000"/>
                  </a:schemeClr>
                </a:solidFill>
                <a:latin typeface="Arial" panose="020B0604020202020204" pitchFamily="34" charset="0"/>
                <a:cs typeface="Arial" panose="020B0604020202020204" pitchFamily="34" charset="0"/>
              </a:rPr>
              <a:t>modificada do fármaco. Tais características permitem elevar os níveis </a:t>
            </a:r>
            <a:r>
              <a:rPr lang="pt-BR" sz="1200" dirty="0" smtClean="0">
                <a:solidFill>
                  <a:schemeClr val="tx1">
                    <a:lumMod val="50000"/>
                    <a:lumOff val="50000"/>
                  </a:schemeClr>
                </a:solidFill>
                <a:latin typeface="Arial" panose="020B0604020202020204" pitchFamily="34" charset="0"/>
                <a:cs typeface="Arial" panose="020B0604020202020204" pitchFamily="34" charset="0"/>
              </a:rPr>
              <a:t>do fármaco </a:t>
            </a:r>
            <a:r>
              <a:rPr lang="pt-BR" sz="1200" dirty="0">
                <a:solidFill>
                  <a:schemeClr val="tx1">
                    <a:lumMod val="50000"/>
                    <a:lumOff val="50000"/>
                  </a:schemeClr>
                </a:solidFill>
                <a:latin typeface="Arial" panose="020B0604020202020204" pitchFamily="34" charset="0"/>
                <a:cs typeface="Arial" panose="020B0604020202020204" pitchFamily="34" charset="0"/>
              </a:rPr>
              <a:t>no compartimento intracelular, além de possibilitar sua liberação </a:t>
            </a:r>
            <a:r>
              <a:rPr lang="pt-BR" sz="1200" dirty="0" smtClean="0">
                <a:solidFill>
                  <a:schemeClr val="tx1">
                    <a:lumMod val="50000"/>
                    <a:lumOff val="50000"/>
                  </a:schemeClr>
                </a:solidFill>
                <a:latin typeface="Arial" panose="020B0604020202020204" pitchFamily="34" charset="0"/>
                <a:cs typeface="Arial" panose="020B0604020202020204" pitchFamily="34" charset="0"/>
              </a:rPr>
              <a:t>modificada no </a:t>
            </a:r>
            <a:r>
              <a:rPr lang="pt-BR" sz="1200" dirty="0">
                <a:solidFill>
                  <a:schemeClr val="tx1">
                    <a:lumMod val="50000"/>
                    <a:lumOff val="50000"/>
                  </a:schemeClr>
                </a:solidFill>
                <a:latin typeface="Arial" panose="020B0604020202020204" pitchFamily="34" charset="0"/>
                <a:cs typeface="Arial" panose="020B0604020202020204" pitchFamily="34" charset="0"/>
              </a:rPr>
              <a:t>sítio </a:t>
            </a:r>
            <a:r>
              <a:rPr lang="pt-BR" sz="1200" dirty="0" smtClean="0">
                <a:solidFill>
                  <a:schemeClr val="tx1">
                    <a:lumMod val="50000"/>
                    <a:lumOff val="50000"/>
                  </a:schemeClr>
                </a:solidFill>
                <a:latin typeface="Arial" panose="020B0604020202020204" pitchFamily="34" charset="0"/>
                <a:cs typeface="Arial" panose="020B0604020202020204" pitchFamily="34" charset="0"/>
              </a:rPr>
              <a:t>específico</a:t>
            </a:r>
            <a:r>
              <a:rPr lang="pt-BR" sz="1200" dirty="0">
                <a:solidFill>
                  <a:schemeClr val="tx1">
                    <a:lumMod val="50000"/>
                    <a:lumOff val="50000"/>
                  </a:schemeClr>
                </a:solidFill>
                <a:latin typeface="Arial" panose="020B0604020202020204" pitchFamily="34" charset="0"/>
                <a:cs typeface="Arial" panose="020B0604020202020204" pitchFamily="34" charset="0"/>
              </a:rPr>
              <a:t>. Essas vantagens vem ao encontro da otimização do </a:t>
            </a:r>
            <a:r>
              <a:rPr lang="pt-BR" sz="1200" dirty="0" smtClean="0">
                <a:solidFill>
                  <a:schemeClr val="tx1">
                    <a:lumMod val="50000"/>
                    <a:lumOff val="50000"/>
                  </a:schemeClr>
                </a:solidFill>
                <a:latin typeface="Arial" panose="020B0604020202020204" pitchFamily="34" charset="0"/>
                <a:cs typeface="Arial" panose="020B0604020202020204" pitchFamily="34" charset="0"/>
              </a:rPr>
              <a:t>tratamento da </a:t>
            </a:r>
            <a:r>
              <a:rPr lang="pt-BR" sz="1200" dirty="0">
                <a:solidFill>
                  <a:schemeClr val="tx1">
                    <a:lumMod val="50000"/>
                    <a:lumOff val="50000"/>
                  </a:schemeClr>
                </a:solidFill>
                <a:latin typeface="Arial" panose="020B0604020202020204" pitchFamily="34" charset="0"/>
                <a:cs typeface="Arial" panose="020B0604020202020204" pitchFamily="34" charset="0"/>
              </a:rPr>
              <a:t>leishmaniose devido à falta de medicamentos seguros e de adequada </a:t>
            </a:r>
            <a:r>
              <a:rPr lang="pt-BR" sz="1200" dirty="0" smtClean="0">
                <a:solidFill>
                  <a:schemeClr val="tx1">
                    <a:lumMod val="50000"/>
                    <a:lumOff val="50000"/>
                  </a:schemeClr>
                </a:solidFill>
                <a:latin typeface="Arial" panose="020B0604020202020204" pitchFamily="34" charset="0"/>
                <a:cs typeface="Arial" panose="020B0604020202020204" pitchFamily="34" charset="0"/>
              </a:rPr>
              <a:t>atividade farmacológica</a:t>
            </a:r>
            <a:r>
              <a:rPr lang="pt-BR" sz="1200" dirty="0">
                <a:solidFill>
                  <a:schemeClr val="tx1">
                    <a:lumMod val="50000"/>
                    <a:lumOff val="50000"/>
                  </a:schemeClr>
                </a:solidFill>
                <a:latin typeface="Arial" panose="020B0604020202020204" pitchFamily="34" charset="0"/>
                <a:cs typeface="Arial" panose="020B0604020202020204" pitchFamily="34" charset="0"/>
              </a:rPr>
              <a:t>.</a:t>
            </a:r>
          </a:p>
          <a:p>
            <a:pPr algn="just"/>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93733" y="3419416"/>
            <a:ext cx="6367666" cy="46984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Preparação </a:t>
            </a:r>
            <a:r>
              <a:rPr lang="pt-BR" sz="1200" dirty="0">
                <a:solidFill>
                  <a:schemeClr val="tx1">
                    <a:lumMod val="50000"/>
                    <a:lumOff val="50000"/>
                  </a:schemeClr>
                </a:solidFill>
                <a:latin typeface="Arial"/>
                <a:cs typeface="Arial"/>
              </a:rPr>
              <a:t>e </a:t>
            </a:r>
            <a:r>
              <a:rPr lang="pt-BR" sz="1200" dirty="0" smtClean="0">
                <a:solidFill>
                  <a:schemeClr val="tx1">
                    <a:lumMod val="50000"/>
                    <a:lumOff val="50000"/>
                  </a:schemeClr>
                </a:solidFill>
                <a:latin typeface="Arial"/>
                <a:cs typeface="Arial"/>
              </a:rPr>
              <a:t>avaliação </a:t>
            </a:r>
            <a:r>
              <a:rPr lang="pt-BR" sz="1200" dirty="0">
                <a:solidFill>
                  <a:schemeClr val="tx1">
                    <a:lumMod val="50000"/>
                    <a:lumOff val="50000"/>
                  </a:schemeClr>
                </a:solidFill>
                <a:latin typeface="Arial"/>
                <a:cs typeface="Arial"/>
              </a:rPr>
              <a:t>das características físico-químicas </a:t>
            </a:r>
            <a:r>
              <a:rPr lang="pt-BR" sz="1200" dirty="0" smtClean="0">
                <a:solidFill>
                  <a:schemeClr val="tx1">
                    <a:lumMod val="50000"/>
                    <a:lumOff val="50000"/>
                  </a:schemeClr>
                </a:solidFill>
                <a:latin typeface="Arial"/>
                <a:cs typeface="Arial"/>
              </a:rPr>
              <a:t>e atividade </a:t>
            </a:r>
            <a:r>
              <a:rPr lang="pt-BR" sz="1200" dirty="0" err="1" smtClean="0">
                <a:solidFill>
                  <a:schemeClr val="tx1">
                    <a:lumMod val="50000"/>
                    <a:lumOff val="50000"/>
                  </a:schemeClr>
                </a:solidFill>
                <a:latin typeface="Arial"/>
                <a:cs typeface="Arial"/>
              </a:rPr>
              <a:t>leishmanicida</a:t>
            </a:r>
            <a:r>
              <a:rPr lang="pt-BR" sz="1200" dirty="0" smtClean="0">
                <a:solidFill>
                  <a:schemeClr val="tx1">
                    <a:lumMod val="50000"/>
                    <a:lumOff val="50000"/>
                  </a:schemeClr>
                </a:solidFill>
                <a:latin typeface="Arial"/>
                <a:cs typeface="Arial"/>
              </a:rPr>
              <a:t> </a:t>
            </a:r>
            <a:r>
              <a:rPr lang="pt-BR" sz="1200" i="1" dirty="0" smtClean="0">
                <a:solidFill>
                  <a:schemeClr val="tx1">
                    <a:lumMod val="50000"/>
                    <a:lumOff val="50000"/>
                  </a:schemeClr>
                </a:solidFill>
                <a:latin typeface="Arial"/>
                <a:cs typeface="Arial"/>
              </a:rPr>
              <a:t>in vitro </a:t>
            </a:r>
            <a:r>
              <a:rPr lang="pt-BR" sz="1200" dirty="0" smtClean="0">
                <a:solidFill>
                  <a:schemeClr val="tx1">
                    <a:lumMod val="50000"/>
                    <a:lumOff val="50000"/>
                  </a:schemeClr>
                </a:solidFill>
                <a:latin typeface="Arial"/>
                <a:cs typeface="Arial"/>
              </a:rPr>
              <a:t>da </a:t>
            </a:r>
            <a:r>
              <a:rPr lang="pt-BR" sz="1200" dirty="0" err="1">
                <a:solidFill>
                  <a:schemeClr val="tx1">
                    <a:lumMod val="50000"/>
                    <a:lumOff val="50000"/>
                  </a:schemeClr>
                </a:solidFill>
                <a:latin typeface="Arial"/>
                <a:cs typeface="Arial"/>
              </a:rPr>
              <a:t>nanopartícula</a:t>
            </a:r>
            <a:r>
              <a:rPr lang="pt-BR" sz="1200" dirty="0">
                <a:solidFill>
                  <a:schemeClr val="tx1">
                    <a:lumMod val="50000"/>
                    <a:lumOff val="50000"/>
                  </a:schemeClr>
                </a:solidFill>
                <a:latin typeface="Arial"/>
                <a:cs typeface="Arial"/>
              </a:rPr>
              <a:t> polimérica </a:t>
            </a:r>
            <a:r>
              <a:rPr lang="pt-BR" sz="1200" dirty="0" smtClean="0">
                <a:solidFill>
                  <a:schemeClr val="tx1">
                    <a:lumMod val="50000"/>
                    <a:lumOff val="50000"/>
                  </a:schemeClr>
                </a:solidFill>
                <a:latin typeface="Arial"/>
                <a:cs typeface="Arial"/>
              </a:rPr>
              <a:t>associada ao </a:t>
            </a:r>
            <a:r>
              <a:rPr lang="pt-BR" sz="1200" dirty="0">
                <a:solidFill>
                  <a:schemeClr val="tx1">
                    <a:lumMod val="50000"/>
                    <a:lumOff val="50000"/>
                  </a:schemeClr>
                </a:solidFill>
                <a:latin typeface="Arial"/>
                <a:cs typeface="Arial"/>
              </a:rPr>
              <a:t>novo </a:t>
            </a:r>
            <a:r>
              <a:rPr lang="pt-BR" sz="1200" dirty="0" smtClean="0">
                <a:solidFill>
                  <a:schemeClr val="tx1">
                    <a:lumMod val="50000"/>
                    <a:lumOff val="50000"/>
                  </a:schemeClr>
                </a:solidFill>
                <a:latin typeface="Arial"/>
                <a:cs typeface="Arial"/>
              </a:rPr>
              <a:t>composto  </a:t>
            </a:r>
            <a:r>
              <a:rPr lang="pt-BR" sz="1200" dirty="0" err="1" smtClean="0">
                <a:solidFill>
                  <a:schemeClr val="tx1">
                    <a:lumMod val="50000"/>
                    <a:lumOff val="50000"/>
                  </a:schemeClr>
                </a:solidFill>
                <a:latin typeface="Arial"/>
                <a:cs typeface="Arial"/>
              </a:rPr>
              <a:t>hidroximetilnitrofural</a:t>
            </a:r>
            <a:r>
              <a:rPr lang="pt-BR" sz="1200" dirty="0" smtClean="0">
                <a:solidFill>
                  <a:schemeClr val="tx1">
                    <a:lumMod val="50000"/>
                    <a:lumOff val="50000"/>
                  </a:schemeClr>
                </a:solidFill>
                <a:latin typeface="Arial"/>
                <a:cs typeface="Arial"/>
              </a:rPr>
              <a:t>.</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93733" y="4153157"/>
            <a:ext cx="5907883" cy="92381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Indústria Farmacêutica </a:t>
            </a:r>
          </a:p>
          <a:p>
            <a:pPr algn="just"/>
            <a:r>
              <a:rPr lang="pt-BR" sz="1200" dirty="0" smtClean="0">
                <a:solidFill>
                  <a:schemeClr val="tx1">
                    <a:lumMod val="50000"/>
                    <a:lumOff val="50000"/>
                  </a:schemeClr>
                </a:solidFill>
                <a:latin typeface="Arial"/>
                <a:cs typeface="Arial"/>
              </a:rPr>
              <a:t>•  Medicamentos inovadores com maior eficácia e segurança</a:t>
            </a:r>
          </a:p>
          <a:p>
            <a:pPr algn="just"/>
            <a:r>
              <a:rPr lang="pt-BR" sz="1200" dirty="0" smtClean="0">
                <a:solidFill>
                  <a:schemeClr val="tx1">
                    <a:lumMod val="50000"/>
                    <a:lumOff val="50000"/>
                  </a:schemeClr>
                </a:solidFill>
                <a:latin typeface="Arial"/>
                <a:cs typeface="Arial"/>
              </a:rPr>
              <a:t>• Medicamentos inovadores para o tratamento de doenças negligenciadas</a:t>
            </a:r>
          </a:p>
          <a:p>
            <a:pPr algn="just">
              <a:lnSpc>
                <a:spcPts val="2134"/>
              </a:lnSpc>
            </a:pPr>
            <a:endParaRPr lang="pt-BR" sz="1200" dirty="0" smtClean="0">
              <a:solidFill>
                <a:schemeClr val="tx1">
                  <a:lumMod val="50000"/>
                  <a:lumOff val="50000"/>
                </a:schemeClr>
              </a:solidFill>
              <a:latin typeface="Arial"/>
              <a:cs typeface="Arial"/>
            </a:endParaRPr>
          </a:p>
        </p:txBody>
      </p:sp>
      <p:sp>
        <p:nvSpPr>
          <p:cNvPr id="16" name="TextBox 15"/>
          <p:cNvSpPr txBox="1"/>
          <p:nvPr/>
        </p:nvSpPr>
        <p:spPr>
          <a:xfrm>
            <a:off x="393733" y="5001075"/>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35739"/>
            <a:ext cx="424178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007923 8</a:t>
            </a:r>
            <a:endParaRPr lang="pt-BR" sz="1100" b="1" dirty="0">
              <a:solidFill>
                <a:schemeClr val="tx1">
                  <a:lumMod val="50000"/>
                  <a:lumOff val="50000"/>
                </a:schemeClr>
              </a:solidFill>
              <a:latin typeface="Arial"/>
              <a:cs typeface="Arial"/>
            </a:endParaRPr>
          </a:p>
        </p:txBody>
      </p:sp>
      <p:sp>
        <p:nvSpPr>
          <p:cNvPr id="21" name="Chevron 20"/>
          <p:cNvSpPr/>
          <p:nvPr/>
        </p:nvSpPr>
        <p:spPr>
          <a:xfrm>
            <a:off x="393733" y="5358111"/>
            <a:ext cx="1545323" cy="373474"/>
          </a:xfrm>
          <a:prstGeom prst="chevron">
            <a:avLst/>
          </a:prstGeom>
          <a:solidFill>
            <a:schemeClr val="bg1"/>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34" name="Chevron 33"/>
          <p:cNvSpPr/>
          <p:nvPr/>
        </p:nvSpPr>
        <p:spPr>
          <a:xfrm>
            <a:off x="1744757" y="5358111"/>
            <a:ext cx="1545323" cy="373474"/>
          </a:xfrm>
          <a:prstGeom prst="chevron">
            <a:avLst/>
          </a:prstGeom>
          <a:solidFill>
            <a:schemeClr val="bg1"/>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pré-clínica</a:t>
            </a:r>
            <a:endParaRPr lang="pt-BR" sz="1100" dirty="0">
              <a:solidFill>
                <a:schemeClr val="tx1">
                  <a:lumMod val="65000"/>
                  <a:lumOff val="35000"/>
                </a:schemeClr>
              </a:solidFill>
              <a:latin typeface="Arial"/>
              <a:cs typeface="Arial"/>
            </a:endParaRPr>
          </a:p>
        </p:txBody>
      </p:sp>
      <p:sp>
        <p:nvSpPr>
          <p:cNvPr id="35" name="Chevron 34"/>
          <p:cNvSpPr/>
          <p:nvPr/>
        </p:nvSpPr>
        <p:spPr>
          <a:xfrm>
            <a:off x="3102011" y="5358111"/>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sp>
        <p:nvSpPr>
          <p:cNvPr id="18" name="CaixaDeTexto 17"/>
          <p:cNvSpPr txBox="1"/>
          <p:nvPr/>
        </p:nvSpPr>
        <p:spPr>
          <a:xfrm flipH="1">
            <a:off x="393733" y="6594528"/>
            <a:ext cx="2944623"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graphicFrame>
        <p:nvGraphicFramePr>
          <p:cNvPr id="27" name="Diagrama 26"/>
          <p:cNvGraphicFramePr/>
          <p:nvPr>
            <p:extLst>
              <p:ext uri="{D42A27DB-BD31-4B8C-83A1-F6EECF244321}">
                <p14:modId xmlns:p14="http://schemas.microsoft.com/office/powerpoint/2010/main" val="817931372"/>
              </p:ext>
            </p:extLst>
          </p:nvPr>
        </p:nvGraphicFramePr>
        <p:xfrm>
          <a:off x="3460640" y="5750784"/>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a 27"/>
          <p:cNvGraphicFramePr/>
          <p:nvPr>
            <p:extLst>
              <p:ext uri="{D42A27DB-BD31-4B8C-83A1-F6EECF244321}">
                <p14:modId xmlns:p14="http://schemas.microsoft.com/office/powerpoint/2010/main" val="2217591875"/>
              </p:ext>
            </p:extLst>
          </p:nvPr>
        </p:nvGraphicFramePr>
        <p:xfrm>
          <a:off x="1974244" y="5736930"/>
          <a:ext cx="975620" cy="64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CaixaDeTexto 21"/>
          <p:cNvSpPr txBox="1"/>
          <p:nvPr/>
        </p:nvSpPr>
        <p:spPr>
          <a:xfrm>
            <a:off x="393733" y="6306986"/>
            <a:ext cx="1550424"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CAPES </a:t>
            </a:r>
            <a:endParaRPr lang="pt-BR" sz="1200" b="1" dirty="0">
              <a:solidFill>
                <a:schemeClr val="tx1">
                  <a:lumMod val="65000"/>
                  <a:lumOff val="35000"/>
                </a:schemeClr>
              </a:solidFill>
              <a:latin typeface="Arial" pitchFamily="34" charset="0"/>
              <a:cs typeface="Arial" pitchFamily="34" charset="0"/>
            </a:endParaRPr>
          </a:p>
        </p:txBody>
      </p:sp>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7402" y="1883582"/>
            <a:ext cx="2163758" cy="2163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7577402" y="4028425"/>
            <a:ext cx="5343525" cy="169277"/>
          </a:xfrm>
          <a:prstGeom prst="rect">
            <a:avLst/>
          </a:prstGeom>
        </p:spPr>
        <p:txBody>
          <a:bodyPr>
            <a:spAutoFit/>
          </a:bodyPr>
          <a:lstStyle/>
          <a:p>
            <a:r>
              <a:rPr lang="pt-BR" sz="500" dirty="0"/>
              <a:t>http://www.sanger.ac.uk/about/press/2007/070617.html</a:t>
            </a:r>
          </a:p>
        </p:txBody>
      </p:sp>
      <p:pic>
        <p:nvPicPr>
          <p:cNvPr id="1030" name="Picture 6"/>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7499883" y="5002906"/>
            <a:ext cx="2266409" cy="89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227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842353" y="3220872"/>
            <a:ext cx="9005515" cy="1208508"/>
          </a:xfrm>
          <a:prstGeom prst="rect">
            <a:avLst/>
          </a:prstGeom>
          <a:noFill/>
        </p:spPr>
        <p:txBody>
          <a:bodyPr wrap="square" lIns="99539" tIns="49770" rIns="99539" bIns="49770" rtlCol="0">
            <a:spAutoFit/>
          </a:bodyPr>
          <a:lstStyle/>
          <a:p>
            <a:pPr algn="ctr"/>
            <a:r>
              <a:rPr lang="pt-BR" sz="7200" dirty="0" smtClean="0">
                <a:solidFill>
                  <a:schemeClr val="tx1">
                    <a:lumMod val="50000"/>
                    <a:lumOff val="50000"/>
                  </a:schemeClr>
                </a:solidFill>
                <a:latin typeface="Arial"/>
                <a:cs typeface="Arial"/>
              </a:rPr>
              <a:t>Agropecuária</a:t>
            </a:r>
            <a:endParaRPr lang="pt-BR" sz="7200" dirty="0">
              <a:solidFill>
                <a:schemeClr val="tx1">
                  <a:lumMod val="50000"/>
                  <a:lumOff val="50000"/>
                </a:schemeClr>
              </a:solidFill>
              <a:latin typeface="Arial"/>
              <a:cs typeface="Arial"/>
            </a:endParaRPr>
          </a:p>
        </p:txBody>
      </p:sp>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Espaço Reservado para Número de Slide 6"/>
          <p:cNvSpPr txBox="1">
            <a:spLocks/>
          </p:cNvSpPr>
          <p:nvPr/>
        </p:nvSpPr>
        <p:spPr>
          <a:xfrm>
            <a:off x="7100014" y="6909946"/>
            <a:ext cx="2494016" cy="402652"/>
          </a:xfrm>
          <a:prstGeom prst="rect">
            <a:avLst/>
          </a:prstGeom>
        </p:spPr>
        <p:txBody>
          <a:bodyPr vert="horz" lIns="99539" tIns="49770" rIns="99539" bIns="49770" rtlCol="0" anchor="ctr"/>
          <a:lstStyle/>
          <a:p>
            <a:pPr marL="0" marR="0" lvl="0" indent="0" algn="r" defTabSz="497697" rtl="0" eaLnBrk="1" fontAlgn="auto" latinLnBrk="0" hangingPunct="1">
              <a:lnSpc>
                <a:spcPct val="100000"/>
              </a:lnSpc>
              <a:spcBef>
                <a:spcPts val="0"/>
              </a:spcBef>
              <a:spcAft>
                <a:spcPts val="0"/>
              </a:spcAft>
              <a:buClrTx/>
              <a:buSzTx/>
              <a:buFontTx/>
              <a:buNone/>
              <a:tabLst/>
              <a:defRPr/>
            </a:pPr>
            <a:fld id="{123F45C9-8EAE-0241-91BF-4C55143AC3B3}" type="slidenum">
              <a:rPr kumimoji="0" lang="en-US" sz="1600" b="0" i="0" u="none" strike="noStrike" kern="1200" cap="none" spc="0" normalizeH="0" baseline="0" noProof="0" smtClean="0">
                <a:ln>
                  <a:noFill/>
                </a:ln>
                <a:solidFill>
                  <a:schemeClr val="bg1"/>
                </a:solidFill>
                <a:effectLst/>
                <a:uLnTx/>
                <a:uFillTx/>
                <a:latin typeface="+mn-lt"/>
                <a:ea typeface="+mn-ea"/>
                <a:cs typeface="+mn-cs"/>
              </a:rPr>
              <a:pPr marL="0" marR="0" lvl="0" indent="0" algn="r" defTabSz="497697"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5</a:t>
            </a:fld>
            <a:endParaRPr lang="en-US" sz="1600" dirty="0">
              <a:solidFill>
                <a:schemeClr val="bg1"/>
              </a:solidFill>
            </a:endParaRPr>
          </a:p>
        </p:txBody>
      </p:sp>
    </p:spTree>
    <p:extLst>
      <p:ext uri="{BB962C8B-B14F-4D97-AF65-F5344CB8AC3E}">
        <p14:creationId xmlns:p14="http://schemas.microsoft.com/office/powerpoint/2010/main" val="36559784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841523"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Juliana P. Falcão, Roberto A. Souza, Ebert S. Hanna </a:t>
            </a:r>
            <a:endParaRPr lang="pt-BR" sz="1500" dirty="0">
              <a:solidFill>
                <a:srgbClr val="FF0000"/>
              </a:solidFill>
              <a:latin typeface="Arial"/>
              <a:cs typeface="Arial"/>
            </a:endParaRPr>
          </a:p>
        </p:txBody>
      </p:sp>
      <p:sp>
        <p:nvSpPr>
          <p:cNvPr id="7" name="TextBox 6"/>
          <p:cNvSpPr txBox="1"/>
          <p:nvPr/>
        </p:nvSpPr>
        <p:spPr>
          <a:xfrm>
            <a:off x="342605" y="146444"/>
            <a:ext cx="9252953" cy="808398"/>
          </a:xfrm>
          <a:prstGeom prst="rect">
            <a:avLst/>
          </a:prstGeom>
          <a:noFill/>
        </p:spPr>
        <p:txBody>
          <a:bodyPr wrap="square" lIns="99539" tIns="49770" rIns="99539" bIns="49770" rtlCol="0">
            <a:spAutoFit/>
          </a:bodyPr>
          <a:lstStyle/>
          <a:p>
            <a:r>
              <a:rPr lang="pt-BR" sz="2300" dirty="0">
                <a:solidFill>
                  <a:schemeClr val="bg1"/>
                </a:solidFill>
                <a:latin typeface="Arial"/>
                <a:cs typeface="Arial"/>
              </a:rPr>
              <a:t>High-</a:t>
            </a:r>
            <a:r>
              <a:rPr lang="pt-BR" sz="2300" dirty="0" err="1">
                <a:solidFill>
                  <a:schemeClr val="bg1"/>
                </a:solidFill>
                <a:latin typeface="Arial"/>
                <a:cs typeface="Arial"/>
              </a:rPr>
              <a:t>resolution</a:t>
            </a:r>
            <a:r>
              <a:rPr lang="pt-BR" sz="2300" dirty="0">
                <a:solidFill>
                  <a:schemeClr val="bg1"/>
                </a:solidFill>
                <a:latin typeface="Arial"/>
                <a:cs typeface="Arial"/>
              </a:rPr>
              <a:t> </a:t>
            </a:r>
            <a:r>
              <a:rPr lang="pt-BR" sz="2300" dirty="0" err="1">
                <a:solidFill>
                  <a:schemeClr val="bg1"/>
                </a:solidFill>
                <a:latin typeface="Arial"/>
                <a:cs typeface="Arial"/>
              </a:rPr>
              <a:t>M</a:t>
            </a:r>
            <a:r>
              <a:rPr lang="pt-BR" sz="2300" dirty="0" err="1" smtClean="0">
                <a:solidFill>
                  <a:schemeClr val="bg1"/>
                </a:solidFill>
                <a:latin typeface="Arial"/>
                <a:cs typeface="Arial"/>
              </a:rPr>
              <a:t>elting</a:t>
            </a:r>
            <a:r>
              <a:rPr lang="pt-BR" sz="2300" dirty="0" smtClean="0">
                <a:solidFill>
                  <a:schemeClr val="bg1"/>
                </a:solidFill>
                <a:latin typeface="Arial"/>
                <a:cs typeface="Arial"/>
              </a:rPr>
              <a:t> </a:t>
            </a:r>
            <a:r>
              <a:rPr lang="pt-BR" sz="2300" dirty="0" err="1">
                <a:solidFill>
                  <a:schemeClr val="bg1"/>
                </a:solidFill>
                <a:latin typeface="Arial"/>
                <a:cs typeface="Arial"/>
              </a:rPr>
              <a:t>A</a:t>
            </a:r>
            <a:r>
              <a:rPr lang="pt-BR" sz="2300" dirty="0" err="1" smtClean="0">
                <a:solidFill>
                  <a:schemeClr val="bg1"/>
                </a:solidFill>
                <a:latin typeface="Arial"/>
                <a:cs typeface="Arial"/>
              </a:rPr>
              <a:t>nalysis</a:t>
            </a:r>
            <a:r>
              <a:rPr lang="pt-BR" sz="2300" dirty="0" smtClean="0">
                <a:solidFill>
                  <a:schemeClr val="bg1"/>
                </a:solidFill>
                <a:latin typeface="Arial"/>
                <a:cs typeface="Arial"/>
              </a:rPr>
              <a:t> (HRMA) </a:t>
            </a:r>
            <a:r>
              <a:rPr lang="pt-BR" sz="2300" dirty="0">
                <a:solidFill>
                  <a:schemeClr val="bg1"/>
                </a:solidFill>
                <a:latin typeface="Arial"/>
                <a:cs typeface="Arial"/>
              </a:rPr>
              <a:t>para </a:t>
            </a:r>
            <a:r>
              <a:rPr lang="pt-BR" sz="2300" dirty="0" smtClean="0">
                <a:solidFill>
                  <a:schemeClr val="bg1"/>
                </a:solidFill>
                <a:latin typeface="Arial"/>
                <a:cs typeface="Arial"/>
              </a:rPr>
              <a:t>Identificação </a:t>
            </a:r>
            <a:r>
              <a:rPr lang="pt-BR" sz="2300" dirty="0">
                <a:solidFill>
                  <a:schemeClr val="bg1"/>
                </a:solidFill>
                <a:latin typeface="Arial"/>
                <a:cs typeface="Arial"/>
              </a:rPr>
              <a:t>de </a:t>
            </a:r>
            <a:r>
              <a:rPr lang="pt-BR" sz="2300" dirty="0" smtClean="0">
                <a:solidFill>
                  <a:schemeClr val="bg1"/>
                </a:solidFill>
                <a:latin typeface="Arial"/>
                <a:cs typeface="Arial"/>
              </a:rPr>
              <a:t>Espécies </a:t>
            </a:r>
            <a:r>
              <a:rPr lang="pt-BR" sz="2300" dirty="0" err="1">
                <a:solidFill>
                  <a:schemeClr val="bg1"/>
                </a:solidFill>
                <a:latin typeface="Arial"/>
                <a:cs typeface="Arial"/>
              </a:rPr>
              <a:t>E</a:t>
            </a:r>
            <a:r>
              <a:rPr lang="pt-BR" sz="2300" dirty="0" err="1" smtClean="0">
                <a:solidFill>
                  <a:schemeClr val="bg1"/>
                </a:solidFill>
                <a:latin typeface="Arial"/>
                <a:cs typeface="Arial"/>
              </a:rPr>
              <a:t>nteropatogênicas</a:t>
            </a:r>
            <a:r>
              <a:rPr lang="pt-BR" sz="2300" dirty="0" smtClean="0">
                <a:solidFill>
                  <a:schemeClr val="bg1"/>
                </a:solidFill>
                <a:latin typeface="Arial"/>
                <a:cs typeface="Arial"/>
              </a:rPr>
              <a:t> </a:t>
            </a:r>
            <a:r>
              <a:rPr lang="pt-BR" sz="2300" dirty="0">
                <a:solidFill>
                  <a:schemeClr val="bg1"/>
                </a:solidFill>
                <a:latin typeface="Arial"/>
                <a:cs typeface="Arial"/>
              </a:rPr>
              <a:t>de Yersinia</a:t>
            </a:r>
          </a:p>
        </p:txBody>
      </p:sp>
      <p:sp>
        <p:nvSpPr>
          <p:cNvPr id="9" name="TextBox 8"/>
          <p:cNvSpPr txBox="1"/>
          <p:nvPr/>
        </p:nvSpPr>
        <p:spPr>
          <a:xfrm>
            <a:off x="8881575" y="6578062"/>
            <a:ext cx="71398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FCFRP</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240095" y="1464913"/>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240095" y="3473881"/>
            <a:ext cx="964052"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239415" y="4748050"/>
            <a:ext cx="2304162"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público-alvo </a:t>
            </a:r>
            <a:endParaRPr lang="pt-BR" sz="1300" b="1" dirty="0">
              <a:solidFill>
                <a:srgbClr val="099ADD"/>
              </a:solidFill>
              <a:latin typeface="Arial"/>
              <a:cs typeface="Arial"/>
            </a:endParaRPr>
          </a:p>
        </p:txBody>
      </p:sp>
      <p:sp>
        <p:nvSpPr>
          <p:cNvPr id="16" name="TextBox 15"/>
          <p:cNvSpPr txBox="1"/>
          <p:nvPr/>
        </p:nvSpPr>
        <p:spPr>
          <a:xfrm>
            <a:off x="240095" y="5639586"/>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2302" y="6600010"/>
            <a:ext cx="3957258" cy="271517"/>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008162-3</a:t>
            </a:r>
            <a:endParaRPr lang="pt-BR" sz="1100" b="1" dirty="0">
              <a:solidFill>
                <a:schemeClr val="tx1">
                  <a:lumMod val="50000"/>
                  <a:lumOff val="50000"/>
                </a:schemeClr>
              </a:solidFill>
              <a:latin typeface="Arial"/>
              <a:cs typeface="Arial"/>
            </a:endParaRPr>
          </a:p>
        </p:txBody>
      </p:sp>
      <p:sp>
        <p:nvSpPr>
          <p:cNvPr id="18" name="CaixaDeTexto 17"/>
          <p:cNvSpPr txBox="1"/>
          <p:nvPr/>
        </p:nvSpPr>
        <p:spPr>
          <a:xfrm flipH="1">
            <a:off x="400048" y="6594529"/>
            <a:ext cx="3101877"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sp>
        <p:nvSpPr>
          <p:cNvPr id="26" name="TextBox 13"/>
          <p:cNvSpPr txBox="1"/>
          <p:nvPr/>
        </p:nvSpPr>
        <p:spPr>
          <a:xfrm>
            <a:off x="240095" y="3702815"/>
            <a:ext cx="5512575" cy="1023842"/>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Desenvolver um método para a diferenciação de </a:t>
            </a:r>
            <a:r>
              <a:rPr lang="en-US" sz="1200" dirty="0">
                <a:solidFill>
                  <a:schemeClr val="tx1">
                    <a:lumMod val="50000"/>
                    <a:lumOff val="50000"/>
                  </a:schemeClr>
                </a:solidFill>
                <a:latin typeface="Arial"/>
                <a:cs typeface="Arial"/>
              </a:rPr>
              <a:t>Y. enterocolitica e Y. pseudotuberculosis </a:t>
            </a:r>
            <a:r>
              <a:rPr lang="en-US" sz="1200" dirty="0" err="1">
                <a:solidFill>
                  <a:schemeClr val="tx1">
                    <a:lumMod val="50000"/>
                    <a:lumOff val="50000"/>
                  </a:schemeClr>
                </a:solidFill>
                <a:latin typeface="Arial"/>
                <a:cs typeface="Arial"/>
              </a:rPr>
              <a:t>baseado</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em</a:t>
            </a:r>
            <a:r>
              <a:rPr lang="en-US" sz="1200" dirty="0">
                <a:solidFill>
                  <a:schemeClr val="tx1">
                    <a:lumMod val="50000"/>
                    <a:lumOff val="50000"/>
                  </a:schemeClr>
                </a:solidFill>
                <a:latin typeface="Arial"/>
                <a:cs typeface="Arial"/>
              </a:rPr>
              <a:t> HRMA de </a:t>
            </a:r>
            <a:r>
              <a:rPr lang="en-US" sz="1200" dirty="0" err="1">
                <a:solidFill>
                  <a:schemeClr val="tx1">
                    <a:lumMod val="50000"/>
                    <a:lumOff val="50000"/>
                  </a:schemeClr>
                </a:solidFill>
                <a:latin typeface="Arial"/>
                <a:cs typeface="Arial"/>
              </a:rPr>
              <a:t>modo</a:t>
            </a:r>
            <a:r>
              <a:rPr lang="en-US" sz="1200" dirty="0">
                <a:solidFill>
                  <a:schemeClr val="tx1">
                    <a:lumMod val="50000"/>
                    <a:lumOff val="50000"/>
                  </a:schemeClr>
                </a:solidFill>
                <a:latin typeface="Arial"/>
                <a:cs typeface="Arial"/>
              </a:rPr>
              <a:t> a </a:t>
            </a:r>
            <a:r>
              <a:rPr lang="en-US" sz="1200" dirty="0" err="1">
                <a:solidFill>
                  <a:schemeClr val="tx1">
                    <a:lumMod val="50000"/>
                    <a:lumOff val="50000"/>
                  </a:schemeClr>
                </a:solidFill>
                <a:latin typeface="Arial"/>
                <a:cs typeface="Arial"/>
              </a:rPr>
              <a:t>ampliar</a:t>
            </a:r>
            <a:r>
              <a:rPr lang="en-US" sz="1200" dirty="0">
                <a:solidFill>
                  <a:schemeClr val="tx1">
                    <a:lumMod val="50000"/>
                    <a:lumOff val="50000"/>
                  </a:schemeClr>
                </a:solidFill>
                <a:latin typeface="Arial"/>
                <a:cs typeface="Arial"/>
              </a:rPr>
              <a:t> o </a:t>
            </a:r>
            <a:r>
              <a:rPr lang="en-US" sz="1200" dirty="0" err="1">
                <a:solidFill>
                  <a:schemeClr val="tx1">
                    <a:lumMod val="50000"/>
                    <a:lumOff val="50000"/>
                  </a:schemeClr>
                </a:solidFill>
                <a:latin typeface="Arial"/>
                <a:cs typeface="Arial"/>
              </a:rPr>
              <a:t>repertório</a:t>
            </a:r>
            <a:r>
              <a:rPr lang="en-US" sz="1200" dirty="0">
                <a:solidFill>
                  <a:schemeClr val="tx1">
                    <a:lumMod val="50000"/>
                    <a:lumOff val="50000"/>
                  </a:schemeClr>
                </a:solidFill>
                <a:latin typeface="Arial"/>
                <a:cs typeface="Arial"/>
              </a:rPr>
              <a:t> de </a:t>
            </a:r>
            <a:r>
              <a:rPr lang="en-US" sz="1200" dirty="0" err="1">
                <a:solidFill>
                  <a:schemeClr val="tx1">
                    <a:lumMod val="50000"/>
                    <a:lumOff val="50000"/>
                  </a:schemeClr>
                </a:solidFill>
                <a:latin typeface="Arial"/>
                <a:cs typeface="Arial"/>
              </a:rPr>
              <a:t>ferramentas</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moleculares</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que</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contibuem</a:t>
            </a:r>
            <a:r>
              <a:rPr lang="en-US" sz="1200" dirty="0">
                <a:solidFill>
                  <a:schemeClr val="tx1">
                    <a:lumMod val="50000"/>
                    <a:lumOff val="50000"/>
                  </a:schemeClr>
                </a:solidFill>
                <a:latin typeface="Arial"/>
                <a:cs typeface="Arial"/>
              </a:rPr>
              <a:t> para a </a:t>
            </a:r>
            <a:r>
              <a:rPr lang="en-US" sz="1200" dirty="0" err="1">
                <a:solidFill>
                  <a:schemeClr val="tx1">
                    <a:lumMod val="50000"/>
                    <a:lumOff val="50000"/>
                  </a:schemeClr>
                </a:solidFill>
                <a:latin typeface="Arial"/>
                <a:cs typeface="Arial"/>
              </a:rPr>
              <a:t>caracterização</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microbiológica</a:t>
            </a:r>
            <a:r>
              <a:rPr lang="en-US" sz="1200" dirty="0">
                <a:solidFill>
                  <a:schemeClr val="tx1">
                    <a:lumMod val="50000"/>
                    <a:lumOff val="50000"/>
                  </a:schemeClr>
                </a:solidFill>
                <a:latin typeface="Arial"/>
                <a:cs typeface="Arial"/>
              </a:rPr>
              <a:t> do </a:t>
            </a:r>
            <a:r>
              <a:rPr lang="en-US" sz="1200" dirty="0" err="1">
                <a:solidFill>
                  <a:schemeClr val="tx1">
                    <a:lumMod val="50000"/>
                    <a:lumOff val="50000"/>
                  </a:schemeClr>
                </a:solidFill>
                <a:latin typeface="Arial"/>
                <a:cs typeface="Arial"/>
              </a:rPr>
              <a:t>gênero</a:t>
            </a:r>
            <a:r>
              <a:rPr lang="en-US" sz="1200" dirty="0">
                <a:solidFill>
                  <a:schemeClr val="tx1">
                    <a:lumMod val="50000"/>
                    <a:lumOff val="50000"/>
                  </a:schemeClr>
                </a:solidFill>
                <a:latin typeface="Arial"/>
                <a:cs typeface="Arial"/>
              </a:rPr>
              <a:t> Yersinia. O </a:t>
            </a:r>
            <a:r>
              <a:rPr lang="en-US" sz="1200" dirty="0" err="1">
                <a:solidFill>
                  <a:schemeClr val="tx1">
                    <a:lumMod val="50000"/>
                    <a:lumOff val="50000"/>
                  </a:schemeClr>
                </a:solidFill>
                <a:latin typeface="Arial"/>
                <a:cs typeface="Arial"/>
              </a:rPr>
              <a:t>método</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utiliza</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uma</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plataforma</a:t>
            </a:r>
            <a:r>
              <a:rPr lang="en-US" sz="1200" dirty="0">
                <a:solidFill>
                  <a:schemeClr val="tx1">
                    <a:lumMod val="50000"/>
                    <a:lumOff val="50000"/>
                  </a:schemeClr>
                </a:solidFill>
                <a:latin typeface="Arial"/>
                <a:cs typeface="Arial"/>
              </a:rPr>
              <a:t> simples, </a:t>
            </a:r>
            <a:r>
              <a:rPr lang="en-US" sz="1200" dirty="0" err="1">
                <a:solidFill>
                  <a:schemeClr val="tx1">
                    <a:lumMod val="50000"/>
                    <a:lumOff val="50000"/>
                  </a:schemeClr>
                </a:solidFill>
                <a:latin typeface="Arial"/>
                <a:cs typeface="Arial"/>
              </a:rPr>
              <a:t>custo-acessível</a:t>
            </a:r>
            <a:r>
              <a:rPr lang="en-US" sz="1200" dirty="0">
                <a:solidFill>
                  <a:schemeClr val="tx1">
                    <a:lumMod val="50000"/>
                    <a:lumOff val="50000"/>
                  </a:schemeClr>
                </a:solidFill>
                <a:latin typeface="Arial"/>
                <a:cs typeface="Arial"/>
              </a:rPr>
              <a:t> e </a:t>
            </a:r>
            <a:r>
              <a:rPr lang="en-US" sz="1200" dirty="0" err="1">
                <a:solidFill>
                  <a:schemeClr val="tx1">
                    <a:lumMod val="50000"/>
                    <a:lumOff val="50000"/>
                  </a:schemeClr>
                </a:solidFill>
                <a:latin typeface="Arial"/>
                <a:cs typeface="Arial"/>
              </a:rPr>
              <a:t>rápida</a:t>
            </a:r>
            <a:r>
              <a:rPr lang="en-US" sz="1200" dirty="0">
                <a:solidFill>
                  <a:schemeClr val="tx1">
                    <a:lumMod val="50000"/>
                    <a:lumOff val="50000"/>
                  </a:schemeClr>
                </a:solidFill>
                <a:latin typeface="Arial"/>
                <a:cs typeface="Arial"/>
              </a:rPr>
              <a:t> e </a:t>
            </a:r>
            <a:r>
              <a:rPr lang="en-US" sz="1200" dirty="0" err="1">
                <a:solidFill>
                  <a:schemeClr val="tx1">
                    <a:lumMod val="50000"/>
                    <a:lumOff val="50000"/>
                  </a:schemeClr>
                </a:solidFill>
                <a:latin typeface="Arial"/>
                <a:cs typeface="Arial"/>
              </a:rPr>
              <a:t>pode</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ser</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utilizado</a:t>
            </a:r>
            <a:r>
              <a:rPr lang="en-US" sz="1200" dirty="0">
                <a:solidFill>
                  <a:schemeClr val="tx1">
                    <a:lumMod val="50000"/>
                    <a:lumOff val="50000"/>
                  </a:schemeClr>
                </a:solidFill>
                <a:latin typeface="Arial"/>
                <a:cs typeface="Arial"/>
              </a:rPr>
              <a:t> com um </a:t>
            </a:r>
            <a:r>
              <a:rPr lang="en-US" sz="1200" dirty="0" err="1">
                <a:solidFill>
                  <a:schemeClr val="tx1">
                    <a:lumMod val="50000"/>
                    <a:lumOff val="50000"/>
                  </a:schemeClr>
                </a:solidFill>
                <a:latin typeface="Arial"/>
                <a:cs typeface="Arial"/>
              </a:rPr>
              <a:t>elevado</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número</a:t>
            </a:r>
            <a:r>
              <a:rPr lang="en-US" sz="1200" dirty="0">
                <a:solidFill>
                  <a:schemeClr val="tx1">
                    <a:lumMod val="50000"/>
                    <a:lumOff val="50000"/>
                  </a:schemeClr>
                </a:solidFill>
                <a:latin typeface="Arial"/>
                <a:cs typeface="Arial"/>
              </a:rPr>
              <a:t> de </a:t>
            </a:r>
            <a:r>
              <a:rPr lang="en-US" sz="1200" dirty="0" err="1">
                <a:solidFill>
                  <a:schemeClr val="tx1">
                    <a:lumMod val="50000"/>
                    <a:lumOff val="50000"/>
                  </a:schemeClr>
                </a:solidFill>
                <a:latin typeface="Arial"/>
                <a:cs typeface="Arial"/>
              </a:rPr>
              <a:t>amostras</a:t>
            </a:r>
            <a:r>
              <a:rPr lang="en-US" sz="1200" dirty="0" smtClean="0">
                <a:latin typeface="Arial" panose="020B0604020202020204" pitchFamily="34" charset="0"/>
                <a:cs typeface="Arial" panose="020B0604020202020204" pitchFamily="34" charset="0"/>
              </a:rPr>
              <a:t>.  </a:t>
            </a:r>
            <a:r>
              <a:rPr lang="pt-BR" sz="1200" i="1" dirty="0" smtClean="0">
                <a:latin typeface="Arial" panose="020B0604020202020204" pitchFamily="34" charset="0"/>
                <a:cs typeface="Arial" panose="020B0604020202020204" pitchFamily="34" charset="0"/>
              </a:rPr>
              <a:t> </a:t>
            </a:r>
            <a:endParaRPr lang="pt-BR" sz="12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tângulo 7"/>
          <p:cNvSpPr/>
          <p:nvPr/>
        </p:nvSpPr>
        <p:spPr>
          <a:xfrm>
            <a:off x="240095" y="1719555"/>
            <a:ext cx="5512575" cy="1754326"/>
          </a:xfrm>
          <a:prstGeom prst="rect">
            <a:avLst/>
          </a:prstGeom>
        </p:spPr>
        <p:txBody>
          <a:bodyPr wrap="square">
            <a:spAutoFit/>
          </a:bodyPr>
          <a:lstStyle/>
          <a:p>
            <a:pPr algn="just"/>
            <a:r>
              <a:rPr lang="pt-BR" sz="1200" dirty="0">
                <a:solidFill>
                  <a:schemeClr val="tx1">
                    <a:lumMod val="50000"/>
                    <a:lumOff val="50000"/>
                  </a:schemeClr>
                </a:solidFill>
                <a:latin typeface="Arial"/>
                <a:cs typeface="Arial"/>
              </a:rPr>
              <a:t>O gênero </a:t>
            </a:r>
            <a:r>
              <a:rPr lang="pt-BR" sz="1200" dirty="0" err="1">
                <a:solidFill>
                  <a:schemeClr val="tx1">
                    <a:lumMod val="50000"/>
                    <a:lumOff val="50000"/>
                  </a:schemeClr>
                </a:solidFill>
                <a:latin typeface="Arial"/>
                <a:cs typeface="Arial"/>
              </a:rPr>
              <a:t>Yersinia</a:t>
            </a:r>
            <a:r>
              <a:rPr lang="pt-BR" sz="1200" dirty="0">
                <a:solidFill>
                  <a:schemeClr val="tx1">
                    <a:lumMod val="50000"/>
                    <a:lumOff val="50000"/>
                  </a:schemeClr>
                </a:solidFill>
                <a:latin typeface="Arial"/>
                <a:cs typeface="Arial"/>
              </a:rPr>
              <a:t> pertence à família </a:t>
            </a:r>
            <a:r>
              <a:rPr lang="pt-BR" sz="1200" dirty="0" err="1">
                <a:solidFill>
                  <a:schemeClr val="tx1">
                    <a:lumMod val="50000"/>
                    <a:lumOff val="50000"/>
                  </a:schemeClr>
                </a:solidFill>
                <a:latin typeface="Arial"/>
                <a:cs typeface="Arial"/>
              </a:rPr>
              <a:t>Enterobacteriaceae</a:t>
            </a:r>
            <a:r>
              <a:rPr lang="pt-BR" sz="1200" dirty="0">
                <a:solidFill>
                  <a:schemeClr val="tx1">
                    <a:lumMod val="50000"/>
                    <a:lumOff val="50000"/>
                  </a:schemeClr>
                </a:solidFill>
                <a:latin typeface="Arial"/>
                <a:cs typeface="Arial"/>
              </a:rPr>
              <a:t> e compreende 17 espécies. Y. </a:t>
            </a:r>
            <a:r>
              <a:rPr lang="pt-BR" sz="1200" dirty="0" err="1">
                <a:solidFill>
                  <a:schemeClr val="tx1">
                    <a:lumMod val="50000"/>
                    <a:lumOff val="50000"/>
                  </a:schemeClr>
                </a:solidFill>
                <a:latin typeface="Arial"/>
                <a:cs typeface="Arial"/>
              </a:rPr>
              <a:t>pestis</a:t>
            </a:r>
            <a:r>
              <a:rPr lang="pt-BR" sz="1200" dirty="0">
                <a:solidFill>
                  <a:schemeClr val="tx1">
                    <a:lumMod val="50000"/>
                    <a:lumOff val="50000"/>
                  </a:schemeClr>
                </a:solidFill>
                <a:latin typeface="Arial"/>
                <a:cs typeface="Arial"/>
              </a:rPr>
              <a:t>, Y. </a:t>
            </a:r>
            <a:r>
              <a:rPr lang="pt-BR" sz="1200" dirty="0" err="1">
                <a:solidFill>
                  <a:schemeClr val="tx1">
                    <a:lumMod val="50000"/>
                    <a:lumOff val="50000"/>
                  </a:schemeClr>
                </a:solidFill>
                <a:latin typeface="Arial"/>
                <a:cs typeface="Arial"/>
              </a:rPr>
              <a:t>pseudotuberculosis</a:t>
            </a:r>
            <a:r>
              <a:rPr lang="pt-BR" sz="1200" dirty="0">
                <a:solidFill>
                  <a:schemeClr val="tx1">
                    <a:lumMod val="50000"/>
                    <a:lumOff val="50000"/>
                  </a:schemeClr>
                </a:solidFill>
                <a:latin typeface="Arial"/>
                <a:cs typeface="Arial"/>
              </a:rPr>
              <a:t> e Y. </a:t>
            </a:r>
            <a:r>
              <a:rPr lang="pt-BR" sz="1200" dirty="0" err="1">
                <a:solidFill>
                  <a:schemeClr val="tx1">
                    <a:lumMod val="50000"/>
                    <a:lumOff val="50000"/>
                  </a:schemeClr>
                </a:solidFill>
                <a:latin typeface="Arial"/>
                <a:cs typeface="Arial"/>
              </a:rPr>
              <a:t>enterocolitica</a:t>
            </a:r>
            <a:r>
              <a:rPr lang="pt-BR" sz="1200" dirty="0">
                <a:solidFill>
                  <a:schemeClr val="tx1">
                    <a:lumMod val="50000"/>
                    <a:lumOff val="50000"/>
                  </a:schemeClr>
                </a:solidFill>
                <a:latin typeface="Arial"/>
                <a:cs typeface="Arial"/>
              </a:rPr>
              <a:t> são patógenos que podem causar infecções em humanos e </a:t>
            </a:r>
            <a:r>
              <a:rPr lang="pt-BR" sz="1200" dirty="0" smtClean="0">
                <a:solidFill>
                  <a:schemeClr val="tx1">
                    <a:lumMod val="50000"/>
                    <a:lumOff val="50000"/>
                  </a:schemeClr>
                </a:solidFill>
                <a:latin typeface="Arial"/>
                <a:cs typeface="Arial"/>
              </a:rPr>
              <a:t>animais, sendo que </a:t>
            </a:r>
            <a:r>
              <a:rPr lang="pt-BR" sz="1200" dirty="0">
                <a:solidFill>
                  <a:schemeClr val="tx1">
                    <a:lumMod val="50000"/>
                    <a:lumOff val="50000"/>
                  </a:schemeClr>
                </a:solidFill>
                <a:latin typeface="Arial"/>
                <a:cs typeface="Arial"/>
              </a:rPr>
              <a:t>Y. </a:t>
            </a:r>
            <a:r>
              <a:rPr lang="pt-BR" sz="1200" dirty="0" err="1">
                <a:solidFill>
                  <a:schemeClr val="tx1">
                    <a:lumMod val="50000"/>
                    <a:lumOff val="50000"/>
                  </a:schemeClr>
                </a:solidFill>
                <a:latin typeface="Arial"/>
                <a:cs typeface="Arial"/>
              </a:rPr>
              <a:t>pestis</a:t>
            </a:r>
            <a:r>
              <a:rPr lang="pt-BR" sz="1200" dirty="0">
                <a:solidFill>
                  <a:schemeClr val="tx1">
                    <a:lumMod val="50000"/>
                    <a:lumOff val="50000"/>
                  </a:schemeClr>
                </a:solidFill>
                <a:latin typeface="Arial"/>
                <a:cs typeface="Arial"/>
              </a:rPr>
              <a:t> causa a praga; Y. </a:t>
            </a:r>
            <a:r>
              <a:rPr lang="pt-BR" sz="1200" dirty="0" err="1">
                <a:solidFill>
                  <a:schemeClr val="tx1">
                    <a:lumMod val="50000"/>
                    <a:lumOff val="50000"/>
                  </a:schemeClr>
                </a:solidFill>
                <a:latin typeface="Arial"/>
                <a:cs typeface="Arial"/>
              </a:rPr>
              <a:t>pseudotuberculosis</a:t>
            </a:r>
            <a:r>
              <a:rPr lang="pt-BR" sz="1200" dirty="0">
                <a:solidFill>
                  <a:schemeClr val="tx1">
                    <a:lumMod val="50000"/>
                    <a:lumOff val="50000"/>
                  </a:schemeClr>
                </a:solidFill>
                <a:latin typeface="Arial"/>
                <a:cs typeface="Arial"/>
              </a:rPr>
              <a:t> e Y. </a:t>
            </a:r>
            <a:r>
              <a:rPr lang="pt-BR" sz="1200" dirty="0" err="1">
                <a:solidFill>
                  <a:schemeClr val="tx1">
                    <a:lumMod val="50000"/>
                    <a:lumOff val="50000"/>
                  </a:schemeClr>
                </a:solidFill>
                <a:latin typeface="Arial"/>
                <a:cs typeface="Arial"/>
              </a:rPr>
              <a:t>enterocolitica</a:t>
            </a:r>
            <a:r>
              <a:rPr lang="pt-BR" sz="1200" dirty="0">
                <a:solidFill>
                  <a:schemeClr val="tx1">
                    <a:lumMod val="50000"/>
                    <a:lumOff val="50000"/>
                  </a:schemeClr>
                </a:solidFill>
                <a:latin typeface="Arial"/>
                <a:cs typeface="Arial"/>
              </a:rPr>
              <a:t> são agentes causadores de gastroenterites transmitidas, especialmente, por água e alimentos. </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O </a:t>
            </a:r>
            <a:r>
              <a:rPr lang="pt-BR" sz="1200" dirty="0">
                <a:solidFill>
                  <a:schemeClr val="tx1">
                    <a:lumMod val="50000"/>
                    <a:lumOff val="50000"/>
                  </a:schemeClr>
                </a:solidFill>
                <a:latin typeface="Arial"/>
                <a:cs typeface="Arial"/>
              </a:rPr>
              <a:t>método baseado em HRMA aqui desenvolvido pode ser utilizado como um método rápido e fácil para a diferenciação </a:t>
            </a:r>
            <a:r>
              <a:rPr lang="pt-BR" sz="1200" dirty="0" smtClean="0">
                <a:solidFill>
                  <a:schemeClr val="tx1">
                    <a:lumMod val="50000"/>
                    <a:lumOff val="50000"/>
                  </a:schemeClr>
                </a:solidFill>
                <a:latin typeface="Arial"/>
                <a:cs typeface="Arial"/>
              </a:rPr>
              <a:t>das </a:t>
            </a:r>
            <a:r>
              <a:rPr lang="pt-BR" sz="1200" dirty="0">
                <a:solidFill>
                  <a:schemeClr val="tx1">
                    <a:lumMod val="50000"/>
                    <a:lumOff val="50000"/>
                  </a:schemeClr>
                </a:solidFill>
                <a:latin typeface="Arial"/>
                <a:cs typeface="Arial"/>
              </a:rPr>
              <a:t>espécies Y. </a:t>
            </a:r>
            <a:r>
              <a:rPr lang="pt-BR" sz="1200" dirty="0" err="1">
                <a:solidFill>
                  <a:schemeClr val="tx1">
                    <a:lumMod val="50000"/>
                    <a:lumOff val="50000"/>
                  </a:schemeClr>
                </a:solidFill>
                <a:latin typeface="Arial"/>
                <a:cs typeface="Arial"/>
              </a:rPr>
              <a:t>pseudotuberculosis</a:t>
            </a:r>
            <a:r>
              <a:rPr lang="pt-BR" sz="1200" dirty="0">
                <a:solidFill>
                  <a:schemeClr val="tx1">
                    <a:lumMod val="50000"/>
                    <a:lumOff val="50000"/>
                  </a:schemeClr>
                </a:solidFill>
                <a:latin typeface="Arial"/>
                <a:cs typeface="Arial"/>
              </a:rPr>
              <a:t> de Y. </a:t>
            </a:r>
            <a:r>
              <a:rPr lang="pt-BR" sz="1200" dirty="0" err="1">
                <a:solidFill>
                  <a:schemeClr val="tx1">
                    <a:lumMod val="50000"/>
                    <a:lumOff val="50000"/>
                  </a:schemeClr>
                </a:solidFill>
                <a:latin typeface="Arial"/>
                <a:cs typeface="Arial"/>
              </a:rPr>
              <a:t>enterocolitica</a:t>
            </a:r>
            <a:r>
              <a:rPr lang="pt-BR" sz="1200" dirty="0">
                <a:solidFill>
                  <a:schemeClr val="tx1">
                    <a:lumMod val="50000"/>
                    <a:lumOff val="50000"/>
                  </a:schemeClr>
                </a:solidFill>
                <a:latin typeface="Arial"/>
                <a:cs typeface="Arial"/>
              </a:rPr>
              <a:t>. de </a:t>
            </a:r>
            <a:r>
              <a:rPr lang="pt-BR" sz="1200" dirty="0" err="1">
                <a:solidFill>
                  <a:schemeClr val="tx1">
                    <a:lumMod val="50000"/>
                    <a:lumOff val="50000"/>
                  </a:schemeClr>
                </a:solidFill>
                <a:latin typeface="Arial"/>
                <a:cs typeface="Arial"/>
              </a:rPr>
              <a:t>Yersinia</a:t>
            </a:r>
            <a:r>
              <a:rPr lang="pt-BR" sz="1200" dirty="0">
                <a:solidFill>
                  <a:schemeClr val="tx1">
                    <a:lumMod val="50000"/>
                    <a:lumOff val="50000"/>
                  </a:schemeClr>
                </a:solidFill>
                <a:latin typeface="Arial"/>
                <a:cs typeface="Arial"/>
              </a:rPr>
              <a:t>. </a:t>
            </a:r>
          </a:p>
        </p:txBody>
      </p:sp>
      <p:sp>
        <p:nvSpPr>
          <p:cNvPr id="37" name="TextBox 14"/>
          <p:cNvSpPr txBox="1"/>
          <p:nvPr/>
        </p:nvSpPr>
        <p:spPr>
          <a:xfrm>
            <a:off x="239755" y="4952498"/>
            <a:ext cx="3694688" cy="654510"/>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a:t>
            </a:r>
            <a:r>
              <a:rPr lang="pt-BR" sz="1200" dirty="0" smtClean="0">
                <a:latin typeface="Arial"/>
                <a:cs typeface="Arial"/>
              </a:rPr>
              <a:t> </a:t>
            </a:r>
            <a:r>
              <a:rPr lang="pt-BR" sz="1200" dirty="0">
                <a:solidFill>
                  <a:schemeClr val="tx1">
                    <a:lumMod val="50000"/>
                    <a:lumOff val="50000"/>
                  </a:schemeClr>
                </a:solidFill>
                <a:latin typeface="Arial"/>
                <a:cs typeface="Arial"/>
              </a:rPr>
              <a:t>Diagnóstico microbiológico</a:t>
            </a:r>
          </a:p>
          <a:p>
            <a:pPr algn="just"/>
            <a:r>
              <a:rPr lang="pt-BR" sz="1200" dirty="0">
                <a:solidFill>
                  <a:schemeClr val="tx1">
                    <a:lumMod val="50000"/>
                    <a:lumOff val="50000"/>
                  </a:schemeClr>
                </a:solidFill>
                <a:latin typeface="Arial"/>
                <a:cs typeface="Arial"/>
              </a:rPr>
              <a:t>• Epidemiologia</a:t>
            </a:r>
          </a:p>
          <a:p>
            <a:pPr algn="just"/>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Desenvolvedores de </a:t>
            </a:r>
            <a:r>
              <a:rPr lang="pt-BR" sz="1200" dirty="0">
                <a:solidFill>
                  <a:schemeClr val="tx1">
                    <a:lumMod val="50000"/>
                    <a:lumOff val="50000"/>
                  </a:schemeClr>
                </a:solidFill>
                <a:latin typeface="Arial"/>
                <a:cs typeface="Arial"/>
              </a:rPr>
              <a:t>kits para diagnóstico</a:t>
            </a:r>
          </a:p>
        </p:txBody>
      </p:sp>
      <p:sp>
        <p:nvSpPr>
          <p:cNvPr id="38" name="Chevron 20"/>
          <p:cNvSpPr/>
          <p:nvPr/>
        </p:nvSpPr>
        <p:spPr>
          <a:xfrm>
            <a:off x="316840" y="6005016"/>
            <a:ext cx="1600755" cy="468001"/>
          </a:xfrm>
          <a:prstGeom prst="chevron">
            <a:avLst/>
          </a:prstGeom>
          <a:solidFill>
            <a:srgbClr val="1F497D">
              <a:alpha val="20000"/>
            </a:srgbClr>
          </a:solidFill>
          <a:ln w="6350" cmpd="sng">
            <a:solidFill>
              <a:schemeClr val="accent1"/>
            </a:solidFill>
          </a:ln>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básica/clínica</a:t>
            </a:r>
            <a:endParaRPr lang="pt-BR" sz="1100" dirty="0">
              <a:solidFill>
                <a:schemeClr val="tx1">
                  <a:lumMod val="50000"/>
                  <a:lumOff val="50000"/>
                </a:schemeClr>
              </a:solidFill>
              <a:latin typeface="Arial"/>
              <a:cs typeface="Arial"/>
            </a:endParaRPr>
          </a:p>
        </p:txBody>
      </p:sp>
      <p:sp>
        <p:nvSpPr>
          <p:cNvPr id="39" name="Chevron 33"/>
          <p:cNvSpPr/>
          <p:nvPr/>
        </p:nvSpPr>
        <p:spPr>
          <a:xfrm>
            <a:off x="1677109" y="6005016"/>
            <a:ext cx="1548000" cy="468001"/>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40" name="Chevron 34"/>
          <p:cNvSpPr/>
          <p:nvPr/>
        </p:nvSpPr>
        <p:spPr>
          <a:xfrm>
            <a:off x="2996382" y="6005017"/>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41" name="Chevron 35"/>
          <p:cNvSpPr/>
          <p:nvPr/>
        </p:nvSpPr>
        <p:spPr>
          <a:xfrm>
            <a:off x="4298402" y="6005017"/>
            <a:ext cx="1548000" cy="468000"/>
          </a:xfrm>
          <a:prstGeom prst="chevron">
            <a:avLst/>
          </a:prstGeom>
          <a:ln w="6350" cmpd="sng">
            <a:solidFill>
              <a:schemeClr val="accent1"/>
            </a:solidFill>
          </a:ln>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pic>
        <p:nvPicPr>
          <p:cNvPr id="1026" name="Picture 2" descr="https://microbewiki.kenyon.edu/images/7/7f/Yersinia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866" y="2161377"/>
            <a:ext cx="217170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4/45/DNA_melting_scematic_curve_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61277" y="4080548"/>
            <a:ext cx="3782877" cy="129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55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806514"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Raphael F. Souza, Daniela G. Ribeiro, Andrea C. Reis</a:t>
            </a:r>
            <a:endParaRPr lang="pt-BR" sz="1500" dirty="0">
              <a:solidFill>
                <a:schemeClr val="bg1"/>
              </a:solidFill>
              <a:latin typeface="Arial"/>
              <a:cs typeface="Arial"/>
            </a:endParaRPr>
          </a:p>
        </p:txBody>
      </p:sp>
      <p:sp>
        <p:nvSpPr>
          <p:cNvPr id="7" name="TextBox 6"/>
          <p:cNvSpPr txBox="1"/>
          <p:nvPr/>
        </p:nvSpPr>
        <p:spPr>
          <a:xfrm>
            <a:off x="338080" y="334343"/>
            <a:ext cx="5174884"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Material Antimicrobiano para Próteses</a:t>
            </a:r>
            <a:endParaRPr lang="pt-BR" sz="2300" dirty="0">
              <a:solidFill>
                <a:schemeClr val="bg1"/>
              </a:solidFill>
              <a:latin typeface="Arial"/>
              <a:cs typeface="Arial"/>
            </a:endParaRPr>
          </a:p>
        </p:txBody>
      </p:sp>
      <p:sp>
        <p:nvSpPr>
          <p:cNvPr id="9" name="TextBox 8"/>
          <p:cNvSpPr txBox="1"/>
          <p:nvPr/>
        </p:nvSpPr>
        <p:spPr>
          <a:xfrm>
            <a:off x="7277100" y="6564314"/>
            <a:ext cx="3449639" cy="285178"/>
          </a:xfrm>
          <a:prstGeom prst="rect">
            <a:avLst/>
          </a:prstGeom>
          <a:noFill/>
        </p:spPr>
        <p:txBody>
          <a:bodyPr wrap="square" lIns="99539" tIns="49770" rIns="99539" bIns="49770" rtlCol="0">
            <a:spAutoFit/>
          </a:bodyPr>
          <a:lstStyle/>
          <a:p>
            <a:pPr algn="r"/>
            <a:r>
              <a:rPr lang="pt-BR" sz="1200" b="1" dirty="0" smtClean="0">
                <a:solidFill>
                  <a:schemeClr val="tx1">
                    <a:lumMod val="65000"/>
                    <a:lumOff val="35000"/>
                  </a:schemeClr>
                </a:solidFill>
                <a:latin typeface="Arial"/>
                <a:cs typeface="Arial"/>
              </a:rPr>
              <a:t>Faculdade de Odontologia de Ribeirão Preto </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2738162"/>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50" y="3839036"/>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6977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Os materiais utilizados em próteses, em especial na área odontológica, são constantemente colonizados por bactérias e fungos, propiciando o aparecimento de infecções como a candidose bucal. O usuário dessas próteses muitas vezes tem dificuldade de higienizá-las, o que torna interessante a obtenção de materiais protéticos com capacidade antimicrobiana. </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6849" y="2992823"/>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Obtenção de um material à base de resina acrílica capaz de liberar um agente antimicrobiano comumente usado em saúde bucal, sem ocorrência de porosidade. Pode ser modelado na forma de próteses odontológicas e outros dispositivos, reduzindo a colonização por micro-organismos e consequente formação de biofilme.</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9" y="4064863"/>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Indicação para construção ou reparo de próteses dentárias, principalmente  quando o paciente tem dificuldade com a higiene bucal</a:t>
            </a:r>
            <a:r>
              <a:rPr lang="pt-BR" sz="1200" dirty="0">
                <a:solidFill>
                  <a:schemeClr val="tx1">
                    <a:lumMod val="50000"/>
                    <a:lumOff val="50000"/>
                  </a:schemeClr>
                </a:solidFill>
                <a:latin typeface="Arial"/>
                <a:cs typeface="Arial"/>
              </a:rPr>
              <a:t>;</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Potencial uso em materiais ortopédicos e instrumentos cirúrgicos ou hospitalares; </a:t>
            </a:r>
          </a:p>
          <a:p>
            <a:pPr algn="just" defTabSz="265113"/>
            <a:r>
              <a:rPr lang="pt-BR" sz="1200" dirty="0" smtClean="0">
                <a:solidFill>
                  <a:schemeClr val="tx1">
                    <a:lumMod val="50000"/>
                    <a:lumOff val="50000"/>
                  </a:schemeClr>
                </a:solidFill>
                <a:latin typeface="Arial"/>
                <a:cs typeface="Arial"/>
              </a:rPr>
              <a:t>• Público-alvo: fabricantes de materiais médico-odontológicos, dentistas e laboratórios de prótese dentária.</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036389" y="6603020"/>
            <a:ext cx="351285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009139-4 </a:t>
            </a:r>
            <a:endParaRPr lang="pt-BR" sz="1100" b="1" dirty="0">
              <a:solidFill>
                <a:schemeClr val="tx1">
                  <a:lumMod val="50000"/>
                  <a:lumOff val="50000"/>
                </a:schemeClr>
              </a:solidFill>
              <a:latin typeface="Arial"/>
              <a:cs typeface="Arial"/>
            </a:endParaRPr>
          </a:p>
        </p:txBody>
      </p:sp>
      <p:sp>
        <p:nvSpPr>
          <p:cNvPr id="21" name="Chevron 20"/>
          <p:cNvSpPr/>
          <p:nvPr/>
        </p:nvSpPr>
        <p:spPr>
          <a:xfrm>
            <a:off x="402988"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8" y="6594528"/>
            <a:ext cx="331470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098203"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a:t>
            </a:r>
            <a:endParaRPr lang="pt-BR" sz="1200" b="1" dirty="0">
              <a:solidFill>
                <a:schemeClr val="tx1">
                  <a:lumMod val="65000"/>
                  <a:lumOff val="35000"/>
                </a:schemeClr>
              </a:solidFill>
              <a:latin typeface="Arial" pitchFamily="34" charset="0"/>
              <a:cs typeface="Arial" pitchFamily="34" charset="0"/>
            </a:endParaRPr>
          </a:p>
        </p:txBody>
      </p:sp>
      <p:sp>
        <p:nvSpPr>
          <p:cNvPr id="23" name="CaixaDeTexto 22"/>
          <p:cNvSpPr txBox="1"/>
          <p:nvPr/>
        </p:nvSpPr>
        <p:spPr>
          <a:xfrm>
            <a:off x="6847129" y="4220657"/>
            <a:ext cx="3179739" cy="1938992"/>
          </a:xfrm>
          <a:prstGeom prst="rect">
            <a:avLst/>
          </a:prstGeom>
          <a:noFill/>
          <a:ln>
            <a:solidFill>
              <a:schemeClr val="accent1"/>
            </a:solidFill>
          </a:ln>
        </p:spPr>
        <p:txBody>
          <a:bodyPr wrap="square" rtlCol="0">
            <a:spAutoFit/>
          </a:bodyPr>
          <a:lstStyle/>
          <a:p>
            <a:endParaRPr lang="pt-BR" dirty="0" smtClean="0"/>
          </a:p>
          <a:p>
            <a:endParaRPr lang="pt-BR" dirty="0"/>
          </a:p>
          <a:p>
            <a:endParaRPr lang="pt-BR" dirty="0" smtClean="0"/>
          </a:p>
          <a:p>
            <a:endParaRPr lang="pt-BR" dirty="0"/>
          </a:p>
          <a:p>
            <a:endParaRPr lang="pt-BR" dirty="0" smtClean="0"/>
          </a:p>
          <a:p>
            <a:endParaRPr lang="pt-BR" dirty="0"/>
          </a:p>
        </p:txBody>
      </p:sp>
      <p:sp>
        <p:nvSpPr>
          <p:cNvPr id="24" name="CaixaDeTexto 23"/>
          <p:cNvSpPr txBox="1"/>
          <p:nvPr/>
        </p:nvSpPr>
        <p:spPr>
          <a:xfrm>
            <a:off x="6847130" y="1752091"/>
            <a:ext cx="3179739" cy="1938992"/>
          </a:xfrm>
          <a:prstGeom prst="rect">
            <a:avLst/>
          </a:prstGeom>
          <a:noFill/>
          <a:ln>
            <a:solidFill>
              <a:schemeClr val="accent1"/>
            </a:solidFill>
          </a:ln>
        </p:spPr>
        <p:txBody>
          <a:bodyPr wrap="square" rtlCol="0">
            <a:spAutoFit/>
          </a:bodyPr>
          <a:lstStyle/>
          <a:p>
            <a:endParaRPr lang="pt-BR" dirty="0" smtClean="0"/>
          </a:p>
          <a:p>
            <a:endParaRPr lang="pt-BR" dirty="0"/>
          </a:p>
          <a:p>
            <a:endParaRPr lang="pt-BR" dirty="0" smtClean="0"/>
          </a:p>
          <a:p>
            <a:endParaRPr lang="pt-BR" dirty="0"/>
          </a:p>
          <a:p>
            <a:endParaRPr lang="pt-BR" dirty="0" smtClean="0"/>
          </a:p>
          <a:p>
            <a:endParaRPr lang="pt-BR" dirty="0"/>
          </a:p>
        </p:txBody>
      </p:sp>
      <p:pic>
        <p:nvPicPr>
          <p:cNvPr id="1026" name="Picture 2"/>
          <p:cNvPicPr>
            <a:picLocks noChangeAspect="1" noChangeArrowheads="1"/>
          </p:cNvPicPr>
          <p:nvPr/>
        </p:nvPicPr>
        <p:blipFill>
          <a:blip r:embed="rId3"/>
          <a:srcRect l="21315" t="21203" r="39910" b="47036"/>
          <a:stretch>
            <a:fillRect/>
          </a:stretch>
        </p:blipFill>
        <p:spPr bwMode="auto">
          <a:xfrm>
            <a:off x="6848476" y="1743677"/>
            <a:ext cx="3178176" cy="1952484"/>
          </a:xfrm>
          <a:prstGeom prst="rect">
            <a:avLst/>
          </a:prstGeom>
          <a:noFill/>
          <a:ln w="9525">
            <a:noFill/>
            <a:miter lim="800000"/>
            <a:headEnd/>
            <a:tailEnd/>
          </a:ln>
          <a:effectLst/>
        </p:spPr>
      </p:pic>
      <p:pic>
        <p:nvPicPr>
          <p:cNvPr id="25" name="Picture 2"/>
          <p:cNvPicPr>
            <a:picLocks noChangeAspect="1" noChangeArrowheads="1"/>
          </p:cNvPicPr>
          <p:nvPr/>
        </p:nvPicPr>
        <p:blipFill>
          <a:blip r:embed="rId4"/>
          <a:srcRect l="25518" t="4456" r="13393" b="28749"/>
          <a:stretch>
            <a:fillRect/>
          </a:stretch>
        </p:blipFill>
        <p:spPr bwMode="auto">
          <a:xfrm rot="5400000">
            <a:off x="7468067" y="3601065"/>
            <a:ext cx="1938993" cy="3178177"/>
          </a:xfrm>
          <a:prstGeom prst="rect">
            <a:avLst/>
          </a:prstGeom>
          <a:noFill/>
          <a:ln w="9525">
            <a:noFill/>
            <a:miter lim="800000"/>
            <a:headEnd/>
            <a:tailEnd/>
          </a:ln>
          <a:effectLst/>
        </p:spPr>
      </p:pic>
      <p:sp>
        <p:nvSpPr>
          <p:cNvPr id="26" name="TextBox 14"/>
          <p:cNvSpPr txBox="1"/>
          <p:nvPr/>
        </p:nvSpPr>
        <p:spPr>
          <a:xfrm>
            <a:off x="6837966" y="3671860"/>
            <a:ext cx="3209149" cy="408289"/>
          </a:xfrm>
          <a:prstGeom prst="rect">
            <a:avLst/>
          </a:prstGeom>
          <a:noFill/>
        </p:spPr>
        <p:txBody>
          <a:bodyPr wrap="square" lIns="99539" tIns="49770" rIns="99539" bIns="49770" rtlCol="0">
            <a:spAutoFit/>
          </a:bodyPr>
          <a:lstStyle/>
          <a:p>
            <a:pPr algn="just"/>
            <a:r>
              <a:rPr lang="pt-BR" sz="1000" dirty="0" smtClean="0">
                <a:solidFill>
                  <a:schemeClr val="tx1">
                    <a:lumMod val="50000"/>
                    <a:lumOff val="50000"/>
                  </a:schemeClr>
                </a:solidFill>
                <a:latin typeface="Arial"/>
                <a:cs typeface="Arial"/>
              </a:rPr>
              <a:t>Figura 1. Palato de usuário de prótese dentária completa, acometido por candidose.</a:t>
            </a:r>
          </a:p>
        </p:txBody>
      </p:sp>
      <p:sp>
        <p:nvSpPr>
          <p:cNvPr id="27" name="TextBox 14"/>
          <p:cNvSpPr txBox="1"/>
          <p:nvPr/>
        </p:nvSpPr>
        <p:spPr>
          <a:xfrm>
            <a:off x="6832716" y="6143767"/>
            <a:ext cx="3209149" cy="254400"/>
          </a:xfrm>
          <a:prstGeom prst="rect">
            <a:avLst/>
          </a:prstGeom>
          <a:noFill/>
        </p:spPr>
        <p:txBody>
          <a:bodyPr wrap="square" lIns="99539" tIns="49770" rIns="99539" bIns="49770" rtlCol="0">
            <a:spAutoFit/>
          </a:bodyPr>
          <a:lstStyle/>
          <a:p>
            <a:pPr algn="just"/>
            <a:r>
              <a:rPr lang="pt-BR" sz="1000" dirty="0" smtClean="0">
                <a:solidFill>
                  <a:schemeClr val="tx1">
                    <a:lumMod val="50000"/>
                    <a:lumOff val="50000"/>
                  </a:schemeClr>
                </a:solidFill>
                <a:latin typeface="Arial"/>
                <a:cs typeface="Arial"/>
              </a:rPr>
              <a:t>Figura 2. Prótese dentária com biofilme corado.</a:t>
            </a:r>
          </a:p>
        </p:txBody>
      </p:sp>
      <p:sp>
        <p:nvSpPr>
          <p:cNvPr id="28"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0080203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05609"/>
            <a:ext cx="9416594" cy="562177"/>
          </a:xfrm>
          <a:prstGeom prst="rect">
            <a:avLst/>
          </a:prstGeom>
          <a:noFill/>
        </p:spPr>
        <p:txBody>
          <a:bodyPr wrap="square" lIns="99539" tIns="49770" rIns="99539" bIns="49770" rtlCol="0">
            <a:spAutoFit/>
          </a:bodyPr>
          <a:lstStyle/>
          <a:p>
            <a:r>
              <a:rPr lang="pt-BR" sz="1500" dirty="0">
                <a:solidFill>
                  <a:schemeClr val="bg1"/>
                </a:solidFill>
                <a:latin typeface="Arial" panose="020B0604020202020204" pitchFamily="34" charset="0"/>
                <a:cs typeface="Arial" panose="020B0604020202020204" pitchFamily="34" charset="0"/>
              </a:rPr>
              <a:t>Luís </a:t>
            </a:r>
            <a:r>
              <a:rPr lang="pt-BR" sz="1500" dirty="0" smtClean="0">
                <a:solidFill>
                  <a:schemeClr val="bg1"/>
                </a:solidFill>
                <a:latin typeface="Arial" panose="020B0604020202020204" pitchFamily="34" charset="0"/>
                <a:cs typeface="Arial" panose="020B0604020202020204" pitchFamily="34" charset="0"/>
              </a:rPr>
              <a:t>C. S. Ferreira; </a:t>
            </a:r>
            <a:r>
              <a:rPr lang="pt-BR" sz="1500" dirty="0">
                <a:solidFill>
                  <a:schemeClr val="bg1"/>
                </a:solidFill>
                <a:latin typeface="Arial" panose="020B0604020202020204" pitchFamily="34" charset="0"/>
                <a:cs typeface="Arial" panose="020B0604020202020204" pitchFamily="34" charset="0"/>
              </a:rPr>
              <a:t>Luana </a:t>
            </a:r>
            <a:r>
              <a:rPr lang="pt-BR" sz="1500" dirty="0" smtClean="0">
                <a:solidFill>
                  <a:schemeClr val="bg1"/>
                </a:solidFill>
                <a:latin typeface="Arial" panose="020B0604020202020204" pitchFamily="34" charset="0"/>
                <a:cs typeface="Arial" panose="020B0604020202020204" pitchFamily="34" charset="0"/>
              </a:rPr>
              <a:t>R. M. </a:t>
            </a:r>
            <a:r>
              <a:rPr lang="pt-BR" sz="1500" dirty="0" err="1" smtClean="0">
                <a:solidFill>
                  <a:schemeClr val="bg1"/>
                </a:solidFill>
                <a:latin typeface="Arial" panose="020B0604020202020204" pitchFamily="34" charset="0"/>
                <a:cs typeface="Arial" panose="020B0604020202020204" pitchFamily="34" charset="0"/>
              </a:rPr>
              <a:t>M</a:t>
            </a:r>
            <a:r>
              <a:rPr lang="pt-BR" sz="1500" dirty="0" smtClean="0">
                <a:solidFill>
                  <a:schemeClr val="bg1"/>
                </a:solidFill>
                <a:latin typeface="Arial" panose="020B0604020202020204" pitchFamily="34" charset="0"/>
                <a:cs typeface="Arial" panose="020B0604020202020204" pitchFamily="34" charset="0"/>
              </a:rPr>
              <a:t>. </a:t>
            </a:r>
            <a:r>
              <a:rPr lang="pt-BR" sz="1500" dirty="0" err="1" smtClean="0">
                <a:solidFill>
                  <a:schemeClr val="bg1"/>
                </a:solidFill>
                <a:latin typeface="Arial" panose="020B0604020202020204" pitchFamily="34" charset="0"/>
                <a:cs typeface="Arial" panose="020B0604020202020204" pitchFamily="34" charset="0"/>
              </a:rPr>
              <a:t>Aps</a:t>
            </a:r>
            <a:r>
              <a:rPr lang="pt-BR" sz="1500" dirty="0" smtClean="0">
                <a:solidFill>
                  <a:schemeClr val="bg1"/>
                </a:solidFill>
                <a:latin typeface="Arial" panose="020B0604020202020204" pitchFamily="34" charset="0"/>
                <a:cs typeface="Arial" panose="020B0604020202020204" pitchFamily="34" charset="0"/>
              </a:rPr>
              <a:t>; Mariana O. Diniz; Milene T. Batista;</a:t>
            </a:r>
            <a:r>
              <a:rPr lang="pt-BR" sz="1500" dirty="0">
                <a:solidFill>
                  <a:schemeClr val="bg1"/>
                </a:solidFill>
                <a:latin typeface="Arial" panose="020B0604020202020204" pitchFamily="34" charset="0"/>
                <a:cs typeface="Arial" panose="020B0604020202020204" pitchFamily="34" charset="0"/>
              </a:rPr>
              <a:t>	</a:t>
            </a:r>
            <a:r>
              <a:rPr lang="pt-BR" sz="1500" dirty="0" smtClean="0">
                <a:solidFill>
                  <a:schemeClr val="bg1"/>
                </a:solidFill>
                <a:latin typeface="Arial" panose="020B0604020202020204" pitchFamily="34" charset="0"/>
                <a:cs typeface="Arial" panose="020B0604020202020204" pitchFamily="34" charset="0"/>
              </a:rPr>
              <a:t> </a:t>
            </a:r>
            <a:r>
              <a:rPr lang="pt-BR" sz="1500" dirty="0" err="1" smtClean="0">
                <a:solidFill>
                  <a:schemeClr val="bg1"/>
                </a:solidFill>
                <a:latin typeface="Arial" panose="020B0604020202020204" pitchFamily="34" charset="0"/>
                <a:cs typeface="Arial" panose="020B0604020202020204" pitchFamily="34" charset="0"/>
              </a:rPr>
              <a:t>Julio</a:t>
            </a:r>
            <a:r>
              <a:rPr lang="pt-BR" sz="1500" dirty="0" smtClean="0">
                <a:solidFill>
                  <a:schemeClr val="bg1"/>
                </a:solidFill>
                <a:latin typeface="Arial" panose="020B0604020202020204" pitchFamily="34" charset="0"/>
                <a:cs typeface="Arial" panose="020B0604020202020204" pitchFamily="34" charset="0"/>
              </a:rPr>
              <a:t> H. K. </a:t>
            </a:r>
            <a:r>
              <a:rPr lang="pt-BR" sz="1500" dirty="0" err="1" smtClean="0">
                <a:solidFill>
                  <a:schemeClr val="bg1"/>
                </a:solidFill>
                <a:latin typeface="Arial" panose="020B0604020202020204" pitchFamily="34" charset="0"/>
                <a:cs typeface="Arial" panose="020B0604020202020204" pitchFamily="34" charset="0"/>
              </a:rPr>
              <a:t>Rozenfeld</a:t>
            </a:r>
            <a:r>
              <a:rPr lang="pt-BR" sz="1500" dirty="0" smtClean="0">
                <a:solidFill>
                  <a:schemeClr val="bg1"/>
                </a:solidFill>
                <a:latin typeface="Arial" panose="020B0604020202020204" pitchFamily="34" charset="0"/>
                <a:cs typeface="Arial" panose="020B0604020202020204" pitchFamily="34" charset="0"/>
              </a:rPr>
              <a:t>;</a:t>
            </a:r>
            <a:r>
              <a:rPr lang="pt-BR" sz="1500" dirty="0">
                <a:solidFill>
                  <a:schemeClr val="bg1"/>
                </a:solidFill>
                <a:latin typeface="Arial" panose="020B0604020202020204" pitchFamily="34" charset="0"/>
                <a:cs typeface="Arial" panose="020B0604020202020204" pitchFamily="34" charset="0"/>
              </a:rPr>
              <a:t> </a:t>
            </a:r>
            <a:endParaRPr lang="pt-BR" sz="1500" dirty="0" smtClean="0">
              <a:solidFill>
                <a:schemeClr val="bg1"/>
              </a:solidFill>
              <a:latin typeface="Arial" panose="020B0604020202020204" pitchFamily="34" charset="0"/>
              <a:cs typeface="Arial" panose="020B0604020202020204" pitchFamily="34" charset="0"/>
            </a:endParaRPr>
          </a:p>
          <a:p>
            <a:r>
              <a:rPr lang="pt-BR" sz="1500" dirty="0" smtClean="0">
                <a:solidFill>
                  <a:schemeClr val="bg1"/>
                </a:solidFill>
                <a:latin typeface="Arial" panose="020B0604020202020204" pitchFamily="34" charset="0"/>
                <a:cs typeface="Arial" panose="020B0604020202020204" pitchFamily="34" charset="0"/>
              </a:rPr>
              <a:t>Maria T. M. Lamy.</a:t>
            </a:r>
            <a:endParaRPr lang="pt-BR"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06853" y="360311"/>
            <a:ext cx="9413096" cy="454455"/>
          </a:xfrm>
          <a:prstGeom prst="rect">
            <a:avLst/>
          </a:prstGeom>
          <a:noFill/>
        </p:spPr>
        <p:txBody>
          <a:bodyPr wrap="squar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Esporos </a:t>
            </a:r>
            <a:r>
              <a:rPr lang="pt-BR" sz="2300" dirty="0">
                <a:solidFill>
                  <a:schemeClr val="bg1"/>
                </a:solidFill>
                <a:latin typeface="Arial" panose="020B0604020202020204" pitchFamily="34" charset="0"/>
                <a:cs typeface="Arial" panose="020B0604020202020204" pitchFamily="34" charset="0"/>
              </a:rPr>
              <a:t>de </a:t>
            </a:r>
            <a:r>
              <a:rPr lang="pt-BR" sz="2300" i="1" dirty="0" err="1">
                <a:solidFill>
                  <a:schemeClr val="bg1"/>
                </a:solidFill>
                <a:latin typeface="Arial" panose="020B0604020202020204" pitchFamily="34" charset="0"/>
                <a:cs typeface="Arial" panose="020B0604020202020204" pitchFamily="34" charset="0"/>
              </a:rPr>
              <a:t>Bacillus</a:t>
            </a:r>
            <a:r>
              <a:rPr lang="pt-BR" sz="2300" i="1" dirty="0">
                <a:solidFill>
                  <a:schemeClr val="bg1"/>
                </a:solidFill>
                <a:latin typeface="Arial" panose="020B0604020202020204" pitchFamily="34" charset="0"/>
                <a:cs typeface="Arial" panose="020B0604020202020204" pitchFamily="34" charset="0"/>
              </a:rPr>
              <a:t> </a:t>
            </a:r>
            <a:r>
              <a:rPr lang="pt-BR" sz="2300" i="1" dirty="0" err="1">
                <a:solidFill>
                  <a:schemeClr val="bg1"/>
                </a:solidFill>
                <a:latin typeface="Arial" panose="020B0604020202020204" pitchFamily="34" charset="0"/>
                <a:cs typeface="Arial" panose="020B0604020202020204" pitchFamily="34" charset="0"/>
              </a:rPr>
              <a:t>subtilis</a:t>
            </a:r>
            <a:r>
              <a:rPr lang="pt-BR" sz="2300" dirty="0">
                <a:solidFill>
                  <a:schemeClr val="bg1"/>
                </a:solidFill>
                <a:latin typeface="Arial" panose="020B0604020202020204" pitchFamily="34" charset="0"/>
                <a:cs typeface="Arial" panose="020B0604020202020204" pitchFamily="34" charset="0"/>
              </a:rPr>
              <a:t> como </a:t>
            </a:r>
            <a:r>
              <a:rPr lang="pt-BR" sz="2300" dirty="0" smtClean="0">
                <a:solidFill>
                  <a:schemeClr val="bg1"/>
                </a:solidFill>
                <a:latin typeface="Arial" panose="020B0604020202020204" pitchFamily="34" charset="0"/>
                <a:cs typeface="Arial" panose="020B0604020202020204" pitchFamily="34" charset="0"/>
              </a:rPr>
              <a:t>Micropartículas </a:t>
            </a:r>
            <a:r>
              <a:rPr lang="pt-BR" sz="2300" dirty="0">
                <a:solidFill>
                  <a:schemeClr val="bg1"/>
                </a:solidFill>
                <a:latin typeface="Arial" panose="020B0604020202020204" pitchFamily="34" charset="0"/>
                <a:cs typeface="Arial" panose="020B0604020202020204" pitchFamily="34" charset="0"/>
              </a:rPr>
              <a:t>para </a:t>
            </a:r>
            <a:r>
              <a:rPr lang="pt-BR" sz="2300" dirty="0" err="1">
                <a:solidFill>
                  <a:schemeClr val="bg1"/>
                </a:solidFill>
                <a:latin typeface="Arial" panose="020B0604020202020204" pitchFamily="34" charset="0"/>
                <a:cs typeface="Arial" panose="020B0604020202020204" pitchFamily="34" charset="0"/>
              </a:rPr>
              <a:t>B</a:t>
            </a:r>
            <a:r>
              <a:rPr lang="pt-BR" sz="2300" dirty="0" err="1" smtClean="0">
                <a:solidFill>
                  <a:schemeClr val="bg1"/>
                </a:solidFill>
                <a:latin typeface="Arial" panose="020B0604020202020204" pitchFamily="34" charset="0"/>
                <a:cs typeface="Arial" panose="020B0604020202020204" pitchFamily="34" charset="0"/>
              </a:rPr>
              <a:t>iobalística</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10719" y="6567271"/>
            <a:ext cx="261354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Ciências Biomédicas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267554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724734"/>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697745"/>
            <a:ext cx="6685397" cy="1023842"/>
          </a:xfrm>
          <a:prstGeom prst="rect">
            <a:avLst/>
          </a:prstGeom>
          <a:noFill/>
        </p:spPr>
        <p:txBody>
          <a:bodyPr wrap="square" lIns="99539" tIns="49770" rIns="99539" bIns="49770" rtlCol="0">
            <a:spAutoFit/>
          </a:bodyPr>
          <a:lstStyle/>
          <a:p>
            <a:pPr algn="just"/>
            <a:r>
              <a:rPr lang="pt-BR" sz="1200" i="1" dirty="0" err="1">
                <a:solidFill>
                  <a:schemeClr val="tx1">
                    <a:lumMod val="50000"/>
                    <a:lumOff val="50000"/>
                  </a:schemeClr>
                </a:solidFill>
                <a:latin typeface="Arial"/>
                <a:cs typeface="Arial"/>
              </a:rPr>
              <a:t>Bacillus</a:t>
            </a:r>
            <a:r>
              <a:rPr lang="pt-BR" sz="1200" i="1" dirty="0">
                <a:solidFill>
                  <a:schemeClr val="tx1">
                    <a:lumMod val="50000"/>
                    <a:lumOff val="50000"/>
                  </a:schemeClr>
                </a:solidFill>
                <a:latin typeface="Arial"/>
                <a:cs typeface="Arial"/>
              </a:rPr>
              <a:t> </a:t>
            </a:r>
            <a:r>
              <a:rPr lang="pt-BR" sz="1200" i="1" dirty="0" err="1">
                <a:solidFill>
                  <a:schemeClr val="tx1">
                    <a:lumMod val="50000"/>
                    <a:lumOff val="50000"/>
                  </a:schemeClr>
                </a:solidFill>
                <a:latin typeface="Arial"/>
                <a:cs typeface="Arial"/>
              </a:rPr>
              <a:t>subtilis</a:t>
            </a:r>
            <a:r>
              <a:rPr lang="pt-BR" sz="1200" i="1" dirty="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é uma bactéria não-patogênica capaz de formar esporos através de processos simples de cultivo. Recentemente observou-se que a superfície do esporo apresenta propriedades hidrofóbicas e é carregada negativamente, sendo considerada uma plataforma adequada para </a:t>
            </a:r>
            <a:r>
              <a:rPr lang="pt-BR" sz="1200" dirty="0" smtClean="0">
                <a:solidFill>
                  <a:schemeClr val="tx1">
                    <a:lumMod val="50000"/>
                    <a:lumOff val="50000"/>
                  </a:schemeClr>
                </a:solidFill>
                <a:latin typeface="Arial"/>
                <a:cs typeface="Arial"/>
              </a:rPr>
              <a:t>absorção </a:t>
            </a:r>
            <a:r>
              <a:rPr lang="pt-BR" sz="1200" dirty="0">
                <a:solidFill>
                  <a:schemeClr val="tx1">
                    <a:lumMod val="50000"/>
                    <a:lumOff val="50000"/>
                  </a:schemeClr>
                </a:solidFill>
                <a:latin typeface="Arial"/>
                <a:cs typeface="Arial"/>
              </a:rPr>
              <a:t>de diferentes moléculas, além de  promover aumento da resposta imune e estabilidade à molécula </a:t>
            </a:r>
            <a:r>
              <a:rPr lang="pt-BR" sz="1200" dirty="0" smtClean="0">
                <a:solidFill>
                  <a:schemeClr val="tx1">
                    <a:lumMod val="50000"/>
                    <a:lumOff val="50000"/>
                  </a:schemeClr>
                </a:solidFill>
                <a:latin typeface="Arial"/>
                <a:cs typeface="Arial"/>
              </a:rPr>
              <a:t>absorvida</a:t>
            </a:r>
            <a:r>
              <a:rPr lang="pt-BR" sz="1200" dirty="0">
                <a:solidFill>
                  <a:schemeClr val="tx1">
                    <a:lumMod val="50000"/>
                    <a:lumOff val="50000"/>
                  </a:schemeClr>
                </a:solidFill>
                <a:latin typeface="Arial"/>
                <a:cs typeface="Arial"/>
              </a:rPr>
              <a:t>.</a:t>
            </a:r>
          </a:p>
        </p:txBody>
      </p:sp>
      <p:sp>
        <p:nvSpPr>
          <p:cNvPr id="14" name="TextBox 13"/>
          <p:cNvSpPr txBox="1"/>
          <p:nvPr/>
        </p:nvSpPr>
        <p:spPr>
          <a:xfrm>
            <a:off x="356848" y="2894369"/>
            <a:ext cx="6685397" cy="839176"/>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Desenvolvimento de uma metodologia de </a:t>
            </a:r>
            <a:r>
              <a:rPr lang="pt-BR" sz="1200" dirty="0" smtClean="0">
                <a:solidFill>
                  <a:schemeClr val="tx1">
                    <a:lumMod val="50000"/>
                    <a:lumOff val="50000"/>
                  </a:schemeClr>
                </a:solidFill>
                <a:latin typeface="Arial"/>
                <a:cs typeface="Arial"/>
              </a:rPr>
              <a:t>absorção </a:t>
            </a:r>
            <a:r>
              <a:rPr lang="pt-BR" sz="1200" dirty="0">
                <a:solidFill>
                  <a:schemeClr val="tx1">
                    <a:lumMod val="50000"/>
                    <a:lumOff val="50000"/>
                  </a:schemeClr>
                </a:solidFill>
                <a:latin typeface="Arial"/>
                <a:cs typeface="Arial"/>
              </a:rPr>
              <a:t>de </a:t>
            </a:r>
            <a:r>
              <a:rPr lang="pt-BR" sz="1200" dirty="0" err="1">
                <a:solidFill>
                  <a:schemeClr val="tx1">
                    <a:lumMod val="50000"/>
                    <a:lumOff val="50000"/>
                  </a:schemeClr>
                </a:solidFill>
                <a:latin typeface="Arial"/>
                <a:cs typeface="Arial"/>
              </a:rPr>
              <a:t>oligonucleotídeos</a:t>
            </a:r>
            <a:r>
              <a:rPr lang="pt-BR" sz="1200" dirty="0">
                <a:solidFill>
                  <a:schemeClr val="tx1">
                    <a:lumMod val="50000"/>
                    <a:lumOff val="50000"/>
                  </a:schemeClr>
                </a:solidFill>
                <a:latin typeface="Arial"/>
                <a:cs typeface="Arial"/>
              </a:rPr>
              <a:t> e/ou ácidos nucleicos a esporos purificados de </a:t>
            </a:r>
            <a:r>
              <a:rPr lang="pt-BR" sz="1200" i="1" dirty="0" err="1">
                <a:solidFill>
                  <a:schemeClr val="tx1">
                    <a:lumMod val="50000"/>
                    <a:lumOff val="50000"/>
                  </a:schemeClr>
                </a:solidFill>
                <a:latin typeface="Arial"/>
                <a:cs typeface="Arial"/>
              </a:rPr>
              <a:t>Bacillus</a:t>
            </a:r>
            <a:r>
              <a:rPr lang="pt-BR" sz="1200" i="1" dirty="0">
                <a:solidFill>
                  <a:schemeClr val="tx1">
                    <a:lumMod val="50000"/>
                    <a:lumOff val="50000"/>
                  </a:schemeClr>
                </a:solidFill>
                <a:latin typeface="Arial"/>
                <a:cs typeface="Arial"/>
              </a:rPr>
              <a:t> </a:t>
            </a:r>
            <a:r>
              <a:rPr lang="pt-BR" sz="1200" i="1" dirty="0" err="1">
                <a:solidFill>
                  <a:schemeClr val="tx1">
                    <a:lumMod val="50000"/>
                    <a:lumOff val="50000"/>
                  </a:schemeClr>
                </a:solidFill>
                <a:latin typeface="Arial"/>
                <a:cs typeface="Arial"/>
              </a:rPr>
              <a:t>subtilis</a:t>
            </a:r>
            <a:r>
              <a:rPr lang="pt-BR" sz="1200" i="1" dirty="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e uso como micropartículas carregadoras para </a:t>
            </a:r>
            <a:r>
              <a:rPr lang="pt-BR" sz="1200" dirty="0" err="1">
                <a:solidFill>
                  <a:schemeClr val="tx1">
                    <a:lumMod val="50000"/>
                    <a:lumOff val="50000"/>
                  </a:schemeClr>
                </a:solidFill>
                <a:latin typeface="Arial"/>
                <a:cs typeface="Arial"/>
              </a:rPr>
              <a:t>biobalística</a:t>
            </a:r>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como </a:t>
            </a:r>
            <a:r>
              <a:rPr lang="pt-BR" sz="1200" dirty="0">
                <a:solidFill>
                  <a:schemeClr val="tx1">
                    <a:lumMod val="50000"/>
                    <a:lumOff val="50000"/>
                  </a:schemeClr>
                </a:solidFill>
                <a:latin typeface="Arial"/>
                <a:cs typeface="Arial"/>
              </a:rPr>
              <a:t>alternativa mais barata e igualmente eficaz às micropartículas de ouro usualmente empregadas nesta técnica.</a:t>
            </a:r>
          </a:p>
        </p:txBody>
      </p:sp>
      <p:sp>
        <p:nvSpPr>
          <p:cNvPr id="15" name="TextBox 14"/>
          <p:cNvSpPr txBox="1"/>
          <p:nvPr/>
        </p:nvSpPr>
        <p:spPr>
          <a:xfrm>
            <a:off x="356848" y="3919029"/>
            <a:ext cx="6685397" cy="1090527"/>
          </a:xfrm>
          <a:prstGeom prst="rect">
            <a:avLst/>
          </a:prstGeom>
          <a:noFill/>
        </p:spPr>
        <p:txBody>
          <a:bodyPr wrap="square" lIns="99539" tIns="49770" rIns="99539" bIns="49770" rtlCol="0">
            <a:spAutoFit/>
          </a:bodyPr>
          <a:lstStyle/>
          <a:p>
            <a:pPr algn="just"/>
            <a:r>
              <a:rPr lang="pt-BR" sz="1200" dirty="0" smtClean="0">
                <a:solidFill>
                  <a:schemeClr val="tx1">
                    <a:lumMod val="65000"/>
                    <a:lumOff val="35000"/>
                  </a:schemeClr>
                </a:solidFill>
                <a:latin typeface="Arial"/>
                <a:cs typeface="Arial"/>
              </a:rPr>
              <a:t>• </a:t>
            </a:r>
            <a:r>
              <a:rPr lang="pt-BR" sz="1200" dirty="0">
                <a:solidFill>
                  <a:schemeClr val="tx1">
                    <a:lumMod val="50000"/>
                    <a:lumOff val="50000"/>
                  </a:schemeClr>
                </a:solidFill>
                <a:latin typeface="Arial"/>
                <a:cs typeface="Arial"/>
              </a:rPr>
              <a:t>Administração parenteral ou por vias de mucosa com fins medicinais dos esporos adsorvidos com </a:t>
            </a:r>
            <a:r>
              <a:rPr lang="pt-BR" sz="1200" dirty="0" err="1">
                <a:solidFill>
                  <a:schemeClr val="tx1">
                    <a:lumMod val="50000"/>
                    <a:lumOff val="50000"/>
                  </a:schemeClr>
                </a:solidFill>
                <a:latin typeface="Arial"/>
                <a:cs typeface="Arial"/>
              </a:rPr>
              <a:t>oligonucleotídeos</a:t>
            </a:r>
            <a:r>
              <a:rPr lang="pt-BR" sz="1200" dirty="0">
                <a:solidFill>
                  <a:schemeClr val="tx1">
                    <a:lumMod val="50000"/>
                    <a:lumOff val="50000"/>
                  </a:schemeClr>
                </a:solidFill>
                <a:latin typeface="Arial"/>
                <a:cs typeface="Arial"/>
              </a:rPr>
              <a:t> e/ou ácidos nucleicos;</a:t>
            </a:r>
          </a:p>
          <a:p>
            <a:pPr algn="just">
              <a:lnSpc>
                <a:spcPts val="1740"/>
              </a:lnSpc>
            </a:pPr>
            <a:r>
              <a:rPr lang="pt-BR" sz="1200" dirty="0">
                <a:solidFill>
                  <a:schemeClr val="tx1">
                    <a:lumMod val="65000"/>
                    <a:lumOff val="35000"/>
                  </a:schemeClr>
                </a:solidFill>
                <a:latin typeface="Arial"/>
                <a:cs typeface="Arial"/>
              </a:rPr>
              <a:t>• </a:t>
            </a:r>
            <a:r>
              <a:rPr lang="pt-BR" sz="1200" dirty="0" smtClean="0">
                <a:solidFill>
                  <a:schemeClr val="tx1">
                    <a:lumMod val="50000"/>
                    <a:lumOff val="50000"/>
                  </a:schemeClr>
                </a:solidFill>
                <a:latin typeface="Arial"/>
                <a:cs typeface="Arial"/>
              </a:rPr>
              <a:t>Uso </a:t>
            </a:r>
            <a:r>
              <a:rPr lang="pt-BR" sz="1200" dirty="0">
                <a:solidFill>
                  <a:schemeClr val="tx1">
                    <a:lumMod val="50000"/>
                    <a:lumOff val="50000"/>
                  </a:schemeClr>
                </a:solidFill>
                <a:latin typeface="Arial"/>
                <a:cs typeface="Arial"/>
              </a:rPr>
              <a:t>como micropartículas para administração por </a:t>
            </a:r>
            <a:r>
              <a:rPr lang="pt-BR" sz="1200" dirty="0" err="1">
                <a:solidFill>
                  <a:schemeClr val="tx1">
                    <a:lumMod val="50000"/>
                    <a:lumOff val="50000"/>
                  </a:schemeClr>
                </a:solidFill>
                <a:latin typeface="Arial"/>
                <a:cs typeface="Arial"/>
              </a:rPr>
              <a:t>biobalística</a:t>
            </a:r>
            <a:r>
              <a:rPr lang="pt-BR" sz="1200" dirty="0">
                <a:solidFill>
                  <a:schemeClr val="tx1">
                    <a:lumMod val="50000"/>
                    <a:lumOff val="50000"/>
                  </a:schemeClr>
                </a:solidFill>
                <a:latin typeface="Arial"/>
                <a:cs typeface="Arial"/>
              </a:rPr>
              <a:t> com gene </a:t>
            </a:r>
            <a:r>
              <a:rPr lang="pt-BR" sz="1200" dirty="0" err="1">
                <a:solidFill>
                  <a:schemeClr val="tx1">
                    <a:lumMod val="50000"/>
                    <a:lumOff val="50000"/>
                  </a:schemeClr>
                </a:solidFill>
                <a:latin typeface="Arial"/>
                <a:cs typeface="Arial"/>
              </a:rPr>
              <a:t>gun</a:t>
            </a:r>
            <a:r>
              <a:rPr lang="pt-BR" sz="1200" dirty="0">
                <a:solidFill>
                  <a:schemeClr val="tx1">
                    <a:lumMod val="50000"/>
                    <a:lumOff val="50000"/>
                  </a:schemeClr>
                </a:solidFill>
                <a:latin typeface="Arial"/>
                <a:cs typeface="Arial"/>
              </a:rPr>
              <a:t>.</a:t>
            </a:r>
          </a:p>
          <a:p>
            <a:pPr algn="just">
              <a:lnSpc>
                <a:spcPts val="1740"/>
              </a:lnSpc>
            </a:pPr>
            <a:r>
              <a:rPr lang="pt-BR" sz="1200" u="sng" dirty="0" smtClean="0">
                <a:solidFill>
                  <a:schemeClr val="tx1">
                    <a:lumMod val="50000"/>
                    <a:lumOff val="50000"/>
                  </a:schemeClr>
                </a:solidFill>
                <a:latin typeface="Arial"/>
                <a:cs typeface="Arial"/>
              </a:rPr>
              <a:t>Público </a:t>
            </a:r>
            <a:r>
              <a:rPr lang="pt-BR" sz="1200" u="sng" dirty="0">
                <a:solidFill>
                  <a:schemeClr val="tx1">
                    <a:lumMod val="50000"/>
                    <a:lumOff val="50000"/>
                  </a:schemeClr>
                </a:solidFill>
                <a:latin typeface="Arial"/>
                <a:cs typeface="Arial"/>
              </a:rPr>
              <a:t>alvo</a:t>
            </a:r>
            <a:r>
              <a:rPr lang="pt-BR" sz="1200" dirty="0">
                <a:solidFill>
                  <a:schemeClr val="tx1">
                    <a:lumMod val="50000"/>
                    <a:lumOff val="50000"/>
                  </a:schemeClr>
                </a:solidFill>
                <a:latin typeface="Arial"/>
                <a:cs typeface="Arial"/>
              </a:rPr>
              <a:t>: Empresas de biotecnologia</a:t>
            </a:r>
          </a:p>
          <a:p>
            <a:pPr algn="just"/>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Indústrias produtoras de vacinas e outros produtos biológicos</a:t>
            </a:r>
          </a:p>
        </p:txBody>
      </p:sp>
      <p:sp>
        <p:nvSpPr>
          <p:cNvPr id="16" name="TextBox 15"/>
          <p:cNvSpPr txBox="1"/>
          <p:nvPr/>
        </p:nvSpPr>
        <p:spPr>
          <a:xfrm>
            <a:off x="356849" y="4942193"/>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285074" y="6580981"/>
            <a:ext cx="412007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a:t>
            </a:r>
            <a:r>
              <a:rPr lang="pt-BR" sz="1100" b="1" dirty="0">
                <a:solidFill>
                  <a:schemeClr val="tx1">
                    <a:lumMod val="50000"/>
                    <a:lumOff val="50000"/>
                  </a:schemeClr>
                </a:solidFill>
                <a:latin typeface="Arial"/>
                <a:cs typeface="Arial"/>
              </a:rPr>
              <a:t>BR 10 2014 009679-5</a:t>
            </a:r>
          </a:p>
        </p:txBody>
      </p:sp>
      <p:sp>
        <p:nvSpPr>
          <p:cNvPr id="21" name="Chevron 20"/>
          <p:cNvSpPr/>
          <p:nvPr/>
        </p:nvSpPr>
        <p:spPr>
          <a:xfrm>
            <a:off x="453966" y="5205919"/>
            <a:ext cx="1545323" cy="373474"/>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34" name="Chevron 33"/>
          <p:cNvSpPr/>
          <p:nvPr/>
        </p:nvSpPr>
        <p:spPr>
          <a:xfrm>
            <a:off x="1799349" y="5205919"/>
            <a:ext cx="1545323" cy="373474"/>
          </a:xfrm>
          <a:prstGeom prst="chevron">
            <a:avLst/>
          </a:prstGeom>
          <a:solidFill>
            <a:schemeClr val="tx2">
              <a:alpha val="20000"/>
            </a:schemeClr>
          </a:solidFill>
          <a:ln w="6350" cmpd="sng">
            <a:solidFill>
              <a:schemeClr val="accent1"/>
            </a:solidFill>
          </a:ln>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pré-clínica</a:t>
            </a:r>
            <a:endParaRPr lang="pt-BR" sz="1100" dirty="0">
              <a:solidFill>
                <a:schemeClr val="tx1">
                  <a:lumMod val="65000"/>
                  <a:lumOff val="35000"/>
                </a:schemeClr>
              </a:solidFill>
              <a:latin typeface="Arial"/>
              <a:cs typeface="Arial"/>
            </a:endParaRPr>
          </a:p>
        </p:txBody>
      </p:sp>
      <p:sp>
        <p:nvSpPr>
          <p:cNvPr id="35" name="Chevron 34"/>
          <p:cNvSpPr/>
          <p:nvPr/>
        </p:nvSpPr>
        <p:spPr>
          <a:xfrm>
            <a:off x="3156603" y="5205919"/>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sp>
        <p:nvSpPr>
          <p:cNvPr id="18" name="CaixaDeTexto 17"/>
          <p:cNvSpPr txBox="1"/>
          <p:nvPr/>
        </p:nvSpPr>
        <p:spPr>
          <a:xfrm flipH="1">
            <a:off x="400048" y="6594528"/>
            <a:ext cx="3536949"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graphicFrame>
        <p:nvGraphicFramePr>
          <p:cNvPr id="27" name="Diagrama 26"/>
          <p:cNvGraphicFramePr/>
          <p:nvPr>
            <p:extLst>
              <p:ext uri="{D42A27DB-BD31-4B8C-83A1-F6EECF244321}">
                <p14:modId xmlns:p14="http://schemas.microsoft.com/office/powerpoint/2010/main" val="386719167"/>
              </p:ext>
            </p:extLst>
          </p:nvPr>
        </p:nvGraphicFramePr>
        <p:xfrm>
          <a:off x="3515232" y="5598592"/>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a 27"/>
          <p:cNvGraphicFramePr/>
          <p:nvPr>
            <p:extLst>
              <p:ext uri="{D42A27DB-BD31-4B8C-83A1-F6EECF244321}">
                <p14:modId xmlns:p14="http://schemas.microsoft.com/office/powerpoint/2010/main" val="10042498"/>
              </p:ext>
            </p:extLst>
          </p:nvPr>
        </p:nvGraphicFramePr>
        <p:xfrm>
          <a:off x="2028836" y="5584738"/>
          <a:ext cx="975620" cy="64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CaixaDeTexto 21"/>
          <p:cNvSpPr txBox="1"/>
          <p:nvPr/>
        </p:nvSpPr>
        <p:spPr>
          <a:xfrm>
            <a:off x="416523" y="6306986"/>
            <a:ext cx="2200795"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CAPES, FAPESP</a:t>
            </a:r>
            <a:endParaRPr lang="pt-BR" sz="1200" b="1" dirty="0">
              <a:solidFill>
                <a:schemeClr val="tx1">
                  <a:lumMod val="65000"/>
                  <a:lumOff val="35000"/>
                </a:schemeClr>
              </a:solidFill>
              <a:latin typeface="Arial" pitchFamily="34" charset="0"/>
              <a:cs typeface="Arial" pitchFamily="34" charset="0"/>
            </a:endParaRPr>
          </a:p>
        </p:txBody>
      </p:sp>
      <p:sp>
        <p:nvSpPr>
          <p:cNvPr id="24"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pic>
        <p:nvPicPr>
          <p:cNvPr id="2050" name="Picture 2" descr="http://upload.wikimedia.org/wikipedia/commons/e/ee/Salmonella_typhimurium.pn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405151" y="2650462"/>
            <a:ext cx="2866616" cy="214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67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6618998" cy="331344"/>
          </a:xfrm>
          <a:prstGeom prst="rect">
            <a:avLst/>
          </a:prstGeom>
          <a:noFill/>
        </p:spPr>
        <p:txBody>
          <a:bodyPr wrap="none" lIns="99539" tIns="49770" rIns="99539" bIns="49770" rtlCol="0">
            <a:spAutoFit/>
          </a:bodyPr>
          <a:lstStyle/>
          <a:p>
            <a:r>
              <a:rPr lang="pt-BR" sz="1500" dirty="0" err="1" smtClean="0">
                <a:solidFill>
                  <a:schemeClr val="bg1"/>
                </a:solidFill>
                <a:latin typeface="Arial"/>
                <a:cs typeface="Arial"/>
              </a:rPr>
              <a:t>Andiara</a:t>
            </a:r>
            <a:r>
              <a:rPr lang="pt-BR" sz="1500" dirty="0" smtClean="0">
                <a:solidFill>
                  <a:schemeClr val="bg1"/>
                </a:solidFill>
                <a:latin typeface="Arial"/>
                <a:cs typeface="Arial"/>
              </a:rPr>
              <a:t> de Rossi , Danielly C. A. Ferreira, Léa A.B. Silva , Roberto S. Silva.</a:t>
            </a:r>
            <a:endParaRPr lang="pt-BR" sz="1500" dirty="0">
              <a:solidFill>
                <a:schemeClr val="bg1"/>
              </a:solidFill>
              <a:latin typeface="Arial"/>
              <a:cs typeface="Arial"/>
            </a:endParaRPr>
          </a:p>
        </p:txBody>
      </p:sp>
      <p:sp>
        <p:nvSpPr>
          <p:cNvPr id="7" name="TextBox 6"/>
          <p:cNvSpPr txBox="1"/>
          <p:nvPr/>
        </p:nvSpPr>
        <p:spPr>
          <a:xfrm>
            <a:off x="338080" y="109493"/>
            <a:ext cx="7816569" cy="808398"/>
          </a:xfrm>
          <a:prstGeom prst="rect">
            <a:avLst/>
          </a:prstGeom>
          <a:noFill/>
        </p:spPr>
        <p:txBody>
          <a:bodyPr wrap="square" lIns="99539" tIns="49770" rIns="99539" bIns="49770" rtlCol="0">
            <a:spAutoFit/>
          </a:bodyPr>
          <a:lstStyle/>
          <a:p>
            <a:r>
              <a:rPr lang="pt-BR" sz="2300" dirty="0" smtClean="0">
                <a:solidFill>
                  <a:schemeClr val="bg1"/>
                </a:solidFill>
                <a:latin typeface="Arial"/>
                <a:cs typeface="Arial"/>
              </a:rPr>
              <a:t>Nova Formulação à Base de Epigalocatequina-3-galato para Uso Odontológico</a:t>
            </a:r>
            <a:endParaRPr lang="pt-BR" sz="2300" dirty="0">
              <a:solidFill>
                <a:schemeClr val="bg1"/>
              </a:solidFill>
              <a:latin typeface="Arial"/>
              <a:cs typeface="Arial"/>
            </a:endParaRPr>
          </a:p>
        </p:txBody>
      </p:sp>
      <p:sp>
        <p:nvSpPr>
          <p:cNvPr id="9" name="TextBox 8"/>
          <p:cNvSpPr txBox="1"/>
          <p:nvPr/>
        </p:nvSpPr>
        <p:spPr>
          <a:xfrm>
            <a:off x="7292191" y="6580709"/>
            <a:ext cx="345672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Odontologia de Ribeirão Preto</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0495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2795464"/>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56849" y="358439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607805"/>
            <a:ext cx="5907883" cy="1208508"/>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presente invenção se insere na área da Odontologia e é uma formulação derivada do chá verde, que apresenta em sua composição a epigalocatequina-3-galato, componente </a:t>
            </a:r>
            <a:r>
              <a:rPr lang="pt-BR" sz="1200" dirty="0" err="1" smtClean="0">
                <a:solidFill>
                  <a:schemeClr val="tx1">
                    <a:lumMod val="50000"/>
                    <a:lumOff val="50000"/>
                  </a:schemeClr>
                </a:solidFill>
                <a:latin typeface="Arial"/>
                <a:cs typeface="Arial"/>
              </a:rPr>
              <a:t>bioativo</a:t>
            </a:r>
            <a:r>
              <a:rPr lang="pt-BR" sz="1200" dirty="0">
                <a:solidFill>
                  <a:schemeClr val="tx1">
                    <a:lumMod val="50000"/>
                    <a:lumOff val="50000"/>
                  </a:schemeClr>
                </a:solidFill>
                <a:latin typeface="Arial"/>
                <a:cs typeface="Arial"/>
              </a:rPr>
              <a:t>;</a:t>
            </a:r>
            <a:r>
              <a:rPr lang="pt-BR" sz="1200" dirty="0" smtClean="0">
                <a:solidFill>
                  <a:schemeClr val="tx1">
                    <a:lumMod val="50000"/>
                    <a:lumOff val="50000"/>
                  </a:schemeClr>
                </a:solidFill>
                <a:latin typeface="Arial"/>
                <a:cs typeface="Arial"/>
              </a:rPr>
              <a:t> trata-se portanto de um medicamento fitoterápico. Essa nova formulação é indicada para uso no interior dos canais radiculares, como curativo entre sessões, durante o tratamento endodôntico de dentes decíduos e permanentes.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6848" y="2984309"/>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Esta nova </a:t>
            </a:r>
            <a:r>
              <a:rPr lang="pt-BR" sz="1200" dirty="0">
                <a:solidFill>
                  <a:schemeClr val="tx1">
                    <a:lumMod val="50000"/>
                    <a:lumOff val="50000"/>
                  </a:schemeClr>
                </a:solidFill>
                <a:latin typeface="Arial"/>
                <a:cs typeface="Arial"/>
              </a:rPr>
              <a:t>formulação à base de EGCG </a:t>
            </a:r>
            <a:r>
              <a:rPr lang="pt-BR" sz="1200" dirty="0" smtClean="0">
                <a:solidFill>
                  <a:schemeClr val="tx1">
                    <a:lumMod val="50000"/>
                    <a:lumOff val="50000"/>
                  </a:schemeClr>
                </a:solidFill>
                <a:latin typeface="Arial"/>
                <a:cs typeface="Arial"/>
              </a:rPr>
              <a:t>objetiva </a:t>
            </a:r>
            <a:r>
              <a:rPr lang="pt-BR" sz="1200" dirty="0">
                <a:solidFill>
                  <a:schemeClr val="tx1">
                    <a:lumMod val="50000"/>
                    <a:lumOff val="50000"/>
                  </a:schemeClr>
                </a:solidFill>
                <a:latin typeface="Arial"/>
                <a:cs typeface="Arial"/>
              </a:rPr>
              <a:t>a desinfecção do sistema de canais radiculares e reparação </a:t>
            </a:r>
            <a:r>
              <a:rPr lang="pt-BR" sz="1200" dirty="0" smtClean="0">
                <a:solidFill>
                  <a:schemeClr val="tx1">
                    <a:lumMod val="50000"/>
                    <a:lumOff val="50000"/>
                  </a:schemeClr>
                </a:solidFill>
                <a:latin typeface="Arial"/>
                <a:cs typeface="Arial"/>
              </a:rPr>
              <a:t>dos </a:t>
            </a:r>
            <a:r>
              <a:rPr lang="pt-BR" sz="1200" dirty="0">
                <a:solidFill>
                  <a:schemeClr val="tx1">
                    <a:lumMod val="50000"/>
                    <a:lumOff val="50000"/>
                  </a:schemeClr>
                </a:solidFill>
                <a:latin typeface="Arial"/>
                <a:cs typeface="Arial"/>
              </a:rPr>
              <a:t>tecidos apicais e periapicais, </a:t>
            </a:r>
            <a:r>
              <a:rPr lang="pt-BR" sz="1200" dirty="0" smtClean="0">
                <a:solidFill>
                  <a:schemeClr val="tx1">
                    <a:lumMod val="50000"/>
                    <a:lumOff val="50000"/>
                  </a:schemeClr>
                </a:solidFill>
                <a:latin typeface="Arial"/>
                <a:cs typeface="Arial"/>
              </a:rPr>
              <a:t>a partir de uma </a:t>
            </a:r>
            <a:r>
              <a:rPr lang="pt-BR" sz="1200" dirty="0">
                <a:solidFill>
                  <a:schemeClr val="tx1">
                    <a:lumMod val="50000"/>
                    <a:lumOff val="50000"/>
                  </a:schemeClr>
                </a:solidFill>
                <a:latin typeface="Arial"/>
                <a:cs typeface="Arial"/>
              </a:rPr>
              <a:t>substância natural e </a:t>
            </a:r>
            <a:r>
              <a:rPr lang="pt-BR" sz="1200" dirty="0" smtClean="0">
                <a:solidFill>
                  <a:schemeClr val="tx1">
                    <a:lumMod val="50000"/>
                    <a:lumOff val="50000"/>
                  </a:schemeClr>
                </a:solidFill>
                <a:latin typeface="Arial"/>
                <a:cs typeface="Arial"/>
              </a:rPr>
              <a:t>biocompatível e ainda permite liberação </a:t>
            </a:r>
            <a:r>
              <a:rPr lang="pt-BR" sz="1200" dirty="0">
                <a:solidFill>
                  <a:schemeClr val="tx1">
                    <a:lumMod val="50000"/>
                    <a:lumOff val="50000"/>
                  </a:schemeClr>
                </a:solidFill>
                <a:latin typeface="Arial"/>
                <a:cs typeface="Arial"/>
              </a:rPr>
              <a:t>prolongada </a:t>
            </a:r>
            <a:r>
              <a:rPr lang="pt-BR" sz="1200" dirty="0" smtClean="0">
                <a:solidFill>
                  <a:schemeClr val="tx1">
                    <a:lumMod val="50000"/>
                    <a:lumOff val="50000"/>
                  </a:schemeClr>
                </a:solidFill>
                <a:latin typeface="Arial"/>
                <a:cs typeface="Arial"/>
              </a:rPr>
              <a:t>da EGCG</a:t>
            </a:r>
            <a:r>
              <a:rPr lang="pt-BR" sz="1200" dirty="0">
                <a:solidFill>
                  <a:schemeClr val="tx1">
                    <a:lumMod val="50000"/>
                    <a:lumOff val="50000"/>
                  </a:schemeClr>
                </a:solidFill>
                <a:latin typeface="Arial"/>
                <a:cs typeface="Arial"/>
              </a:rPr>
              <a:t>.</a:t>
            </a:r>
          </a:p>
        </p:txBody>
      </p:sp>
      <p:sp>
        <p:nvSpPr>
          <p:cNvPr id="15" name="TextBox 14"/>
          <p:cNvSpPr txBox="1"/>
          <p:nvPr/>
        </p:nvSpPr>
        <p:spPr>
          <a:xfrm>
            <a:off x="356848" y="3840199"/>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Sugere-se a aplicação dessa nova formulação no tratamento endodôntico de dentes decíduos e permanentes com lesão periapical. O sistema de liberação prolongada permite que essa substância seja disseminada na região apical e periapical, inativando as toxinas bacterianas presentes na parede celular desses micro-organismos. Essa formulação pode ser de grande interesses aos odontólogos. </a:t>
            </a:r>
          </a:p>
        </p:txBody>
      </p:sp>
      <p:sp>
        <p:nvSpPr>
          <p:cNvPr id="16" name="TextBox 15"/>
          <p:cNvSpPr txBox="1"/>
          <p:nvPr/>
        </p:nvSpPr>
        <p:spPr>
          <a:xfrm>
            <a:off x="356849" y="4926427"/>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00566" y="6604144"/>
            <a:ext cx="3533652"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014187-1</a:t>
            </a:r>
            <a:endParaRPr lang="pt-BR" sz="1100" b="1" dirty="0">
              <a:solidFill>
                <a:schemeClr val="tx1">
                  <a:lumMod val="50000"/>
                  <a:lumOff val="50000"/>
                </a:schemeClr>
              </a:solidFill>
              <a:latin typeface="Arial"/>
              <a:cs typeface="Arial"/>
            </a:endParaRPr>
          </a:p>
        </p:txBody>
      </p:sp>
      <p:sp>
        <p:nvSpPr>
          <p:cNvPr id="21" name="Chevron 20"/>
          <p:cNvSpPr/>
          <p:nvPr/>
        </p:nvSpPr>
        <p:spPr>
          <a:xfrm>
            <a:off x="453966" y="5190153"/>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34" name="Chevron 33"/>
          <p:cNvSpPr/>
          <p:nvPr/>
        </p:nvSpPr>
        <p:spPr>
          <a:xfrm>
            <a:off x="1799349" y="5190153"/>
            <a:ext cx="1545323" cy="373474"/>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a:solidFill>
                  <a:schemeClr val="tx1">
                    <a:lumMod val="65000"/>
                    <a:lumOff val="35000"/>
                  </a:schemeClr>
                </a:solidFill>
                <a:latin typeface="Arial"/>
                <a:cs typeface="Arial"/>
              </a:rPr>
              <a:t>F</a:t>
            </a:r>
            <a:r>
              <a:rPr lang="pt-BR" sz="1100" dirty="0" smtClean="0">
                <a:solidFill>
                  <a:schemeClr val="tx1">
                    <a:lumMod val="65000"/>
                    <a:lumOff val="35000"/>
                  </a:schemeClr>
                </a:solidFill>
                <a:latin typeface="Arial"/>
                <a:cs typeface="Arial"/>
              </a:rPr>
              <a:t>ase pré-clínica</a:t>
            </a:r>
            <a:endParaRPr lang="pt-BR" sz="1100" dirty="0">
              <a:solidFill>
                <a:schemeClr val="tx1">
                  <a:lumMod val="65000"/>
                  <a:lumOff val="35000"/>
                </a:schemeClr>
              </a:solidFill>
              <a:latin typeface="Arial"/>
              <a:cs typeface="Arial"/>
            </a:endParaRPr>
          </a:p>
        </p:txBody>
      </p:sp>
      <p:sp>
        <p:nvSpPr>
          <p:cNvPr id="35" name="Chevron 34"/>
          <p:cNvSpPr/>
          <p:nvPr/>
        </p:nvSpPr>
        <p:spPr>
          <a:xfrm>
            <a:off x="3156603" y="5190153"/>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sp>
        <p:nvSpPr>
          <p:cNvPr id="18" name="CaixaDeTexto 17"/>
          <p:cNvSpPr txBox="1"/>
          <p:nvPr/>
        </p:nvSpPr>
        <p:spPr>
          <a:xfrm flipH="1">
            <a:off x="400048" y="6594528"/>
            <a:ext cx="2418056"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a:t>
            </a:r>
            <a:endParaRPr lang="pt-BR" sz="1200" b="1" dirty="0">
              <a:solidFill>
                <a:schemeClr val="tx1">
                  <a:lumMod val="65000"/>
                  <a:lumOff val="35000"/>
                </a:schemeClr>
              </a:solidFill>
              <a:latin typeface="Arial" pitchFamily="34" charset="0"/>
              <a:cs typeface="Arial" pitchFamily="34" charset="0"/>
            </a:endParaRPr>
          </a:p>
        </p:txBody>
      </p:sp>
      <p:graphicFrame>
        <p:nvGraphicFramePr>
          <p:cNvPr id="27" name="Diagrama 26"/>
          <p:cNvGraphicFramePr/>
          <p:nvPr/>
        </p:nvGraphicFramePr>
        <p:xfrm>
          <a:off x="3515232" y="5582826"/>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a 27"/>
          <p:cNvGraphicFramePr/>
          <p:nvPr>
            <p:extLst>
              <p:ext uri="{D42A27DB-BD31-4B8C-83A1-F6EECF244321}">
                <p14:modId xmlns:p14="http://schemas.microsoft.com/office/powerpoint/2010/main" val="3851720625"/>
              </p:ext>
            </p:extLst>
          </p:nvPr>
        </p:nvGraphicFramePr>
        <p:xfrm>
          <a:off x="2028836" y="5568972"/>
          <a:ext cx="975620" cy="64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CaixaDeTexto 21"/>
          <p:cNvSpPr txBox="1"/>
          <p:nvPr/>
        </p:nvSpPr>
        <p:spPr>
          <a:xfrm>
            <a:off x="416523" y="6306986"/>
            <a:ext cx="1585242"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a:t>
            </a:r>
            <a:endParaRPr lang="pt-BR" sz="1200" b="1" dirty="0">
              <a:solidFill>
                <a:schemeClr val="tx1">
                  <a:lumMod val="65000"/>
                  <a:lumOff val="35000"/>
                </a:schemeClr>
              </a:solidFill>
              <a:latin typeface="Arial" pitchFamily="34" charset="0"/>
              <a:cs typeface="Arial" pitchFamily="34" charset="0"/>
            </a:endParaRPr>
          </a:p>
        </p:txBody>
      </p:sp>
      <p:pic>
        <p:nvPicPr>
          <p:cNvPr id="23" name="Imagem 22"/>
          <p:cNvPicPr>
            <a:picLocks noChangeAspect="1"/>
          </p:cNvPicPr>
          <p:nvPr/>
        </p:nvPicPr>
        <p:blipFill rotWithShape="1">
          <a:blip r:embed="rId13" cstate="screen">
            <a:extLst>
              <a:ext uri="{28A0092B-C50C-407E-A947-70E740481C1C}">
                <a14:useLocalDpi xmlns:a14="http://schemas.microsoft.com/office/drawing/2010/main" val="0"/>
              </a:ext>
            </a:extLst>
          </a:blip>
          <a:srcRect l="5177" t="9514" r="4739" b="12788"/>
          <a:stretch/>
        </p:blipFill>
        <p:spPr>
          <a:xfrm>
            <a:off x="7027581" y="3812926"/>
            <a:ext cx="3151552" cy="2038628"/>
          </a:xfrm>
          <a:prstGeom prst="rect">
            <a:avLst/>
          </a:prstGeom>
        </p:spPr>
      </p:pic>
      <p:pic>
        <p:nvPicPr>
          <p:cNvPr id="24" name="Imagem 23"/>
          <p:cNvPicPr>
            <a:picLocks noChangeAspect="1"/>
          </p:cNvPicPr>
          <p:nvPr/>
        </p:nvPicPr>
        <p:blipFill rotWithShape="1">
          <a:blip r:embed="rId14" cstate="screen">
            <a:extLst>
              <a:ext uri="{28A0092B-C50C-407E-A947-70E740481C1C}">
                <a14:useLocalDpi xmlns:a14="http://schemas.microsoft.com/office/drawing/2010/main" val="0"/>
              </a:ext>
            </a:extLst>
          </a:blip>
          <a:srcRect l="28367" t="30128" r="33726" b="39943"/>
          <a:stretch/>
        </p:blipFill>
        <p:spPr>
          <a:xfrm>
            <a:off x="6992926" y="1662143"/>
            <a:ext cx="3186207" cy="1886736"/>
          </a:xfrm>
          <a:prstGeom prst="rect">
            <a:avLst/>
          </a:prstGeom>
        </p:spPr>
      </p:pic>
      <p:sp>
        <p:nvSpPr>
          <p:cNvPr id="25"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6943373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4582" y="130019"/>
            <a:ext cx="8754827" cy="808398"/>
          </a:xfrm>
          <a:prstGeom prst="rect">
            <a:avLst/>
          </a:prstGeom>
          <a:noFill/>
        </p:spPr>
        <p:txBody>
          <a:bodyPr wrap="squar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Composições Coadjuvantes no Tratamento por Terapia Fotodinâmica</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75671" y="6568799"/>
            <a:ext cx="258148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551546"/>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302344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823476"/>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56849" y="1784377"/>
            <a:ext cx="6344202" cy="1208508"/>
          </a:xfrm>
          <a:prstGeom prst="rect">
            <a:avLst/>
          </a:prstGeom>
          <a:noFill/>
        </p:spPr>
        <p:txBody>
          <a:bodyPr wrap="square" lIns="99539" tIns="49770" rIns="99539" bIns="49770" rtlCol="0">
            <a:spAutoFit/>
          </a:bodyPr>
          <a:lstStyle/>
          <a:p>
            <a:pPr lvl="0" algn="just"/>
            <a:r>
              <a:rPr lang="pt-BR" sz="1200" dirty="0">
                <a:solidFill>
                  <a:schemeClr val="tx1">
                    <a:lumMod val="50000"/>
                    <a:lumOff val="50000"/>
                  </a:schemeClr>
                </a:solidFill>
                <a:latin typeface="Arial"/>
                <a:cs typeface="Arial"/>
              </a:rPr>
              <a:t>A presente invenção se insere no campo de aplicação da química, farmácia, medicina, mais especificamente, das necessidades humanas, de preparações para finalidades médicas, uma vez que se refere ao desenvolvimento de uma composição cosmética e dermatológica contendo o ácido 5-</a:t>
            </a:r>
            <a:r>
              <a:rPr lang="pt-BR" sz="1200" dirty="0" err="1">
                <a:solidFill>
                  <a:schemeClr val="tx1">
                    <a:lumMod val="50000"/>
                    <a:lumOff val="50000"/>
                  </a:schemeClr>
                </a:solidFill>
                <a:latin typeface="Arial"/>
                <a:cs typeface="Arial"/>
              </a:rPr>
              <a:t>aminolevulínico</a:t>
            </a:r>
            <a:r>
              <a:rPr lang="pt-BR" sz="1200" dirty="0">
                <a:solidFill>
                  <a:schemeClr val="tx1">
                    <a:lumMod val="50000"/>
                    <a:lumOff val="50000"/>
                  </a:schemeClr>
                </a:solidFill>
                <a:latin typeface="Arial"/>
                <a:cs typeface="Arial"/>
              </a:rPr>
              <a:t> (5-ALA) e o </a:t>
            </a:r>
            <a:r>
              <a:rPr lang="pt-BR" sz="1200" dirty="0" err="1">
                <a:solidFill>
                  <a:schemeClr val="tx1">
                    <a:lumMod val="50000"/>
                    <a:lumOff val="50000"/>
                  </a:schemeClr>
                </a:solidFill>
                <a:latin typeface="Arial"/>
                <a:cs typeface="Arial"/>
              </a:rPr>
              <a:t>Metil</a:t>
            </a:r>
            <a:r>
              <a:rPr lang="pt-BR" sz="1200" dirty="0">
                <a:solidFill>
                  <a:schemeClr val="tx1">
                    <a:lumMod val="50000"/>
                    <a:lumOff val="50000"/>
                  </a:schemeClr>
                </a:solidFill>
                <a:latin typeface="Arial"/>
                <a:cs typeface="Arial"/>
              </a:rPr>
              <a:t>-5-ALA (M-ALA) que tem por objetivo otimizar a Terapia Fotodinâmica (TFD) no tratamento do câncer e do rejuvenescimento da pele de aplicação tópica.</a:t>
            </a:r>
          </a:p>
        </p:txBody>
      </p:sp>
      <p:sp>
        <p:nvSpPr>
          <p:cNvPr id="14" name="TextBox 13"/>
          <p:cNvSpPr txBox="1"/>
          <p:nvPr/>
        </p:nvSpPr>
        <p:spPr>
          <a:xfrm>
            <a:off x="356848" y="3242269"/>
            <a:ext cx="6344203" cy="469844"/>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Disponibilizar uma formulação com a mistura de ALA e M-ALA capaz de potencializar o tratamento do </a:t>
            </a:r>
            <a:r>
              <a:rPr lang="pt-BR" sz="1200" dirty="0" smtClean="0">
                <a:solidFill>
                  <a:schemeClr val="tx1">
                    <a:lumMod val="50000"/>
                    <a:lumOff val="50000"/>
                  </a:schemeClr>
                </a:solidFill>
                <a:latin typeface="Arial"/>
                <a:cs typeface="Arial"/>
              </a:rPr>
              <a:t>câncer </a:t>
            </a:r>
            <a:r>
              <a:rPr lang="pt-BR" sz="1200" dirty="0">
                <a:solidFill>
                  <a:schemeClr val="tx1">
                    <a:lumMod val="50000"/>
                    <a:lumOff val="50000"/>
                  </a:schemeClr>
                </a:solidFill>
                <a:latin typeface="Arial"/>
                <a:cs typeface="Arial"/>
              </a:rPr>
              <a:t>de pele bem como  no tratamento do envelhecimento da pele.</a:t>
            </a:r>
          </a:p>
        </p:txBody>
      </p:sp>
      <p:sp>
        <p:nvSpPr>
          <p:cNvPr id="16" name="TextBox 15"/>
          <p:cNvSpPr txBox="1"/>
          <p:nvPr/>
        </p:nvSpPr>
        <p:spPr>
          <a:xfrm>
            <a:off x="356849" y="4926427"/>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705031" y="6601391"/>
            <a:ext cx="3678408"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nº: BR 10 2014 019194-1</a:t>
            </a:r>
          </a:p>
        </p:txBody>
      </p:sp>
      <p:sp>
        <p:nvSpPr>
          <p:cNvPr id="21" name="Chevron 20"/>
          <p:cNvSpPr/>
          <p:nvPr/>
        </p:nvSpPr>
        <p:spPr>
          <a:xfrm>
            <a:off x="453966" y="5190153"/>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34" name="Chevron 33"/>
          <p:cNvSpPr/>
          <p:nvPr/>
        </p:nvSpPr>
        <p:spPr>
          <a:xfrm>
            <a:off x="1799349" y="5190153"/>
            <a:ext cx="1545323" cy="373474"/>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pré-clínica</a:t>
            </a:r>
            <a:endParaRPr lang="pt-BR" sz="1100" dirty="0">
              <a:solidFill>
                <a:schemeClr val="tx1">
                  <a:lumMod val="65000"/>
                  <a:lumOff val="35000"/>
                </a:schemeClr>
              </a:solidFill>
              <a:latin typeface="Arial"/>
              <a:cs typeface="Arial"/>
            </a:endParaRPr>
          </a:p>
        </p:txBody>
      </p:sp>
      <p:sp>
        <p:nvSpPr>
          <p:cNvPr id="35" name="Chevron 34"/>
          <p:cNvSpPr/>
          <p:nvPr/>
        </p:nvSpPr>
        <p:spPr>
          <a:xfrm>
            <a:off x="3156603" y="5190153"/>
            <a:ext cx="1545323" cy="373474"/>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sp>
        <p:nvSpPr>
          <p:cNvPr id="18" name="CaixaDeTexto 17"/>
          <p:cNvSpPr txBox="1"/>
          <p:nvPr/>
        </p:nvSpPr>
        <p:spPr>
          <a:xfrm flipH="1">
            <a:off x="400047" y="6594528"/>
            <a:ext cx="2910741" cy="276999"/>
          </a:xfrm>
          <a:prstGeom prst="rect">
            <a:avLst/>
          </a:prstGeom>
          <a:noFill/>
        </p:spPr>
        <p:txBody>
          <a:bodyPr wrap="square" rtlCol="0">
            <a:spAutoFit/>
          </a:bodyPr>
          <a:lstStyle/>
          <a:p>
            <a:r>
              <a:rPr lang="pt-BR" sz="1200" b="1" dirty="0">
                <a:solidFill>
                  <a:schemeClr val="tx1">
                    <a:lumMod val="65000"/>
                    <a:lumOff val="35000"/>
                  </a:schemeClr>
                </a:solidFill>
                <a:latin typeface="Arial" pitchFamily="34" charset="0"/>
                <a:cs typeface="Arial" pitchFamily="34" charset="0"/>
              </a:rPr>
              <a:t>Área: Saúde e Cuidados</a:t>
            </a:r>
          </a:p>
        </p:txBody>
      </p:sp>
      <p:graphicFrame>
        <p:nvGraphicFramePr>
          <p:cNvPr id="27" name="Diagrama 26"/>
          <p:cNvGraphicFramePr/>
          <p:nvPr/>
        </p:nvGraphicFramePr>
        <p:xfrm>
          <a:off x="3515232" y="5582826"/>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a 27"/>
          <p:cNvGraphicFramePr/>
          <p:nvPr/>
        </p:nvGraphicFramePr>
        <p:xfrm>
          <a:off x="2028836" y="5568972"/>
          <a:ext cx="975620" cy="64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TextBox 5"/>
          <p:cNvSpPr txBox="1"/>
          <p:nvPr/>
        </p:nvSpPr>
        <p:spPr>
          <a:xfrm>
            <a:off x="334582" y="902737"/>
            <a:ext cx="7458290" cy="562177"/>
          </a:xfrm>
          <a:prstGeom prst="rect">
            <a:avLst/>
          </a:prstGeom>
          <a:noFill/>
        </p:spPr>
        <p:txBody>
          <a:bodyPr wrap="square" lIns="99539" tIns="49770" rIns="99539" bIns="49770" rtlCol="0">
            <a:spAutoFit/>
          </a:bodyPr>
          <a:lstStyle/>
          <a:p>
            <a:r>
              <a:rPr lang="pt-BR" sz="1500" dirty="0">
                <a:solidFill>
                  <a:schemeClr val="bg1"/>
                </a:solidFill>
                <a:latin typeface="Arial"/>
                <a:cs typeface="Arial"/>
              </a:rPr>
              <a:t>Vanderlei S. </a:t>
            </a:r>
            <a:r>
              <a:rPr lang="pt-BR" sz="1500" dirty="0" err="1">
                <a:solidFill>
                  <a:schemeClr val="bg1"/>
                </a:solidFill>
                <a:latin typeface="Arial"/>
                <a:cs typeface="Arial"/>
              </a:rPr>
              <a:t>Bagnato</a:t>
            </a:r>
            <a:r>
              <a:rPr lang="pt-BR" sz="1500" dirty="0">
                <a:solidFill>
                  <a:schemeClr val="bg1"/>
                </a:solidFill>
                <a:latin typeface="Arial"/>
                <a:cs typeface="Arial"/>
              </a:rPr>
              <a:t>; </a:t>
            </a:r>
            <a:r>
              <a:rPr lang="pt-BR" sz="1500" dirty="0" smtClean="0">
                <a:solidFill>
                  <a:schemeClr val="bg1"/>
                </a:solidFill>
                <a:latin typeface="Arial"/>
                <a:cs typeface="Arial"/>
              </a:rPr>
              <a:t>Cristina </a:t>
            </a:r>
            <a:r>
              <a:rPr lang="pt-BR" sz="1500" dirty="0" err="1" smtClean="0">
                <a:solidFill>
                  <a:schemeClr val="bg1"/>
                </a:solidFill>
                <a:latin typeface="Arial"/>
                <a:cs typeface="Arial"/>
              </a:rPr>
              <a:t>Kurachi</a:t>
            </a:r>
            <a:r>
              <a:rPr lang="pt-BR" sz="1500" dirty="0" smtClean="0">
                <a:solidFill>
                  <a:schemeClr val="bg1"/>
                </a:solidFill>
                <a:latin typeface="Arial"/>
                <a:cs typeface="Arial"/>
              </a:rPr>
              <a:t>; Alessandra K. L. Fujita; Michele B. </a:t>
            </a:r>
            <a:r>
              <a:rPr lang="pt-BR" sz="1500" dirty="0" err="1" smtClean="0">
                <a:solidFill>
                  <a:schemeClr val="bg1"/>
                </a:solidFill>
                <a:latin typeface="Arial"/>
                <a:cs typeface="Arial"/>
              </a:rPr>
              <a:t>Requena</a:t>
            </a:r>
            <a:r>
              <a:rPr lang="pt-BR" sz="1500" dirty="0" smtClean="0">
                <a:solidFill>
                  <a:schemeClr val="bg1"/>
                </a:solidFill>
                <a:latin typeface="Arial"/>
                <a:cs typeface="Arial"/>
              </a:rPr>
              <a:t>; Priscila Fernanda C. de Menezes </a:t>
            </a:r>
            <a:endParaRPr lang="pt-BR" sz="1500" dirty="0">
              <a:solidFill>
                <a:schemeClr val="bg1"/>
              </a:solidFill>
              <a:latin typeface="Arial"/>
              <a:cs typeface="Arial"/>
            </a:endParaRPr>
          </a:p>
        </p:txBody>
      </p:sp>
      <p:sp>
        <p:nvSpPr>
          <p:cNvPr id="25" name="CaixaDeTexto 24"/>
          <p:cNvSpPr txBox="1"/>
          <p:nvPr/>
        </p:nvSpPr>
        <p:spPr>
          <a:xfrm>
            <a:off x="416523" y="6306986"/>
            <a:ext cx="2096023"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a:t>
            </a:r>
            <a:endParaRPr lang="pt-BR" sz="1200" b="1" dirty="0">
              <a:solidFill>
                <a:schemeClr val="tx1">
                  <a:lumMod val="65000"/>
                  <a:lumOff val="35000"/>
                </a:schemeClr>
              </a:solidFill>
              <a:latin typeface="Arial" pitchFamily="34" charset="0"/>
              <a:cs typeface="Arial" pitchFamily="34" charset="0"/>
            </a:endParaRPr>
          </a:p>
        </p:txBody>
      </p:sp>
      <p:sp>
        <p:nvSpPr>
          <p:cNvPr id="33" name="TextBox 14"/>
          <p:cNvSpPr txBox="1"/>
          <p:nvPr/>
        </p:nvSpPr>
        <p:spPr>
          <a:xfrm>
            <a:off x="390730" y="4049303"/>
            <a:ext cx="6310321" cy="839176"/>
          </a:xfrm>
          <a:prstGeom prst="rect">
            <a:avLst/>
          </a:prstGeom>
          <a:noFill/>
        </p:spPr>
        <p:txBody>
          <a:bodyPr wrap="square" lIns="99539" tIns="49770" rIns="99539" bIns="49770" rtlCol="0">
            <a:spAutoFit/>
          </a:bodyPr>
          <a:lstStyle/>
          <a:p>
            <a:pPr algn="just">
              <a:buFont typeface="Arial" pitchFamily="34" charset="0"/>
              <a:buChar char="•"/>
            </a:pPr>
            <a:r>
              <a:rPr lang="pt-BR" sz="1200" dirty="0" smtClean="0">
                <a:solidFill>
                  <a:schemeClr val="tx1">
                    <a:lumMod val="50000"/>
                    <a:lumOff val="50000"/>
                  </a:schemeClr>
                </a:solidFill>
                <a:latin typeface="Arial"/>
                <a:cs typeface="Arial"/>
              </a:rPr>
              <a:t>Clínicas estéticas;</a:t>
            </a:r>
          </a:p>
          <a:p>
            <a:pPr algn="just">
              <a:buFont typeface="Arial" pitchFamily="34" charset="0"/>
              <a:buChar char="•"/>
            </a:pPr>
            <a:r>
              <a:rPr lang="pt-BR" sz="1200" dirty="0" smtClean="0">
                <a:solidFill>
                  <a:schemeClr val="tx1">
                    <a:lumMod val="50000"/>
                    <a:lumOff val="50000"/>
                  </a:schemeClr>
                </a:solidFill>
                <a:latin typeface="Arial"/>
                <a:cs typeface="Arial"/>
              </a:rPr>
              <a:t>Clinicas dermatológicas;</a:t>
            </a:r>
          </a:p>
          <a:p>
            <a:pPr algn="just">
              <a:buFont typeface="Arial" pitchFamily="34" charset="0"/>
              <a:buChar char="•"/>
            </a:pPr>
            <a:r>
              <a:rPr lang="pt-BR" sz="1200" dirty="0" smtClean="0">
                <a:solidFill>
                  <a:schemeClr val="tx1">
                    <a:lumMod val="50000"/>
                    <a:lumOff val="50000"/>
                  </a:schemeClr>
                </a:solidFill>
                <a:latin typeface="Arial"/>
                <a:cs typeface="Arial"/>
              </a:rPr>
              <a:t>Hospitais;</a:t>
            </a:r>
          </a:p>
          <a:p>
            <a:pPr algn="just">
              <a:buFont typeface="Arial" pitchFamily="34" charset="0"/>
              <a:buChar char="•"/>
            </a:pPr>
            <a:r>
              <a:rPr lang="pt-BR" sz="1200" dirty="0" smtClean="0">
                <a:solidFill>
                  <a:schemeClr val="tx1">
                    <a:lumMod val="50000"/>
                    <a:lumOff val="50000"/>
                  </a:schemeClr>
                </a:solidFill>
                <a:latin typeface="Arial"/>
                <a:cs typeface="Arial"/>
              </a:rPr>
              <a:t>Clínicas médicas</a:t>
            </a:r>
          </a:p>
        </p:txBody>
      </p:sp>
      <p:sp>
        <p:nvSpPr>
          <p:cNvPr id="22"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999" y="2452798"/>
            <a:ext cx="3061857" cy="304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569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5884309" cy="331344"/>
          </a:xfrm>
          <a:prstGeom prst="rect">
            <a:avLst/>
          </a:prstGeom>
          <a:noFill/>
        </p:spPr>
        <p:txBody>
          <a:bodyPr wrap="none" lIns="99539" tIns="49770" rIns="99539" bIns="49770" rtlCol="0">
            <a:spAutoFit/>
          </a:bodyPr>
          <a:lstStyle/>
          <a:p>
            <a:r>
              <a:rPr lang="pt-BR" sz="1500" dirty="0" err="1" smtClean="0">
                <a:solidFill>
                  <a:schemeClr val="bg1"/>
                </a:solidFill>
                <a:latin typeface="Arial"/>
                <a:cs typeface="Arial"/>
              </a:rPr>
              <a:t>Jonnatan</a:t>
            </a:r>
            <a:r>
              <a:rPr lang="pt-BR" sz="1500" dirty="0" smtClean="0">
                <a:solidFill>
                  <a:schemeClr val="bg1"/>
                </a:solidFill>
                <a:latin typeface="Arial"/>
                <a:cs typeface="Arial"/>
              </a:rPr>
              <a:t> J. Santos, Sergio H. Toma, Henrique E. Toma, </a:t>
            </a:r>
            <a:r>
              <a:rPr lang="pt-BR" sz="1500" dirty="0" err="1" smtClean="0">
                <a:solidFill>
                  <a:schemeClr val="bg1"/>
                </a:solidFill>
                <a:latin typeface="Arial"/>
                <a:cs typeface="Arial"/>
              </a:rPr>
              <a:t>Koiti</a:t>
            </a:r>
            <a:r>
              <a:rPr lang="pt-BR" sz="1500" dirty="0" smtClean="0">
                <a:solidFill>
                  <a:schemeClr val="bg1"/>
                </a:solidFill>
                <a:latin typeface="Arial"/>
                <a:cs typeface="Arial"/>
              </a:rPr>
              <a:t> </a:t>
            </a:r>
            <a:r>
              <a:rPr lang="pt-BR" sz="1500" dirty="0" err="1" smtClean="0">
                <a:solidFill>
                  <a:schemeClr val="bg1"/>
                </a:solidFill>
                <a:latin typeface="Arial"/>
                <a:cs typeface="Arial"/>
              </a:rPr>
              <a:t>Araki</a:t>
            </a:r>
            <a:endParaRPr lang="pt-BR" sz="1500" dirty="0">
              <a:solidFill>
                <a:schemeClr val="bg1"/>
              </a:solidFill>
              <a:latin typeface="Arial"/>
              <a:cs typeface="Arial"/>
            </a:endParaRPr>
          </a:p>
        </p:txBody>
      </p:sp>
      <p:sp>
        <p:nvSpPr>
          <p:cNvPr id="7" name="TextBox 6"/>
          <p:cNvSpPr txBox="1"/>
          <p:nvPr/>
        </p:nvSpPr>
        <p:spPr>
          <a:xfrm>
            <a:off x="338080" y="191468"/>
            <a:ext cx="8238361" cy="808398"/>
          </a:xfrm>
          <a:prstGeom prst="rect">
            <a:avLst/>
          </a:prstGeom>
          <a:noFill/>
        </p:spPr>
        <p:txBody>
          <a:bodyPr wrap="square" lIns="99539" tIns="49770" rIns="99539" bIns="49770" rtlCol="0">
            <a:spAutoFit/>
          </a:bodyPr>
          <a:lstStyle/>
          <a:p>
            <a:r>
              <a:rPr lang="pt-BR" sz="2300" dirty="0" smtClean="0">
                <a:solidFill>
                  <a:schemeClr val="bg1"/>
                </a:solidFill>
                <a:latin typeface="Arial"/>
                <a:cs typeface="Arial"/>
              </a:rPr>
              <a:t>Kits para Análises Químicas Ultrassensíveis de Poluentes, Fármacos, Drogas e Moléculas</a:t>
            </a:r>
            <a:endParaRPr lang="pt-BR" sz="2300" dirty="0">
              <a:solidFill>
                <a:schemeClr val="bg1"/>
              </a:solidFill>
              <a:latin typeface="Arial"/>
              <a:cs typeface="Arial"/>
            </a:endParaRPr>
          </a:p>
        </p:txBody>
      </p:sp>
      <p:sp>
        <p:nvSpPr>
          <p:cNvPr id="9" name="TextBox 8"/>
          <p:cNvSpPr txBox="1"/>
          <p:nvPr/>
        </p:nvSpPr>
        <p:spPr>
          <a:xfrm>
            <a:off x="8448054" y="6535739"/>
            <a:ext cx="168016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Química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8081" y="2835978"/>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28881" y="3994830"/>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6977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Metodologias que possibilitam análises químicas em baixíssimas concentrações (inferiores a partes por trilhão) são de extrema importância em análises ambientais, farmacêuticas, forenses, etc. Moléculas podem ser identificadas por seus padrões espectrais e a sensibilidade multiplicada pelo fenômeno de intensificação Raman por efeito de superfície (SERS).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8080" y="3054803"/>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Fabricação de kits para análises químicas de poluentes, drogas ou outras moleculares de interesse de maneira rápida, específica e direta em baixíssimas concentrações (inferiores a </a:t>
            </a:r>
            <a:r>
              <a:rPr lang="pt-BR" sz="1200" dirty="0" err="1" smtClean="0">
                <a:solidFill>
                  <a:schemeClr val="tx1">
                    <a:lumMod val="50000"/>
                    <a:lumOff val="50000"/>
                  </a:schemeClr>
                </a:solidFill>
                <a:latin typeface="Arial"/>
                <a:cs typeface="Arial"/>
              </a:rPr>
              <a:t>picomolar</a:t>
            </a:r>
            <a:r>
              <a:rPr lang="pt-BR" sz="1200" dirty="0" smtClean="0">
                <a:solidFill>
                  <a:schemeClr val="tx1">
                    <a:lumMod val="50000"/>
                    <a:lumOff val="50000"/>
                  </a:schemeClr>
                </a:solidFill>
                <a:latin typeface="Arial"/>
                <a:cs typeface="Arial"/>
              </a:rPr>
              <a:t>, ou </a:t>
            </a:r>
            <a:r>
              <a:rPr lang="pt-BR" sz="1200" dirty="0" err="1" smtClean="0">
                <a:solidFill>
                  <a:schemeClr val="tx1">
                    <a:lumMod val="50000"/>
                    <a:lumOff val="50000"/>
                  </a:schemeClr>
                </a:solidFill>
                <a:latin typeface="Arial"/>
                <a:cs typeface="Arial"/>
              </a:rPr>
              <a:t>ppt</a:t>
            </a:r>
            <a:r>
              <a:rPr lang="pt-BR" sz="1200" dirty="0" smtClean="0">
                <a:solidFill>
                  <a:schemeClr val="tx1">
                    <a:lumMod val="50000"/>
                    <a:lumOff val="50000"/>
                  </a:schemeClr>
                </a:solidFill>
                <a:latin typeface="Arial"/>
                <a:cs typeface="Arial"/>
              </a:rPr>
              <a:t>) sem a necessidade de purificações ou </a:t>
            </a:r>
            <a:r>
              <a:rPr lang="pt-BR" sz="1200" dirty="0" err="1" smtClean="0">
                <a:solidFill>
                  <a:schemeClr val="tx1">
                    <a:lumMod val="50000"/>
                    <a:lumOff val="50000"/>
                  </a:schemeClr>
                </a:solidFill>
                <a:latin typeface="Arial"/>
                <a:cs typeface="Arial"/>
              </a:rPr>
              <a:t>pré</a:t>
            </a:r>
            <a:r>
              <a:rPr lang="pt-BR" sz="1200" dirty="0" smtClean="0">
                <a:solidFill>
                  <a:schemeClr val="tx1">
                    <a:lumMod val="50000"/>
                    <a:lumOff val="50000"/>
                  </a:schemeClr>
                </a:solidFill>
                <a:latin typeface="Arial"/>
                <a:cs typeface="Arial"/>
              </a:rPr>
              <a:t>-concentrações.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28880" y="4220657"/>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Detecção de hormônios, pesticidas, e fármacos em corpos d’água; </a:t>
            </a:r>
          </a:p>
          <a:p>
            <a:pPr algn="just"/>
            <a:r>
              <a:rPr lang="pt-BR" sz="1200" dirty="0" smtClean="0">
                <a:solidFill>
                  <a:schemeClr val="tx1">
                    <a:lumMod val="50000"/>
                    <a:lumOff val="50000"/>
                  </a:schemeClr>
                </a:solidFill>
                <a:latin typeface="Arial"/>
                <a:cs typeface="Arial"/>
              </a:rPr>
              <a:t>• Detecção de drogas e fármacos em fluídos sanguíneos</a:t>
            </a:r>
            <a:r>
              <a:rPr lang="pt-BR" sz="1200" dirty="0">
                <a:solidFill>
                  <a:schemeClr val="tx1">
                    <a:lumMod val="50000"/>
                    <a:lumOff val="50000"/>
                  </a:schemeClr>
                </a:solidFill>
                <a:latin typeface="Arial"/>
                <a:cs typeface="Arial"/>
              </a:rPr>
              <a:t>;</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Análises forenses de drogas, resíduos balísticos, material biológico, </a:t>
            </a:r>
            <a:r>
              <a:rPr lang="pt-BR" sz="1200" dirty="0" err="1" smtClean="0">
                <a:solidFill>
                  <a:schemeClr val="tx1">
                    <a:lumMod val="50000"/>
                    <a:lumOff val="50000"/>
                  </a:schemeClr>
                </a:solidFill>
                <a:latin typeface="Arial"/>
                <a:cs typeface="Arial"/>
              </a:rPr>
              <a:t>etc</a:t>
            </a:r>
            <a:r>
              <a:rPr lang="pt-BR" sz="1200" dirty="0">
                <a:solidFill>
                  <a:schemeClr val="tx1">
                    <a:lumMod val="50000"/>
                    <a:lumOff val="50000"/>
                  </a:schemeClr>
                </a:solidFill>
                <a:latin typeface="Arial"/>
                <a:cs typeface="Arial"/>
              </a:rPr>
              <a:t>;</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Tem como público alvo laboratórios de análises de pequeno ou de grande porte.</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06550" y="6594110"/>
            <a:ext cx="3860425"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a:t>
            </a:r>
            <a:r>
              <a:rPr lang="pt-BR" sz="1100" b="1" dirty="0">
                <a:solidFill>
                  <a:schemeClr val="tx1">
                    <a:lumMod val="50000"/>
                    <a:lumOff val="50000"/>
                  </a:schemeClr>
                </a:solidFill>
                <a:latin typeface="Arial"/>
                <a:cs typeface="Arial"/>
              </a:rPr>
              <a:t>nº</a:t>
            </a:r>
            <a:r>
              <a:rPr lang="pt-BR" sz="1100" b="1" dirty="0" smtClean="0">
                <a:solidFill>
                  <a:schemeClr val="tx1">
                    <a:lumMod val="50000"/>
                    <a:lumOff val="50000"/>
                  </a:schemeClr>
                </a:solidFill>
                <a:latin typeface="Arial"/>
                <a:cs typeface="Arial"/>
              </a:rPr>
              <a:t>: BR 10 2014 </a:t>
            </a:r>
            <a:r>
              <a:rPr lang="pt-BR" sz="1100" b="1" dirty="0">
                <a:solidFill>
                  <a:schemeClr val="tx1">
                    <a:lumMod val="50000"/>
                    <a:lumOff val="50000"/>
                  </a:schemeClr>
                </a:solidFill>
                <a:latin typeface="Arial"/>
                <a:cs typeface="Arial"/>
              </a:rPr>
              <a:t>019921-7 </a:t>
            </a:r>
          </a:p>
        </p:txBody>
      </p:sp>
      <p:sp>
        <p:nvSpPr>
          <p:cNvPr id="21"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7" y="6594528"/>
            <a:ext cx="418434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Saúde e Cuidados; Agropecuária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07197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a:t>
            </a:r>
            <a:endParaRPr lang="pt-BR" sz="1200" b="1" dirty="0">
              <a:solidFill>
                <a:schemeClr val="tx1">
                  <a:lumMod val="65000"/>
                  <a:lumOff val="35000"/>
                </a:schemeClr>
              </a:solidFill>
              <a:latin typeface="Arial" pitchFamily="34" charset="0"/>
              <a:cs typeface="Arial" pitchFamily="34" charset="0"/>
            </a:endParaRPr>
          </a:p>
        </p:txBody>
      </p:sp>
      <p:sp>
        <p:nvSpPr>
          <p:cNvPr id="23" name="CaixaDeTexto 22"/>
          <p:cNvSpPr txBox="1"/>
          <p:nvPr/>
        </p:nvSpPr>
        <p:spPr>
          <a:xfrm>
            <a:off x="6847129" y="4220657"/>
            <a:ext cx="3179739" cy="1631216"/>
          </a:xfrm>
          <a:prstGeom prst="rect">
            <a:avLst/>
          </a:prstGeom>
          <a:noFill/>
          <a:ln>
            <a:solidFill>
              <a:schemeClr val="accent1"/>
            </a:solidFill>
          </a:ln>
        </p:spPr>
        <p:txBody>
          <a:bodyPr wrap="square" rtlCol="0">
            <a:spAutoFit/>
          </a:bodyPr>
          <a:lstStyle/>
          <a:p>
            <a:endParaRPr lang="pt-BR" dirty="0"/>
          </a:p>
          <a:p>
            <a:endParaRPr lang="pt-BR" dirty="0" smtClean="0"/>
          </a:p>
          <a:p>
            <a:endParaRPr lang="pt-BR" dirty="0"/>
          </a:p>
          <a:p>
            <a:endParaRPr lang="pt-BR" dirty="0" smtClean="0"/>
          </a:p>
          <a:p>
            <a:endParaRPr lang="pt-BR" dirty="0"/>
          </a:p>
        </p:txBody>
      </p:sp>
      <p:sp>
        <p:nvSpPr>
          <p:cNvPr id="24" name="CaixaDeTexto 23"/>
          <p:cNvSpPr txBox="1"/>
          <p:nvPr/>
        </p:nvSpPr>
        <p:spPr>
          <a:xfrm>
            <a:off x="6847130" y="1752091"/>
            <a:ext cx="3179739" cy="1938992"/>
          </a:xfrm>
          <a:prstGeom prst="rect">
            <a:avLst/>
          </a:prstGeom>
          <a:noFill/>
          <a:ln>
            <a:solidFill>
              <a:schemeClr val="accent1"/>
            </a:solidFill>
          </a:ln>
        </p:spPr>
        <p:txBody>
          <a:bodyPr wrap="square" rtlCol="0">
            <a:spAutoFit/>
          </a:bodyPr>
          <a:lstStyle/>
          <a:p>
            <a:endParaRPr lang="pt-BR" dirty="0" smtClean="0"/>
          </a:p>
          <a:p>
            <a:endParaRPr lang="pt-BR" dirty="0"/>
          </a:p>
          <a:p>
            <a:endParaRPr lang="pt-BR" dirty="0" smtClean="0"/>
          </a:p>
          <a:p>
            <a:endParaRPr lang="pt-BR" dirty="0"/>
          </a:p>
          <a:p>
            <a:endParaRPr lang="pt-BR" dirty="0" smtClean="0"/>
          </a:p>
          <a:p>
            <a:endParaRPr lang="pt-BR" dirty="0"/>
          </a:p>
        </p:txBody>
      </p:sp>
      <p:pic>
        <p:nvPicPr>
          <p:cNvPr id="2" name="Picture 1"/>
          <p:cNvPicPr>
            <a:picLocks noChangeAspect="1"/>
          </p:cNvPicPr>
          <p:nvPr/>
        </p:nvPicPr>
        <p:blipFill>
          <a:blip r:embed="rId3"/>
          <a:stretch>
            <a:fillRect/>
          </a:stretch>
        </p:blipFill>
        <p:spPr>
          <a:xfrm>
            <a:off x="6879858" y="4274302"/>
            <a:ext cx="3136392" cy="1435608"/>
          </a:xfrm>
          <a:prstGeom prst="rect">
            <a:avLst/>
          </a:prstGeom>
        </p:spPr>
      </p:pic>
      <p:pic>
        <p:nvPicPr>
          <p:cNvPr id="3" name="Picture 2"/>
          <p:cNvPicPr>
            <a:picLocks noChangeAspect="1"/>
          </p:cNvPicPr>
          <p:nvPr/>
        </p:nvPicPr>
        <p:blipFill>
          <a:blip r:embed="rId4"/>
          <a:stretch>
            <a:fillRect/>
          </a:stretch>
        </p:blipFill>
        <p:spPr>
          <a:xfrm>
            <a:off x="6862071" y="1824261"/>
            <a:ext cx="3136392" cy="1792224"/>
          </a:xfrm>
          <a:prstGeom prst="rect">
            <a:avLst/>
          </a:prstGeom>
        </p:spPr>
      </p:pic>
      <p:sp>
        <p:nvSpPr>
          <p:cNvPr id="25"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909638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4582" y="204419"/>
            <a:ext cx="8974874" cy="454455"/>
          </a:xfrm>
          <a:prstGeom prst="rect">
            <a:avLst/>
          </a:prstGeom>
          <a:noFill/>
        </p:spPr>
        <p:txBody>
          <a:bodyPr wrap="squar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Inovação para </a:t>
            </a:r>
            <a:r>
              <a:rPr lang="pt-BR" sz="2300" dirty="0">
                <a:solidFill>
                  <a:schemeClr val="bg1"/>
                </a:solidFill>
                <a:latin typeface="Arial" panose="020B0604020202020204" pitchFamily="34" charset="0"/>
                <a:cs typeface="Arial" panose="020B0604020202020204" pitchFamily="34" charset="0"/>
              </a:rPr>
              <a:t>I</a:t>
            </a:r>
            <a:r>
              <a:rPr lang="pt-BR" sz="2300" dirty="0" smtClean="0">
                <a:solidFill>
                  <a:schemeClr val="bg1"/>
                </a:solidFill>
                <a:latin typeface="Arial" panose="020B0604020202020204" pitchFamily="34" charset="0"/>
                <a:cs typeface="Arial" panose="020B0604020202020204" pitchFamily="34" charset="0"/>
              </a:rPr>
              <a:t>luminação da Cavidade </a:t>
            </a:r>
            <a:r>
              <a:rPr lang="pt-BR" sz="2300" dirty="0">
                <a:solidFill>
                  <a:schemeClr val="bg1"/>
                </a:solidFill>
                <a:latin typeface="Arial" panose="020B0604020202020204" pitchFamily="34" charset="0"/>
                <a:cs typeface="Arial" panose="020B0604020202020204" pitchFamily="34" charset="0"/>
              </a:rPr>
              <a:t>O</a:t>
            </a:r>
            <a:r>
              <a:rPr lang="pt-BR" sz="2300" dirty="0" smtClean="0">
                <a:solidFill>
                  <a:schemeClr val="bg1"/>
                </a:solidFill>
                <a:latin typeface="Arial" panose="020B0604020202020204" pitchFamily="34" charset="0"/>
                <a:cs typeface="Arial" panose="020B0604020202020204" pitchFamily="34" charset="0"/>
              </a:rPr>
              <a:t>ral</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50760" y="6583239"/>
            <a:ext cx="258148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3248792"/>
            <a:ext cx="6272299" cy="669899"/>
          </a:xfrm>
          <a:prstGeom prst="rect">
            <a:avLst/>
          </a:prstGeom>
          <a:noFill/>
        </p:spPr>
        <p:txBody>
          <a:bodyPr wrap="square" lIns="99539" tIns="49770" rIns="99539" bIns="49770" rtlCol="0">
            <a:spAutoFit/>
          </a:bodyPr>
          <a:lstStyle/>
          <a:p>
            <a:r>
              <a:rPr lang="pt-BR" sz="1300" b="1" dirty="0" smtClean="0">
                <a:solidFill>
                  <a:srgbClr val="099ADD"/>
                </a:solidFill>
                <a:latin typeface="Arial"/>
                <a:cs typeface="Arial"/>
              </a:rPr>
              <a:t>Objetivos</a:t>
            </a:r>
          </a:p>
          <a:p>
            <a:pPr algn="just"/>
            <a:r>
              <a:rPr lang="pt-BR" sz="1200" dirty="0">
                <a:solidFill>
                  <a:schemeClr val="tx1">
                    <a:lumMod val="50000"/>
                    <a:lumOff val="50000"/>
                  </a:schemeClr>
                </a:solidFill>
                <a:latin typeface="Arial"/>
                <a:cs typeface="Arial"/>
              </a:rPr>
              <a:t>Disponibilizar um sistema capaz de proporcionar  iluminação multifuncional na avaliação das diferenças entre o dente e resina auxiliando no diagnóstico e tratamento bucal.</a:t>
            </a:r>
          </a:p>
        </p:txBody>
      </p:sp>
      <p:sp>
        <p:nvSpPr>
          <p:cNvPr id="12" name="TextBox 11"/>
          <p:cNvSpPr txBox="1"/>
          <p:nvPr/>
        </p:nvSpPr>
        <p:spPr>
          <a:xfrm>
            <a:off x="338080" y="4067928"/>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70371"/>
            <a:ext cx="6294566" cy="1393174"/>
          </a:xfrm>
          <a:prstGeom prst="rect">
            <a:avLst/>
          </a:prstGeom>
          <a:noFill/>
        </p:spPr>
        <p:txBody>
          <a:bodyPr wrap="square" lIns="99539" tIns="49770" rIns="99539" bIns="49770" rtlCol="0">
            <a:spAutoFit/>
          </a:bodyPr>
          <a:lstStyle/>
          <a:p>
            <a:pPr lvl="0" algn="just"/>
            <a:r>
              <a:rPr lang="pt-BR" sz="1200" dirty="0">
                <a:solidFill>
                  <a:schemeClr val="tx1">
                    <a:lumMod val="50000"/>
                    <a:lumOff val="50000"/>
                  </a:schemeClr>
                </a:solidFill>
                <a:latin typeface="Arial"/>
                <a:cs typeface="Arial"/>
              </a:rPr>
              <a:t>A presente invenção se relaciona a uma configuração aplicada a um dispositivo emissor de luz para uso na Odontologia para iluminação oral, combinando um sistema refletor à base de emissores de luz LED ou Tungstênio-</a:t>
            </a:r>
            <a:r>
              <a:rPr lang="pt-BR" sz="1200" dirty="0" err="1">
                <a:solidFill>
                  <a:schemeClr val="tx1">
                    <a:lumMod val="50000"/>
                    <a:lumOff val="50000"/>
                  </a:schemeClr>
                </a:solidFill>
                <a:latin typeface="Arial"/>
                <a:cs typeface="Arial"/>
              </a:rPr>
              <a:t>Halógena</a:t>
            </a:r>
            <a:r>
              <a:rPr lang="pt-BR" sz="1200" dirty="0">
                <a:solidFill>
                  <a:schemeClr val="tx1">
                    <a:lumMod val="50000"/>
                    <a:lumOff val="50000"/>
                  </a:schemeClr>
                </a:solidFill>
                <a:latin typeface="Arial"/>
                <a:cs typeface="Arial"/>
              </a:rPr>
              <a:t>, na cor branca e violeta, com dupla </a:t>
            </a:r>
            <a:r>
              <a:rPr lang="pt-BR" sz="1200" dirty="0" smtClean="0">
                <a:solidFill>
                  <a:schemeClr val="tx1">
                    <a:lumMod val="50000"/>
                    <a:lumOff val="50000"/>
                  </a:schemeClr>
                </a:solidFill>
                <a:latin typeface="Arial"/>
                <a:cs typeface="Arial"/>
              </a:rPr>
              <a:t>funcionalidade: </a:t>
            </a:r>
            <a:r>
              <a:rPr lang="pt-BR" sz="1200" dirty="0">
                <a:solidFill>
                  <a:schemeClr val="tx1">
                    <a:lumMod val="50000"/>
                    <a:lumOff val="50000"/>
                  </a:schemeClr>
                </a:solidFill>
                <a:latin typeface="Arial"/>
                <a:cs typeface="Arial"/>
              </a:rPr>
              <a:t>iluminação bucal e visualização das diferenças entre o dente e a </a:t>
            </a:r>
            <a:r>
              <a:rPr lang="pt-BR" sz="1200" dirty="0" smtClean="0">
                <a:solidFill>
                  <a:schemeClr val="tx1">
                    <a:lumMod val="50000"/>
                    <a:lumOff val="50000"/>
                  </a:schemeClr>
                </a:solidFill>
                <a:latin typeface="Arial"/>
                <a:cs typeface="Arial"/>
              </a:rPr>
              <a:t>resina. Tem grande </a:t>
            </a:r>
            <a:r>
              <a:rPr lang="pt-BR" sz="1200" dirty="0">
                <a:solidFill>
                  <a:schemeClr val="tx1">
                    <a:lumMod val="50000"/>
                    <a:lumOff val="50000"/>
                  </a:schemeClr>
                </a:solidFill>
                <a:latin typeface="Arial"/>
                <a:cs typeface="Arial"/>
              </a:rPr>
              <a:t>vida útil, </a:t>
            </a:r>
            <a:r>
              <a:rPr lang="pt-BR" sz="1200" dirty="0" smtClean="0">
                <a:solidFill>
                  <a:schemeClr val="tx1">
                    <a:lumMod val="50000"/>
                    <a:lumOff val="50000"/>
                  </a:schemeClr>
                </a:solidFill>
                <a:latin typeface="Arial"/>
                <a:cs typeface="Arial"/>
              </a:rPr>
              <a:t>consume </a:t>
            </a:r>
            <a:r>
              <a:rPr lang="pt-BR" sz="1200" dirty="0">
                <a:solidFill>
                  <a:schemeClr val="tx1">
                    <a:lumMod val="50000"/>
                    <a:lumOff val="50000"/>
                  </a:schemeClr>
                </a:solidFill>
                <a:latin typeface="Arial"/>
                <a:cs typeface="Arial"/>
              </a:rPr>
              <a:t>baixa quantidade de energia, </a:t>
            </a:r>
            <a:r>
              <a:rPr lang="pt-BR" sz="1200" dirty="0" smtClean="0">
                <a:solidFill>
                  <a:schemeClr val="tx1">
                    <a:lumMod val="50000"/>
                    <a:lumOff val="50000"/>
                  </a:schemeClr>
                </a:solidFill>
                <a:latin typeface="Arial"/>
                <a:cs typeface="Arial"/>
              </a:rPr>
              <a:t>irradia </a:t>
            </a:r>
            <a:r>
              <a:rPr lang="pt-BR" sz="1200" dirty="0">
                <a:solidFill>
                  <a:schemeClr val="tx1">
                    <a:lumMod val="50000"/>
                    <a:lumOff val="50000"/>
                  </a:schemeClr>
                </a:solidFill>
                <a:latin typeface="Arial"/>
                <a:cs typeface="Arial"/>
              </a:rPr>
              <a:t>grande intensidade de luz que pode variar de um mínimo de 8 mil até 35 mil lux, níveis que permitem a adequada iluminação de todos os quadrantes da cavidade bucal.</a:t>
            </a:r>
          </a:p>
        </p:txBody>
      </p:sp>
      <p:sp>
        <p:nvSpPr>
          <p:cNvPr id="15" name="TextBox 14"/>
          <p:cNvSpPr txBox="1"/>
          <p:nvPr/>
        </p:nvSpPr>
        <p:spPr>
          <a:xfrm>
            <a:off x="400049" y="4373385"/>
            <a:ext cx="5304716" cy="654510"/>
          </a:xfrm>
          <a:prstGeom prst="rect">
            <a:avLst/>
          </a:prstGeom>
          <a:noFill/>
        </p:spPr>
        <p:txBody>
          <a:bodyPr wrap="square" lIns="99539" tIns="49770" rIns="99539" bIns="49770" rtlCol="0">
            <a:spAutoFit/>
          </a:bodyPr>
          <a:lstStyle/>
          <a:p>
            <a:pPr algn="just">
              <a:buFont typeface="Arial" pitchFamily="34" charset="0"/>
              <a:buChar char="•"/>
            </a:pPr>
            <a:r>
              <a:rPr lang="pt-BR" sz="1200" dirty="0" smtClean="0">
                <a:solidFill>
                  <a:schemeClr val="tx1">
                    <a:lumMod val="50000"/>
                    <a:lumOff val="50000"/>
                  </a:schemeClr>
                </a:solidFill>
                <a:latin typeface="Arial"/>
                <a:cs typeface="Arial"/>
              </a:rPr>
              <a:t>Clínicas odontológicas;</a:t>
            </a:r>
          </a:p>
          <a:p>
            <a:pPr algn="just">
              <a:buFont typeface="Arial" pitchFamily="34" charset="0"/>
              <a:buChar char="•"/>
            </a:pPr>
            <a:r>
              <a:rPr lang="pt-BR" sz="1200" dirty="0" smtClean="0">
                <a:solidFill>
                  <a:schemeClr val="tx1">
                    <a:lumMod val="50000"/>
                    <a:lumOff val="50000"/>
                  </a:schemeClr>
                </a:solidFill>
                <a:latin typeface="Arial"/>
                <a:cs typeface="Arial"/>
              </a:rPr>
              <a:t>Hospitais;</a:t>
            </a:r>
          </a:p>
          <a:p>
            <a:pPr algn="just">
              <a:buFont typeface="Arial" pitchFamily="34" charset="0"/>
              <a:buChar char="•"/>
            </a:pPr>
            <a:r>
              <a:rPr lang="pt-BR" sz="1200" dirty="0" smtClean="0">
                <a:solidFill>
                  <a:schemeClr val="tx1">
                    <a:lumMod val="50000"/>
                    <a:lumOff val="50000"/>
                  </a:schemeClr>
                </a:solidFill>
                <a:latin typeface="Arial"/>
                <a:cs typeface="Arial"/>
              </a:rPr>
              <a:t>Cursos de odontologia.</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Estágio de desenvolvimento</a:t>
            </a:r>
            <a:endParaRPr lang="pt-BR" sz="1300" b="1">
              <a:solidFill>
                <a:srgbClr val="099ADD"/>
              </a:solidFill>
              <a:latin typeface="Arial"/>
              <a:cs typeface="Arial"/>
            </a:endParaRPr>
          </a:p>
        </p:txBody>
      </p:sp>
      <p:sp>
        <p:nvSpPr>
          <p:cNvPr id="17" name="TextBox 16"/>
          <p:cNvSpPr txBox="1"/>
          <p:nvPr/>
        </p:nvSpPr>
        <p:spPr>
          <a:xfrm>
            <a:off x="4189024" y="6611914"/>
            <a:ext cx="4306204"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nº: BR 10 2014 021340-6</a:t>
            </a:r>
          </a:p>
        </p:txBody>
      </p:sp>
      <p:sp>
        <p:nvSpPr>
          <p:cNvPr id="18" name="CaixaDeTexto 17"/>
          <p:cNvSpPr txBox="1"/>
          <p:nvPr/>
        </p:nvSpPr>
        <p:spPr>
          <a:xfrm flipH="1">
            <a:off x="400047" y="6594528"/>
            <a:ext cx="3639711" cy="276999"/>
          </a:xfrm>
          <a:prstGeom prst="rect">
            <a:avLst/>
          </a:prstGeom>
          <a:noFill/>
        </p:spPr>
        <p:txBody>
          <a:bodyPr wrap="square" rtlCol="0">
            <a:spAutoFit/>
          </a:bodyPr>
          <a:lstStyle/>
          <a:p>
            <a:r>
              <a:rPr lang="pt-BR" sz="1200" b="1" dirty="0">
                <a:solidFill>
                  <a:schemeClr val="tx1">
                    <a:lumMod val="65000"/>
                    <a:lumOff val="35000"/>
                  </a:schemeClr>
                </a:solidFill>
                <a:latin typeface="Arial" pitchFamily="34" charset="0"/>
                <a:cs typeface="Arial" pitchFamily="34" charset="0"/>
              </a:rPr>
              <a:t>Área: Saúde e Cuidados </a:t>
            </a:r>
          </a:p>
        </p:txBody>
      </p:sp>
      <p:sp>
        <p:nvSpPr>
          <p:cNvPr id="23" name="CaixaDeTexto 22"/>
          <p:cNvSpPr txBox="1"/>
          <p:nvPr/>
        </p:nvSpPr>
        <p:spPr>
          <a:xfrm>
            <a:off x="416523" y="6306986"/>
            <a:ext cx="2820387"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GNATUS</a:t>
            </a:r>
            <a:endParaRPr lang="pt-BR" sz="1200" b="1" dirty="0">
              <a:solidFill>
                <a:schemeClr val="tx1">
                  <a:lumMod val="65000"/>
                  <a:lumOff val="35000"/>
                </a:schemeClr>
              </a:solidFill>
              <a:latin typeface="Arial" pitchFamily="34" charset="0"/>
              <a:cs typeface="Arial" pitchFamily="34" charset="0"/>
            </a:endParaRPr>
          </a:p>
        </p:txBody>
      </p:sp>
      <p:pic>
        <p:nvPicPr>
          <p:cNvPr id="31" name="Imagem 3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19996" y="2564059"/>
            <a:ext cx="2950463" cy="2212847"/>
          </a:xfrm>
          <a:prstGeom prst="rect">
            <a:avLst/>
          </a:prstGeom>
        </p:spPr>
      </p:pic>
      <p:sp>
        <p:nvSpPr>
          <p:cNvPr id="22" name="TextBox 5"/>
          <p:cNvSpPr txBox="1"/>
          <p:nvPr/>
        </p:nvSpPr>
        <p:spPr>
          <a:xfrm>
            <a:off x="334582" y="902737"/>
            <a:ext cx="6857788" cy="562177"/>
          </a:xfrm>
          <a:prstGeom prst="rect">
            <a:avLst/>
          </a:prstGeom>
          <a:noFill/>
        </p:spPr>
        <p:txBody>
          <a:bodyPr wrap="square" lIns="99539" tIns="49770" rIns="99539" bIns="49770" rtlCol="0">
            <a:spAutoFit/>
          </a:bodyPr>
          <a:lstStyle/>
          <a:p>
            <a:r>
              <a:rPr lang="pt-BR" sz="1500" dirty="0">
                <a:solidFill>
                  <a:schemeClr val="bg1"/>
                </a:solidFill>
                <a:latin typeface="Arial"/>
                <a:cs typeface="Arial"/>
              </a:rPr>
              <a:t>Vanderlei S. </a:t>
            </a:r>
            <a:r>
              <a:rPr lang="pt-BR" sz="1500" dirty="0" err="1">
                <a:solidFill>
                  <a:schemeClr val="bg1"/>
                </a:solidFill>
                <a:latin typeface="Arial"/>
                <a:cs typeface="Arial"/>
              </a:rPr>
              <a:t>Bagnato</a:t>
            </a:r>
            <a:r>
              <a:rPr lang="pt-BR" sz="1500" dirty="0">
                <a:solidFill>
                  <a:schemeClr val="bg1"/>
                </a:solidFill>
                <a:latin typeface="Arial"/>
                <a:cs typeface="Arial"/>
              </a:rPr>
              <a:t>; </a:t>
            </a:r>
            <a:r>
              <a:rPr lang="pt-BR" sz="1500" dirty="0" smtClean="0">
                <a:solidFill>
                  <a:schemeClr val="bg1"/>
                </a:solidFill>
                <a:latin typeface="Arial"/>
                <a:cs typeface="Arial"/>
              </a:rPr>
              <a:t>Cristina </a:t>
            </a:r>
            <a:r>
              <a:rPr lang="pt-BR" sz="1500" dirty="0" err="1" smtClean="0">
                <a:solidFill>
                  <a:schemeClr val="bg1"/>
                </a:solidFill>
                <a:latin typeface="Arial"/>
                <a:cs typeface="Arial"/>
              </a:rPr>
              <a:t>Kurachi</a:t>
            </a:r>
            <a:r>
              <a:rPr lang="pt-BR" sz="1500" dirty="0" smtClean="0">
                <a:solidFill>
                  <a:schemeClr val="bg1"/>
                </a:solidFill>
                <a:latin typeface="Arial"/>
                <a:cs typeface="Arial"/>
              </a:rPr>
              <a:t>; </a:t>
            </a:r>
            <a:r>
              <a:rPr lang="pt-BR" sz="1500" dirty="0">
                <a:solidFill>
                  <a:schemeClr val="bg1"/>
                </a:solidFill>
                <a:latin typeface="Arial"/>
                <a:cs typeface="Arial"/>
              </a:rPr>
              <a:t>Priscila Fernanda C. de </a:t>
            </a:r>
            <a:r>
              <a:rPr lang="pt-BR" sz="1500" dirty="0" smtClean="0">
                <a:solidFill>
                  <a:schemeClr val="bg1"/>
                </a:solidFill>
                <a:latin typeface="Arial"/>
                <a:cs typeface="Arial"/>
              </a:rPr>
              <a:t>Menezes; Daniel José </a:t>
            </a:r>
            <a:r>
              <a:rPr lang="pt-BR" sz="1500" dirty="0" err="1" smtClean="0">
                <a:solidFill>
                  <a:schemeClr val="bg1"/>
                </a:solidFill>
                <a:latin typeface="Arial"/>
                <a:cs typeface="Arial"/>
              </a:rPr>
              <a:t>Chianfroni</a:t>
            </a:r>
            <a:r>
              <a:rPr lang="pt-BR" sz="1500" dirty="0" smtClean="0">
                <a:solidFill>
                  <a:schemeClr val="bg1"/>
                </a:solidFill>
                <a:latin typeface="Arial"/>
                <a:cs typeface="Arial"/>
              </a:rPr>
              <a:t>; Guilherme F. R. Ruela</a:t>
            </a:r>
            <a:endParaRPr lang="pt-BR" sz="1500" dirty="0">
              <a:solidFill>
                <a:schemeClr val="bg1"/>
              </a:solidFill>
              <a:latin typeface="Arial"/>
              <a:cs typeface="Arial"/>
            </a:endParaRPr>
          </a:p>
        </p:txBody>
      </p:sp>
      <p:sp>
        <p:nvSpPr>
          <p:cNvPr id="24" name="Chevron 20"/>
          <p:cNvSpPr/>
          <p:nvPr/>
        </p:nvSpPr>
        <p:spPr>
          <a:xfrm>
            <a:off x="388511" y="5570377"/>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5" name="Chevron 33"/>
          <p:cNvSpPr/>
          <p:nvPr/>
        </p:nvSpPr>
        <p:spPr>
          <a:xfrm>
            <a:off x="1702639" y="5570377"/>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Estágio de  laboratório</a:t>
            </a:r>
            <a:endParaRPr lang="pt-BR" sz="1100" dirty="0">
              <a:solidFill>
                <a:schemeClr val="tx1">
                  <a:lumMod val="50000"/>
                  <a:lumOff val="50000"/>
                </a:schemeClr>
              </a:solidFill>
              <a:latin typeface="Arial"/>
              <a:cs typeface="Arial"/>
            </a:endParaRPr>
          </a:p>
        </p:txBody>
      </p:sp>
      <p:sp>
        <p:nvSpPr>
          <p:cNvPr id="26" name="Chevron 34"/>
          <p:cNvSpPr/>
          <p:nvPr/>
        </p:nvSpPr>
        <p:spPr>
          <a:xfrm>
            <a:off x="3021912" y="5570377"/>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7" name="Chevron 35"/>
          <p:cNvSpPr/>
          <p:nvPr/>
        </p:nvSpPr>
        <p:spPr>
          <a:xfrm>
            <a:off x="4323932" y="5570377"/>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1"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5327449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904972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Celia R. S. </a:t>
            </a:r>
            <a:r>
              <a:rPr lang="pt-BR" sz="1500" dirty="0">
                <a:solidFill>
                  <a:schemeClr val="bg1"/>
                </a:solidFill>
                <a:latin typeface="Arial"/>
                <a:cs typeface="Arial"/>
              </a:rPr>
              <a:t>Garcia</a:t>
            </a:r>
            <a:r>
              <a:rPr lang="pt-BR" sz="1500" dirty="0" smtClean="0">
                <a:solidFill>
                  <a:schemeClr val="bg1"/>
                </a:solidFill>
                <a:latin typeface="Arial"/>
                <a:cs typeface="Arial"/>
              </a:rPr>
              <a:t>, Luiz H. </a:t>
            </a:r>
            <a:r>
              <a:rPr lang="pt-BR" sz="1500" dirty="0" err="1" smtClean="0">
                <a:solidFill>
                  <a:schemeClr val="bg1"/>
                </a:solidFill>
                <a:latin typeface="Arial"/>
                <a:cs typeface="Arial"/>
              </a:rPr>
              <a:t>Catalani</a:t>
            </a:r>
            <a:r>
              <a:rPr lang="pt-BR" sz="1500" dirty="0" smtClean="0">
                <a:solidFill>
                  <a:schemeClr val="bg1"/>
                </a:solidFill>
                <a:latin typeface="Arial"/>
                <a:cs typeface="Arial"/>
              </a:rPr>
              <a:t>, Daiana K. Deda, Eduardo </a:t>
            </a:r>
            <a:r>
              <a:rPr lang="pt-BR" sz="1500" dirty="0">
                <a:solidFill>
                  <a:schemeClr val="bg1"/>
                </a:solidFill>
                <a:latin typeface="Arial"/>
                <a:cs typeface="Arial"/>
              </a:rPr>
              <a:t>Alves, </a:t>
            </a:r>
            <a:r>
              <a:rPr lang="pt-BR" sz="1500" dirty="0" smtClean="0">
                <a:solidFill>
                  <a:schemeClr val="bg1"/>
                </a:solidFill>
                <a:latin typeface="Arial"/>
                <a:cs typeface="Arial"/>
              </a:rPr>
              <a:t>Bernardo A. Iglesias,  </a:t>
            </a:r>
            <a:r>
              <a:rPr lang="pt-BR" sz="1500" dirty="0" err="1" smtClean="0">
                <a:solidFill>
                  <a:schemeClr val="bg1"/>
                </a:solidFill>
                <a:latin typeface="Arial"/>
                <a:cs typeface="Arial"/>
              </a:rPr>
              <a:t>Koiti</a:t>
            </a:r>
            <a:r>
              <a:rPr lang="pt-BR" sz="1500" dirty="0" smtClean="0">
                <a:solidFill>
                  <a:schemeClr val="bg1"/>
                </a:solidFill>
                <a:latin typeface="Arial"/>
                <a:cs typeface="Arial"/>
              </a:rPr>
              <a:t> </a:t>
            </a:r>
            <a:r>
              <a:rPr lang="pt-BR" sz="1500" dirty="0" err="1" smtClean="0">
                <a:solidFill>
                  <a:schemeClr val="bg1"/>
                </a:solidFill>
                <a:latin typeface="Arial"/>
                <a:cs typeface="Arial"/>
              </a:rPr>
              <a:t>Araki</a:t>
            </a:r>
            <a:endParaRPr lang="pt-BR" sz="1500" dirty="0">
              <a:solidFill>
                <a:schemeClr val="bg1"/>
              </a:solidFill>
              <a:latin typeface="Arial"/>
              <a:cs typeface="Arial"/>
            </a:endParaRPr>
          </a:p>
        </p:txBody>
      </p:sp>
      <p:sp>
        <p:nvSpPr>
          <p:cNvPr id="7" name="TextBox 6"/>
          <p:cNvSpPr txBox="1"/>
          <p:nvPr/>
        </p:nvSpPr>
        <p:spPr>
          <a:xfrm>
            <a:off x="334582" y="334343"/>
            <a:ext cx="7282833"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Formulações Poliméricas para Tratamento da Malária </a:t>
            </a:r>
            <a:endParaRPr lang="pt-BR" sz="2300" dirty="0">
              <a:solidFill>
                <a:schemeClr val="bg1"/>
              </a:solidFill>
              <a:latin typeface="Arial"/>
              <a:cs typeface="Arial"/>
            </a:endParaRPr>
          </a:p>
        </p:txBody>
      </p:sp>
      <p:sp>
        <p:nvSpPr>
          <p:cNvPr id="9" name="TextBox 8"/>
          <p:cNvSpPr txBox="1"/>
          <p:nvPr/>
        </p:nvSpPr>
        <p:spPr>
          <a:xfrm>
            <a:off x="7173287" y="6570000"/>
            <a:ext cx="3641834"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Instituto de Biociências e Instituto de Química </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560310"/>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787222"/>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742240"/>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93141"/>
            <a:ext cx="6122780"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malária é uma doença parasitária, prevalente em regiões de clima tropical e subtropical, sendo responsável pela morte de cerca de um milhão de crianças por ano somente na África. Nos últimos anos, muitos esforços têm sido direcionados no sentido de desenvolver alternativas de combate ao parasita e novas formas de tratamento para a doença, incluindo  formulações mais eficientes. </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3021813"/>
            <a:ext cx="6122780"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Desenvolvimento de formulações mais eficientes, baseadas em compostos com atividade antimalárica incorporados em micro e </a:t>
            </a:r>
            <a:r>
              <a:rPr lang="pt-BR" sz="1200" dirty="0" err="1" smtClean="0">
                <a:solidFill>
                  <a:schemeClr val="tx1">
                    <a:lumMod val="50000"/>
                    <a:lumOff val="50000"/>
                  </a:schemeClr>
                </a:solidFill>
                <a:latin typeface="Arial"/>
                <a:cs typeface="Arial"/>
              </a:rPr>
              <a:t>nanocápsulas</a:t>
            </a:r>
            <a:r>
              <a:rPr lang="pt-BR" sz="1200" dirty="0" smtClean="0">
                <a:solidFill>
                  <a:schemeClr val="tx1">
                    <a:lumMod val="50000"/>
                    <a:lumOff val="50000"/>
                  </a:schemeClr>
                </a:solidFill>
                <a:latin typeface="Arial"/>
                <a:cs typeface="Arial"/>
              </a:rPr>
              <a:t> poliméricas </a:t>
            </a:r>
            <a:r>
              <a:rPr lang="pt-BR" sz="1200" dirty="0" err="1" smtClean="0">
                <a:solidFill>
                  <a:schemeClr val="tx1">
                    <a:lumMod val="50000"/>
                    <a:lumOff val="50000"/>
                  </a:schemeClr>
                </a:solidFill>
                <a:latin typeface="Arial"/>
                <a:cs typeface="Arial"/>
              </a:rPr>
              <a:t>biocompatíveis</a:t>
            </a:r>
            <a:r>
              <a:rPr lang="pt-BR" sz="1200" dirty="0" smtClean="0">
                <a:solidFill>
                  <a:schemeClr val="tx1">
                    <a:lumMod val="50000"/>
                    <a:lumOff val="50000"/>
                  </a:schemeClr>
                </a:solidFill>
                <a:latin typeface="Arial"/>
                <a:cs typeface="Arial"/>
              </a:rPr>
              <a:t> capazes de penetrar a membrana celular.</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3952301"/>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Formulação por </a:t>
            </a:r>
            <a:r>
              <a:rPr lang="pt-BR" sz="1200" dirty="0">
                <a:solidFill>
                  <a:schemeClr val="tx1">
                    <a:lumMod val="50000"/>
                    <a:lumOff val="50000"/>
                  </a:schemeClr>
                </a:solidFill>
                <a:latin typeface="Arial"/>
                <a:cs typeface="Arial"/>
              </a:rPr>
              <a:t>e</a:t>
            </a:r>
            <a:r>
              <a:rPr lang="pt-BR" sz="1200" dirty="0" smtClean="0">
                <a:solidFill>
                  <a:schemeClr val="tx1">
                    <a:lumMod val="50000"/>
                    <a:lumOff val="50000"/>
                  </a:schemeClr>
                </a:solidFill>
                <a:latin typeface="Arial"/>
                <a:cs typeface="Arial"/>
              </a:rPr>
              <a:t>ncapsulamento de </a:t>
            </a:r>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antimaláricos convencionais;</a:t>
            </a:r>
          </a:p>
          <a:p>
            <a:pPr algn="just"/>
            <a:r>
              <a:rPr lang="pt-BR" sz="1200" dirty="0" smtClean="0">
                <a:solidFill>
                  <a:schemeClr val="tx1">
                    <a:lumMod val="50000"/>
                    <a:lumOff val="50000"/>
                  </a:schemeClr>
                </a:solidFill>
                <a:latin typeface="Arial"/>
                <a:cs typeface="Arial"/>
              </a:rPr>
              <a:t>• Formulação por encapsulamento de novas drogas com potencial antimalárico ;</a:t>
            </a:r>
          </a:p>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Desenvolvimento de </a:t>
            </a:r>
            <a:r>
              <a:rPr lang="pt-BR" sz="1200" dirty="0" smtClean="0">
                <a:solidFill>
                  <a:schemeClr val="tx1">
                    <a:lumMod val="50000"/>
                    <a:lumOff val="50000"/>
                  </a:schemeClr>
                </a:solidFill>
                <a:latin typeface="Arial"/>
                <a:cs typeface="Arial"/>
              </a:rPr>
              <a:t>formulações mais eficientes para tratamento  da malária;</a:t>
            </a:r>
            <a:endParaRPr lang="pt-BR" sz="1200" dirty="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Tratamento </a:t>
            </a:r>
            <a:r>
              <a:rPr lang="pt-BR" sz="1200" dirty="0" smtClean="0">
                <a:solidFill>
                  <a:schemeClr val="tx1">
                    <a:lumMod val="50000"/>
                    <a:lumOff val="50000"/>
                  </a:schemeClr>
                </a:solidFill>
                <a:latin typeface="Arial"/>
                <a:cs typeface="Arial"/>
              </a:rPr>
              <a:t>de pacientes diagnosticados com malária.</a:t>
            </a:r>
            <a:endParaRPr lang="pt-BR" sz="1200" dirty="0">
              <a:solidFill>
                <a:schemeClr val="tx1">
                  <a:lumMod val="50000"/>
                  <a:lumOff val="50000"/>
                </a:schemeClr>
              </a:solidFill>
              <a:latin typeface="Arial"/>
              <a:cs typeface="Arial"/>
            </a:endParaRPr>
          </a:p>
        </p:txBody>
      </p:sp>
      <p:sp>
        <p:nvSpPr>
          <p:cNvPr id="16" name="TextBox 15"/>
          <p:cNvSpPr txBox="1"/>
          <p:nvPr/>
        </p:nvSpPr>
        <p:spPr>
          <a:xfrm>
            <a:off x="334582" y="4926427"/>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146248" y="6577694"/>
            <a:ext cx="3426394"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a:t>
            </a:r>
            <a:r>
              <a:rPr lang="pt-BR" sz="1100" b="1" dirty="0">
                <a:solidFill>
                  <a:schemeClr val="tx1">
                    <a:lumMod val="50000"/>
                    <a:lumOff val="50000"/>
                  </a:schemeClr>
                </a:solidFill>
                <a:latin typeface="Arial"/>
                <a:cs typeface="Arial"/>
              </a:rPr>
              <a:t>: </a:t>
            </a:r>
            <a:r>
              <a:rPr lang="pt-BR" sz="1100" b="1" dirty="0" smtClean="0">
                <a:solidFill>
                  <a:schemeClr val="tx1">
                    <a:lumMod val="50000"/>
                    <a:lumOff val="50000"/>
                  </a:schemeClr>
                </a:solidFill>
                <a:latin typeface="Arial"/>
                <a:cs typeface="Arial"/>
              </a:rPr>
              <a:t>BR 10 2014 021479-8</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190153"/>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34" name="Chevron 33"/>
          <p:cNvSpPr/>
          <p:nvPr/>
        </p:nvSpPr>
        <p:spPr>
          <a:xfrm>
            <a:off x="1690165" y="5190153"/>
            <a:ext cx="1545323" cy="373474"/>
          </a:xfrm>
          <a:prstGeom prst="chevron">
            <a:avLst/>
          </a:prstGeom>
          <a:solidFill>
            <a:srgbClr val="002060">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pré-clínica</a:t>
            </a:r>
            <a:endParaRPr lang="pt-BR" sz="1100" dirty="0">
              <a:solidFill>
                <a:schemeClr val="tx1">
                  <a:lumMod val="65000"/>
                  <a:lumOff val="35000"/>
                </a:schemeClr>
              </a:solidFill>
              <a:latin typeface="Arial"/>
              <a:cs typeface="Arial"/>
            </a:endParaRPr>
          </a:p>
        </p:txBody>
      </p:sp>
      <p:sp>
        <p:nvSpPr>
          <p:cNvPr id="35" name="Chevron 34"/>
          <p:cNvSpPr/>
          <p:nvPr/>
        </p:nvSpPr>
        <p:spPr>
          <a:xfrm>
            <a:off x="3047419" y="5190153"/>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sp>
        <p:nvSpPr>
          <p:cNvPr id="18" name="CaixaDeTexto 17"/>
          <p:cNvSpPr txBox="1"/>
          <p:nvPr/>
        </p:nvSpPr>
        <p:spPr>
          <a:xfrm flipH="1">
            <a:off x="334582" y="6594528"/>
            <a:ext cx="2171963"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a:t>
            </a:r>
            <a:endParaRPr lang="pt-BR" sz="1200" b="1" dirty="0">
              <a:solidFill>
                <a:schemeClr val="tx1">
                  <a:lumMod val="65000"/>
                  <a:lumOff val="35000"/>
                </a:schemeClr>
              </a:solidFill>
              <a:latin typeface="Arial" pitchFamily="34" charset="0"/>
              <a:cs typeface="Arial" pitchFamily="34" charset="0"/>
            </a:endParaRPr>
          </a:p>
        </p:txBody>
      </p:sp>
      <p:graphicFrame>
        <p:nvGraphicFramePr>
          <p:cNvPr id="27" name="Diagrama 26"/>
          <p:cNvGraphicFramePr/>
          <p:nvPr>
            <p:extLst>
              <p:ext uri="{D42A27DB-BD31-4B8C-83A1-F6EECF244321}">
                <p14:modId xmlns:p14="http://schemas.microsoft.com/office/powerpoint/2010/main" val="2864299887"/>
              </p:ext>
            </p:extLst>
          </p:nvPr>
        </p:nvGraphicFramePr>
        <p:xfrm>
          <a:off x="3406048" y="5582826"/>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a 27"/>
          <p:cNvGraphicFramePr/>
          <p:nvPr>
            <p:extLst>
              <p:ext uri="{D42A27DB-BD31-4B8C-83A1-F6EECF244321}">
                <p14:modId xmlns:p14="http://schemas.microsoft.com/office/powerpoint/2010/main" val="2595815875"/>
              </p:ext>
            </p:extLst>
          </p:nvPr>
        </p:nvGraphicFramePr>
        <p:xfrm>
          <a:off x="1919652" y="5568972"/>
          <a:ext cx="975620" cy="64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CaixaDeTexto 21"/>
          <p:cNvSpPr txBox="1"/>
          <p:nvPr/>
        </p:nvSpPr>
        <p:spPr>
          <a:xfrm>
            <a:off x="334582" y="6306986"/>
            <a:ext cx="2096023"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a:t>
            </a:r>
            <a:endParaRPr lang="pt-BR" sz="1200" b="1" dirty="0">
              <a:solidFill>
                <a:schemeClr val="tx1">
                  <a:lumMod val="65000"/>
                  <a:lumOff val="3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2256" y="1480484"/>
            <a:ext cx="3381654" cy="490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5622090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2988" y="184214"/>
            <a:ext cx="7646715" cy="808398"/>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Ácido </a:t>
            </a:r>
            <a:r>
              <a:rPr lang="pt-BR" sz="2300" dirty="0" err="1" smtClean="0">
                <a:solidFill>
                  <a:schemeClr val="bg1"/>
                </a:solidFill>
                <a:latin typeface="Arial"/>
                <a:cs typeface="Arial"/>
              </a:rPr>
              <a:t>Anacárdico</a:t>
            </a:r>
            <a:r>
              <a:rPr lang="pt-BR" sz="2300" dirty="0" smtClean="0">
                <a:solidFill>
                  <a:schemeClr val="bg1"/>
                </a:solidFill>
                <a:latin typeface="Arial"/>
                <a:cs typeface="Arial"/>
              </a:rPr>
              <a:t> Proveniente do Caju para Redução da </a:t>
            </a:r>
          </a:p>
          <a:p>
            <a:r>
              <a:rPr lang="pt-BR" sz="2300" dirty="0" smtClean="0">
                <a:solidFill>
                  <a:schemeClr val="bg1"/>
                </a:solidFill>
                <a:latin typeface="Arial"/>
                <a:cs typeface="Arial"/>
              </a:rPr>
              <a:t>Erosão </a:t>
            </a:r>
            <a:r>
              <a:rPr lang="pt-BR" sz="2300" dirty="0" err="1" smtClean="0">
                <a:solidFill>
                  <a:schemeClr val="bg1"/>
                </a:solidFill>
                <a:latin typeface="Arial"/>
                <a:cs typeface="Arial"/>
              </a:rPr>
              <a:t>Dentinária</a:t>
            </a:r>
            <a:endParaRPr lang="pt-BR" sz="2300" dirty="0">
              <a:solidFill>
                <a:schemeClr val="bg1"/>
              </a:solidFill>
              <a:latin typeface="Arial"/>
              <a:cs typeface="Arial"/>
            </a:endParaRPr>
          </a:p>
        </p:txBody>
      </p:sp>
      <p:sp>
        <p:nvSpPr>
          <p:cNvPr id="9" name="TextBox 8"/>
          <p:cNvSpPr txBox="1"/>
          <p:nvPr/>
        </p:nvSpPr>
        <p:spPr>
          <a:xfrm>
            <a:off x="7839455" y="6535739"/>
            <a:ext cx="284918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Odontologia de Bauru</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565719"/>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402988" y="3399916"/>
            <a:ext cx="867953"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a:t>
            </a:r>
            <a:endParaRPr lang="pt-BR" sz="1300" b="1" dirty="0">
              <a:solidFill>
                <a:srgbClr val="099ADD"/>
              </a:solidFill>
              <a:latin typeface="Arial"/>
              <a:cs typeface="Arial"/>
            </a:endParaRPr>
          </a:p>
        </p:txBody>
      </p:sp>
      <p:sp>
        <p:nvSpPr>
          <p:cNvPr id="12" name="TextBox 11"/>
          <p:cNvSpPr txBox="1"/>
          <p:nvPr/>
        </p:nvSpPr>
        <p:spPr>
          <a:xfrm>
            <a:off x="366275" y="4109699"/>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66275" y="1780464"/>
            <a:ext cx="6662322" cy="157784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Erosão dentária é um processo crônico de dissolução dos minerais provenientes dos tecidos dentários, causada por ácidos intrínsecos e extrínsecos. As </a:t>
            </a:r>
            <a:r>
              <a:rPr lang="pt-BR" sz="1200" dirty="0" err="1" smtClean="0">
                <a:solidFill>
                  <a:schemeClr val="tx1">
                    <a:lumMod val="50000"/>
                    <a:lumOff val="50000"/>
                  </a:schemeClr>
                </a:solidFill>
                <a:latin typeface="Arial"/>
                <a:cs typeface="Arial"/>
              </a:rPr>
              <a:t>Metaloproteinases</a:t>
            </a:r>
            <a:r>
              <a:rPr lang="pt-BR" sz="1200" dirty="0" smtClean="0">
                <a:solidFill>
                  <a:schemeClr val="tx1">
                    <a:lumMod val="50000"/>
                    <a:lumOff val="50000"/>
                  </a:schemeClr>
                </a:solidFill>
                <a:latin typeface="Arial"/>
                <a:cs typeface="Arial"/>
              </a:rPr>
              <a:t> da Matriz (</a:t>
            </a:r>
            <a:r>
              <a:rPr lang="pt-BR" sz="1200" dirty="0" err="1">
                <a:solidFill>
                  <a:schemeClr val="tx1">
                    <a:lumMod val="50000"/>
                    <a:lumOff val="50000"/>
                  </a:schemeClr>
                </a:solidFill>
                <a:latin typeface="Arial"/>
                <a:cs typeface="Arial"/>
              </a:rPr>
              <a:t>M</a:t>
            </a:r>
            <a:r>
              <a:rPr lang="pt-BR" sz="1200" dirty="0" err="1" smtClean="0">
                <a:solidFill>
                  <a:schemeClr val="tx1">
                    <a:lumMod val="50000"/>
                    <a:lumOff val="50000"/>
                  </a:schemeClr>
                </a:solidFill>
                <a:latin typeface="Arial"/>
                <a:cs typeface="Arial"/>
              </a:rPr>
              <a:t>MPs</a:t>
            </a:r>
            <a:r>
              <a:rPr lang="pt-BR" sz="1200" dirty="0" smtClean="0">
                <a:solidFill>
                  <a:schemeClr val="tx1">
                    <a:lumMod val="50000"/>
                    <a:lumOff val="50000"/>
                  </a:schemeClr>
                </a:solidFill>
                <a:latin typeface="Arial"/>
                <a:cs typeface="Arial"/>
              </a:rPr>
              <a:t>) são uma família</a:t>
            </a:r>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de enzimas zinco-dependentes, responsáveis pela degradação da matriz orgânica, contribuindo para a progressão da erosão </a:t>
            </a:r>
            <a:r>
              <a:rPr lang="pt-BR" sz="1200" dirty="0" err="1" smtClean="0">
                <a:solidFill>
                  <a:schemeClr val="tx1">
                    <a:lumMod val="50000"/>
                    <a:lumOff val="50000"/>
                  </a:schemeClr>
                </a:solidFill>
                <a:latin typeface="Arial"/>
                <a:cs typeface="Arial"/>
              </a:rPr>
              <a:t>dentinária</a:t>
            </a:r>
            <a:r>
              <a:rPr lang="pt-BR" sz="1200" dirty="0" smtClean="0">
                <a:solidFill>
                  <a:schemeClr val="tx1">
                    <a:lumMod val="50000"/>
                    <a:lumOff val="50000"/>
                  </a:schemeClr>
                </a:solidFill>
                <a:latin typeface="Arial"/>
                <a:cs typeface="Arial"/>
              </a:rPr>
              <a:t>. As </a:t>
            </a:r>
            <a:r>
              <a:rPr lang="pt-BR" sz="1200" dirty="0" err="1" smtClean="0">
                <a:solidFill>
                  <a:schemeClr val="tx1">
                    <a:lumMod val="50000"/>
                    <a:lumOff val="50000"/>
                  </a:schemeClr>
                </a:solidFill>
                <a:latin typeface="Arial"/>
                <a:cs typeface="Arial"/>
              </a:rPr>
              <a:t>MMPs</a:t>
            </a:r>
            <a:r>
              <a:rPr lang="pt-BR" sz="1200" dirty="0" smtClean="0">
                <a:solidFill>
                  <a:schemeClr val="tx1">
                    <a:lumMod val="50000"/>
                    <a:lumOff val="50000"/>
                  </a:schemeClr>
                </a:solidFill>
                <a:latin typeface="Arial"/>
                <a:cs typeface="Arial"/>
              </a:rPr>
              <a:t> podem ser ativadas durante o ataque erosivo. Portanto, é importante o desenvolvimento de inibidores de </a:t>
            </a:r>
            <a:r>
              <a:rPr lang="pt-BR" sz="1200" dirty="0" err="1" smtClean="0">
                <a:solidFill>
                  <a:schemeClr val="tx1">
                    <a:lumMod val="50000"/>
                    <a:lumOff val="50000"/>
                  </a:schemeClr>
                </a:solidFill>
                <a:latin typeface="Arial"/>
                <a:cs typeface="Arial"/>
              </a:rPr>
              <a:t>MMPs</a:t>
            </a:r>
            <a:r>
              <a:rPr lang="pt-BR" sz="1200" dirty="0" smtClean="0">
                <a:solidFill>
                  <a:schemeClr val="tx1">
                    <a:lumMod val="50000"/>
                    <a:lumOff val="50000"/>
                  </a:schemeClr>
                </a:solidFill>
                <a:latin typeface="Arial"/>
                <a:cs typeface="Arial"/>
              </a:rPr>
              <a:t> que poderiam diminuir a progressão da erosão em dentina. O Ácido </a:t>
            </a:r>
            <a:r>
              <a:rPr lang="pt-BR" sz="1200" dirty="0" err="1" smtClean="0">
                <a:solidFill>
                  <a:schemeClr val="tx1">
                    <a:lumMod val="50000"/>
                    <a:lumOff val="50000"/>
                  </a:schemeClr>
                </a:solidFill>
                <a:latin typeface="Arial"/>
                <a:cs typeface="Arial"/>
              </a:rPr>
              <a:t>Anacárdico</a:t>
            </a:r>
            <a:r>
              <a:rPr lang="pt-BR" sz="1200" dirty="0" smtClean="0">
                <a:solidFill>
                  <a:schemeClr val="tx1">
                    <a:lumMod val="50000"/>
                    <a:lumOff val="50000"/>
                  </a:schemeClr>
                </a:solidFill>
                <a:latin typeface="Arial"/>
                <a:cs typeface="Arial"/>
              </a:rPr>
              <a:t>, maior componente fenólico existente na casca da castanha do caju, parece inibir a atividade catalítica das </a:t>
            </a:r>
            <a:r>
              <a:rPr lang="pt-BR" sz="1200" dirty="0" err="1" smtClean="0">
                <a:solidFill>
                  <a:schemeClr val="tx1">
                    <a:lumMod val="50000"/>
                    <a:lumOff val="50000"/>
                  </a:schemeClr>
                </a:solidFill>
                <a:latin typeface="Arial"/>
                <a:cs typeface="Arial"/>
              </a:rPr>
              <a:t>MMPs</a:t>
            </a:r>
            <a:r>
              <a:rPr lang="pt-BR" sz="1200" dirty="0" smtClean="0">
                <a:solidFill>
                  <a:schemeClr val="tx1">
                    <a:lumMod val="50000"/>
                    <a:lumOff val="50000"/>
                  </a:schemeClr>
                </a:solidFill>
                <a:latin typeface="Arial"/>
                <a:cs typeface="Arial"/>
              </a:rPr>
              <a:t>.</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88953" y="3639856"/>
            <a:ext cx="6639644" cy="469844"/>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A</a:t>
            </a:r>
            <a:r>
              <a:rPr lang="pt-BR" sz="1200" dirty="0" smtClean="0">
                <a:solidFill>
                  <a:schemeClr val="tx1">
                    <a:lumMod val="50000"/>
                    <a:lumOff val="50000"/>
                  </a:schemeClr>
                </a:solidFill>
                <a:latin typeface="Arial"/>
                <a:cs typeface="Arial"/>
              </a:rPr>
              <a:t>nalisar o efeito de soluções contendo ácido </a:t>
            </a:r>
            <a:r>
              <a:rPr lang="pt-BR" sz="1200" dirty="0" err="1" smtClean="0">
                <a:solidFill>
                  <a:schemeClr val="tx1">
                    <a:lumMod val="50000"/>
                    <a:lumOff val="50000"/>
                  </a:schemeClr>
                </a:solidFill>
                <a:latin typeface="Arial"/>
                <a:cs typeface="Arial"/>
              </a:rPr>
              <a:t>anacárdico</a:t>
            </a:r>
            <a:r>
              <a:rPr lang="pt-BR" sz="1200" dirty="0" smtClean="0">
                <a:solidFill>
                  <a:schemeClr val="tx1">
                    <a:lumMod val="50000"/>
                    <a:lumOff val="50000"/>
                  </a:schemeClr>
                </a:solidFill>
                <a:latin typeface="Arial"/>
                <a:cs typeface="Arial"/>
              </a:rPr>
              <a:t> saturado </a:t>
            </a:r>
            <a:r>
              <a:rPr lang="pt-BR" sz="1200" dirty="0">
                <a:solidFill>
                  <a:schemeClr val="tx1">
                    <a:lumMod val="50000"/>
                    <a:lumOff val="50000"/>
                  </a:schemeClr>
                </a:solidFill>
                <a:latin typeface="Arial"/>
                <a:cs typeface="Arial"/>
              </a:rPr>
              <a:t>n</a:t>
            </a:r>
            <a:r>
              <a:rPr lang="pt-BR" sz="1200" dirty="0" smtClean="0">
                <a:solidFill>
                  <a:schemeClr val="tx1">
                    <a:lumMod val="50000"/>
                    <a:lumOff val="50000"/>
                  </a:schemeClr>
                </a:solidFill>
                <a:latin typeface="Arial"/>
                <a:cs typeface="Arial"/>
              </a:rPr>
              <a:t>a redução do desgaste erosivo em dentina</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72247" y="4359736"/>
            <a:ext cx="6662322"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Soluções contendo ácido </a:t>
            </a:r>
            <a:r>
              <a:rPr lang="pt-BR" sz="1200" dirty="0" err="1" smtClean="0">
                <a:solidFill>
                  <a:schemeClr val="tx1">
                    <a:lumMod val="50000"/>
                    <a:lumOff val="50000"/>
                  </a:schemeClr>
                </a:solidFill>
                <a:latin typeface="Arial"/>
                <a:cs typeface="Arial"/>
              </a:rPr>
              <a:t>anacárdico</a:t>
            </a:r>
            <a:r>
              <a:rPr lang="pt-BR" sz="1200" dirty="0" smtClean="0">
                <a:solidFill>
                  <a:schemeClr val="tx1">
                    <a:lumMod val="50000"/>
                    <a:lumOff val="50000"/>
                  </a:schemeClr>
                </a:solidFill>
                <a:latin typeface="Arial"/>
                <a:cs typeface="Arial"/>
              </a:rPr>
              <a:t> são efetivos agentes </a:t>
            </a:r>
            <a:r>
              <a:rPr lang="pt-BR" sz="1200" dirty="0" err="1" smtClean="0">
                <a:solidFill>
                  <a:schemeClr val="tx1">
                    <a:lumMod val="50000"/>
                    <a:lumOff val="50000"/>
                  </a:schemeClr>
                </a:solidFill>
                <a:latin typeface="Arial"/>
                <a:cs typeface="Arial"/>
              </a:rPr>
              <a:t>anti</a:t>
            </a:r>
            <a:r>
              <a:rPr lang="pt-BR" sz="1200" dirty="0" smtClean="0">
                <a:solidFill>
                  <a:schemeClr val="tx1">
                    <a:lumMod val="50000"/>
                    <a:lumOff val="50000"/>
                  </a:schemeClr>
                </a:solidFill>
                <a:latin typeface="Arial"/>
                <a:cs typeface="Arial"/>
              </a:rPr>
              <a:t>-erosivos. </a:t>
            </a:r>
          </a:p>
          <a:p>
            <a:pPr algn="just"/>
            <a:r>
              <a:rPr lang="pt-BR" sz="1200" dirty="0" smtClean="0">
                <a:solidFill>
                  <a:schemeClr val="tx1">
                    <a:lumMod val="50000"/>
                    <a:lumOff val="50000"/>
                  </a:schemeClr>
                </a:solidFill>
                <a:latin typeface="Arial"/>
                <a:cs typeface="Arial"/>
              </a:rPr>
              <a:t>• O ácido </a:t>
            </a:r>
            <a:r>
              <a:rPr lang="pt-BR" sz="1200" dirty="0" err="1" smtClean="0">
                <a:solidFill>
                  <a:schemeClr val="tx1">
                    <a:lumMod val="50000"/>
                    <a:lumOff val="50000"/>
                  </a:schemeClr>
                </a:solidFill>
                <a:latin typeface="Arial"/>
                <a:cs typeface="Arial"/>
              </a:rPr>
              <a:t>anacárdico</a:t>
            </a:r>
            <a:r>
              <a:rPr lang="pt-BR" sz="1200" dirty="0" smtClean="0">
                <a:solidFill>
                  <a:schemeClr val="tx1">
                    <a:lumMod val="50000"/>
                    <a:lumOff val="50000"/>
                  </a:schemeClr>
                </a:solidFill>
                <a:latin typeface="Arial"/>
                <a:cs typeface="Arial"/>
              </a:rPr>
              <a:t> pode ser incorporado em diferentes produtos odontológicos (solução, dentifrício, verniz, gel) e ser aplicado com o objetivo de controlar a erosão </a:t>
            </a:r>
            <a:r>
              <a:rPr lang="pt-BR" sz="1200" dirty="0" err="1" smtClean="0">
                <a:solidFill>
                  <a:schemeClr val="tx1">
                    <a:lumMod val="50000"/>
                    <a:lumOff val="50000"/>
                  </a:schemeClr>
                </a:solidFill>
                <a:latin typeface="Arial"/>
                <a:cs typeface="Arial"/>
              </a:rPr>
              <a:t>dentinária</a:t>
            </a:r>
            <a:r>
              <a:rPr lang="pt-BR" sz="1200" dirty="0" smtClean="0">
                <a:solidFill>
                  <a:schemeClr val="tx1">
                    <a:lumMod val="50000"/>
                    <a:lumOff val="50000"/>
                  </a:schemeClr>
                </a:solidFill>
                <a:latin typeface="Arial"/>
                <a:cs typeface="Arial"/>
              </a:rPr>
              <a:t> em pacientes com exposição radicular devido à recessão gengival.</a:t>
            </a:r>
          </a:p>
        </p:txBody>
      </p:sp>
      <p:sp>
        <p:nvSpPr>
          <p:cNvPr id="16" name="TextBox 15"/>
          <p:cNvSpPr txBox="1"/>
          <p:nvPr/>
        </p:nvSpPr>
        <p:spPr>
          <a:xfrm>
            <a:off x="327075" y="517456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679127" y="6594528"/>
            <a:ext cx="3554345" cy="269789"/>
          </a:xfrm>
          <a:prstGeom prst="rect">
            <a:avLst/>
          </a:prstGeom>
          <a:noFill/>
        </p:spPr>
        <p:txBody>
          <a:bodyPr wrap="square" lIns="99539" tIns="49770" rIns="99539" bIns="49770" rtlCol="0">
            <a:spAutoFit/>
          </a:bodyPr>
          <a:lstStyle/>
          <a:p>
            <a:pPr algn="just"/>
            <a:r>
              <a:rPr lang="pt-BR" sz="1100" b="1" dirty="0" smtClean="0">
                <a:solidFill>
                  <a:schemeClr val="tx1">
                    <a:lumMod val="65000"/>
                    <a:lumOff val="35000"/>
                  </a:schemeClr>
                </a:solidFill>
                <a:latin typeface="Arial"/>
                <a:cs typeface="Arial"/>
              </a:rPr>
              <a:t>Patente protegida sob o nº BR 10 2014 022400-9</a:t>
            </a:r>
            <a:endParaRPr lang="pt-BR" sz="1100" b="1" dirty="0">
              <a:solidFill>
                <a:schemeClr val="tx1">
                  <a:lumMod val="65000"/>
                  <a:lumOff val="35000"/>
                </a:schemeClr>
              </a:solidFill>
              <a:latin typeface="Arial"/>
              <a:cs typeface="Arial"/>
            </a:endParaRPr>
          </a:p>
        </p:txBody>
      </p:sp>
      <p:sp>
        <p:nvSpPr>
          <p:cNvPr id="21" name="Chevron 20"/>
          <p:cNvSpPr/>
          <p:nvPr/>
        </p:nvSpPr>
        <p:spPr>
          <a:xfrm>
            <a:off x="356847" y="5546617"/>
            <a:ext cx="1600755" cy="468001"/>
          </a:xfrm>
          <a:prstGeom prst="chevron">
            <a:avLst/>
          </a:prstGeom>
          <a:solidFill>
            <a:srgbClr val="1F497D">
              <a:alpha val="20000"/>
            </a:srgbClr>
          </a:solidFill>
          <a:ln w="6350" cmpd="sng">
            <a:solidFill>
              <a:schemeClr val="accent1"/>
            </a:solidFill>
          </a:ln>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básica/clínica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46617"/>
            <a:ext cx="1548000" cy="468001"/>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4661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46618"/>
            <a:ext cx="1548000" cy="468000"/>
          </a:xfrm>
          <a:prstGeom prst="chevron">
            <a:avLst/>
          </a:prstGeom>
          <a:ln w="6350" cmpd="sng">
            <a:solidFill>
              <a:schemeClr val="accent1"/>
            </a:solidFill>
          </a:ln>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7" y="6594528"/>
            <a:ext cx="311511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a:t>
            </a:r>
            <a:r>
              <a:rPr lang="pt-BR" sz="1200" dirty="0" smtClean="0">
                <a:solidFill>
                  <a:schemeClr val="tx1">
                    <a:lumMod val="65000"/>
                    <a:lumOff val="35000"/>
                  </a:schemeClr>
                </a:solidFill>
                <a:latin typeface="Arial" pitchFamily="34" charset="0"/>
                <a:cs typeface="Arial" pitchFamily="34" charset="0"/>
              </a:rPr>
              <a:t>: </a:t>
            </a:r>
            <a:r>
              <a:rPr lang="pt-BR" sz="1200" b="1" dirty="0">
                <a:solidFill>
                  <a:schemeClr val="tx1">
                    <a:lumMod val="65000"/>
                    <a:lumOff val="35000"/>
                  </a:schemeClr>
                </a:solidFill>
                <a:latin typeface="Arial" pitchFamily="34" charset="0"/>
                <a:cs typeface="Arial" pitchFamily="34" charset="0"/>
              </a:rPr>
              <a:t>Saúde e Cuidados</a:t>
            </a:r>
          </a:p>
        </p:txBody>
      </p:sp>
      <p:sp>
        <p:nvSpPr>
          <p:cNvPr id="22" name="CaixaDeTexto 21"/>
          <p:cNvSpPr txBox="1"/>
          <p:nvPr/>
        </p:nvSpPr>
        <p:spPr>
          <a:xfrm>
            <a:off x="400047" y="6258740"/>
            <a:ext cx="7802257"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Parceiros</a:t>
            </a:r>
            <a:r>
              <a:rPr lang="pt-BR" sz="1200" b="1" dirty="0">
                <a:solidFill>
                  <a:schemeClr val="tx1">
                    <a:lumMod val="65000"/>
                    <a:lumOff val="35000"/>
                  </a:schemeClr>
                </a:solidFill>
                <a:latin typeface="Arial" pitchFamily="34" charset="0"/>
                <a:cs typeface="Arial" pitchFamily="34" charset="0"/>
              </a:rPr>
              <a:t>: Instituto de Pesquisa São Leopoldo </a:t>
            </a:r>
            <a:r>
              <a:rPr lang="pt-BR" sz="1200" b="1" dirty="0" err="1">
                <a:solidFill>
                  <a:schemeClr val="tx1">
                    <a:lumMod val="65000"/>
                    <a:lumOff val="35000"/>
                  </a:schemeClr>
                </a:solidFill>
                <a:latin typeface="Arial" pitchFamily="34" charset="0"/>
                <a:cs typeface="Arial" pitchFamily="34" charset="0"/>
              </a:rPr>
              <a:t>Mandic</a:t>
            </a:r>
            <a:r>
              <a:rPr lang="pt-BR" sz="1200" b="1" dirty="0">
                <a:solidFill>
                  <a:schemeClr val="tx1">
                    <a:lumMod val="65000"/>
                    <a:lumOff val="35000"/>
                  </a:schemeClr>
                </a:solidFill>
                <a:latin typeface="Arial" pitchFamily="34" charset="0"/>
                <a:cs typeface="Arial" pitchFamily="34" charset="0"/>
              </a:rPr>
              <a:t>; Universidade de Brasília </a:t>
            </a:r>
          </a:p>
        </p:txBody>
      </p:sp>
      <p:sp>
        <p:nvSpPr>
          <p:cNvPr id="2" name="TextBox 1"/>
          <p:cNvSpPr txBox="1"/>
          <p:nvPr/>
        </p:nvSpPr>
        <p:spPr>
          <a:xfrm>
            <a:off x="366274" y="921455"/>
            <a:ext cx="8750429" cy="323165"/>
          </a:xfrm>
          <a:prstGeom prst="rect">
            <a:avLst/>
          </a:prstGeom>
          <a:noFill/>
        </p:spPr>
        <p:txBody>
          <a:bodyPr wrap="square" rtlCol="0">
            <a:spAutoFit/>
          </a:bodyPr>
          <a:lstStyle/>
          <a:p>
            <a:r>
              <a:rPr lang="en-US" sz="1500" dirty="0" err="1" smtClean="0">
                <a:solidFill>
                  <a:schemeClr val="bg1"/>
                </a:solidFill>
                <a:latin typeface="Arial" panose="020B0604020202020204" pitchFamily="34" charset="0"/>
                <a:cs typeface="Arial" panose="020B0604020202020204" pitchFamily="34" charset="0"/>
              </a:rPr>
              <a:t>Cintia</a:t>
            </a:r>
            <a:r>
              <a:rPr lang="en-US" sz="1500" dirty="0" smtClean="0">
                <a:solidFill>
                  <a:schemeClr val="bg1"/>
                </a:solidFill>
                <a:latin typeface="Arial" panose="020B0604020202020204" pitchFamily="34" charset="0"/>
                <a:cs typeface="Arial" panose="020B0604020202020204" pitchFamily="34" charset="0"/>
              </a:rPr>
              <a:t> S. </a:t>
            </a:r>
            <a:r>
              <a:rPr lang="en-US" sz="1500" dirty="0" err="1" smtClean="0">
                <a:solidFill>
                  <a:schemeClr val="bg1"/>
                </a:solidFill>
                <a:latin typeface="Arial" panose="020B0604020202020204" pitchFamily="34" charset="0"/>
                <a:cs typeface="Arial" panose="020B0604020202020204" pitchFamily="34" charset="0"/>
              </a:rPr>
              <a:t>Gargioni</a:t>
            </a:r>
            <a:r>
              <a:rPr lang="en-US" sz="1500" dirty="0" smtClean="0">
                <a:solidFill>
                  <a:schemeClr val="bg1"/>
                </a:solidFill>
                <a:latin typeface="Arial" panose="020B0604020202020204" pitchFamily="34" charset="0"/>
                <a:cs typeface="Arial" panose="020B0604020202020204" pitchFamily="34" charset="0"/>
              </a:rPr>
              <a:t>, </a:t>
            </a:r>
            <a:r>
              <a:rPr lang="en-US" sz="1500" dirty="0" err="1" smtClean="0">
                <a:solidFill>
                  <a:schemeClr val="bg1"/>
                </a:solidFill>
                <a:latin typeface="Arial" panose="020B0604020202020204" pitchFamily="34" charset="0"/>
                <a:cs typeface="Arial" panose="020B0604020202020204" pitchFamily="34" charset="0"/>
              </a:rPr>
              <a:t>Flávia</a:t>
            </a:r>
            <a:r>
              <a:rPr lang="en-US" sz="1500" dirty="0" smtClean="0">
                <a:solidFill>
                  <a:schemeClr val="bg1"/>
                </a:solidFill>
                <a:latin typeface="Arial" panose="020B0604020202020204" pitchFamily="34" charset="0"/>
                <a:cs typeface="Arial" panose="020B0604020202020204" pitchFamily="34" charset="0"/>
              </a:rPr>
              <a:t> A. Oliveira, Maria L. Santos, Thiago V. de Freitas, Ana Carolina </a:t>
            </a:r>
            <a:r>
              <a:rPr lang="en-US" sz="1500" dirty="0" err="1" smtClean="0">
                <a:solidFill>
                  <a:schemeClr val="bg1"/>
                </a:solidFill>
                <a:latin typeface="Arial" panose="020B0604020202020204" pitchFamily="34" charset="0"/>
                <a:cs typeface="Arial" panose="020B0604020202020204" pitchFamily="34" charset="0"/>
              </a:rPr>
              <a:t>Magalhães</a:t>
            </a:r>
            <a:endParaRPr lang="en-US" sz="1500"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ackgroundRemoval t="9756" b="95935" l="9783" r="94203">
                        <a14:backgroundMark x1="60507" y1="89837" x2="60507" y2="89837"/>
                      </a14:backgroundRemoval>
                    </a14:imgEffect>
                  </a14:imgLayer>
                </a14:imgProps>
              </a:ext>
            </a:extLst>
          </a:blip>
          <a:stretch>
            <a:fillRect/>
          </a:stretch>
        </p:blipFill>
        <p:spPr>
          <a:xfrm>
            <a:off x="7518249" y="3874778"/>
            <a:ext cx="2607146" cy="2323761"/>
          </a:xfrm>
          <a:prstGeom prst="rect">
            <a:avLst/>
          </a:prstGeom>
        </p:spPr>
      </p:pic>
      <p:pic>
        <p:nvPicPr>
          <p:cNvPr id="5" name="Picture 4"/>
          <p:cNvPicPr>
            <a:picLocks noChangeAspect="1"/>
          </p:cNvPicPr>
          <p:nvPr/>
        </p:nvPicPr>
        <p:blipFill rotWithShape="1">
          <a:blip r:embed="rId5"/>
          <a:srcRect l="23118" t="19210" r="15181" b="9268"/>
          <a:stretch/>
        </p:blipFill>
        <p:spPr>
          <a:xfrm>
            <a:off x="7233471" y="1565718"/>
            <a:ext cx="3176703" cy="2309060"/>
          </a:xfrm>
          <a:prstGeom prst="rect">
            <a:avLst/>
          </a:prstGeom>
          <a:ln>
            <a:noFill/>
          </a:ln>
          <a:effectLst>
            <a:softEdge rad="112500"/>
          </a:effectLst>
        </p:spPr>
      </p:pic>
    </p:spTree>
    <p:extLst>
      <p:ext uri="{BB962C8B-B14F-4D97-AF65-F5344CB8AC3E}">
        <p14:creationId xmlns:p14="http://schemas.microsoft.com/office/powerpoint/2010/main" val="663761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315995" cy="331344"/>
          </a:xfrm>
          <a:prstGeom prst="rect">
            <a:avLst/>
          </a:prstGeom>
          <a:noFill/>
        </p:spPr>
        <p:txBody>
          <a:bodyPr wrap="none" lIns="99539" tIns="49770" rIns="99539" bIns="49770" rtlCol="0">
            <a:spAutoFit/>
          </a:bodyPr>
          <a:lstStyle/>
          <a:p>
            <a:r>
              <a:rPr lang="pt-BR" sz="1500" dirty="0" err="1" smtClean="0">
                <a:solidFill>
                  <a:schemeClr val="bg1"/>
                </a:solidFill>
                <a:latin typeface="Arial"/>
                <a:cs typeface="Arial"/>
              </a:rPr>
              <a:t>Bou</a:t>
            </a:r>
            <a:r>
              <a:rPr lang="pt-BR" sz="1500" dirty="0" smtClean="0">
                <a:solidFill>
                  <a:schemeClr val="bg1"/>
                </a:solidFill>
                <a:latin typeface="Arial"/>
                <a:cs typeface="Arial"/>
              </a:rPr>
              <a:t>-Chacra, N.A; Lourenço, F.R.; </a:t>
            </a:r>
            <a:r>
              <a:rPr lang="pt-BR" sz="1500" dirty="0" err="1" smtClean="0">
                <a:solidFill>
                  <a:schemeClr val="bg1"/>
                </a:solidFill>
                <a:latin typeface="Arial"/>
                <a:cs typeface="Arial"/>
              </a:rPr>
              <a:t>Araujo</a:t>
            </a:r>
            <a:r>
              <a:rPr lang="pt-BR" sz="1500" dirty="0" smtClean="0">
                <a:solidFill>
                  <a:schemeClr val="bg1"/>
                </a:solidFill>
                <a:latin typeface="Arial"/>
                <a:cs typeface="Arial"/>
              </a:rPr>
              <a:t>, G.L.B.</a:t>
            </a:r>
            <a:endParaRPr lang="pt-BR" sz="1500" dirty="0">
              <a:solidFill>
                <a:schemeClr val="bg1"/>
              </a:solidFill>
              <a:latin typeface="Arial"/>
              <a:cs typeface="Arial"/>
            </a:endParaRPr>
          </a:p>
        </p:txBody>
      </p:sp>
      <p:sp>
        <p:nvSpPr>
          <p:cNvPr id="7" name="TextBox 6"/>
          <p:cNvSpPr txBox="1"/>
          <p:nvPr/>
        </p:nvSpPr>
        <p:spPr>
          <a:xfrm>
            <a:off x="338080" y="334343"/>
            <a:ext cx="7369395"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Lipídico </a:t>
            </a:r>
            <a:r>
              <a:rPr lang="pt-BR" sz="2300" dirty="0" err="1">
                <a:solidFill>
                  <a:schemeClr val="bg1"/>
                </a:solidFill>
                <a:latin typeface="Arial"/>
                <a:cs typeface="Arial"/>
              </a:rPr>
              <a:t>N</a:t>
            </a:r>
            <a:r>
              <a:rPr lang="pt-BR" sz="2300" dirty="0" err="1" smtClean="0">
                <a:solidFill>
                  <a:schemeClr val="bg1"/>
                </a:solidFill>
                <a:latin typeface="Arial"/>
                <a:cs typeface="Arial"/>
              </a:rPr>
              <a:t>anoestruturado</a:t>
            </a:r>
            <a:r>
              <a:rPr lang="pt-BR" sz="2300" dirty="0" smtClean="0">
                <a:solidFill>
                  <a:schemeClr val="bg1"/>
                </a:solidFill>
                <a:latin typeface="Arial"/>
                <a:cs typeface="Arial"/>
              </a:rPr>
              <a:t> </a:t>
            </a:r>
            <a:r>
              <a:rPr lang="pt-BR" sz="2300" dirty="0">
                <a:solidFill>
                  <a:schemeClr val="bg1"/>
                </a:solidFill>
                <a:latin typeface="Arial"/>
                <a:cs typeface="Arial"/>
              </a:rPr>
              <a:t>A</a:t>
            </a:r>
            <a:r>
              <a:rPr lang="pt-BR" sz="2300" dirty="0" smtClean="0">
                <a:solidFill>
                  <a:schemeClr val="bg1"/>
                </a:solidFill>
                <a:latin typeface="Arial"/>
                <a:cs typeface="Arial"/>
              </a:rPr>
              <a:t>nfifílico e Catiônico</a:t>
            </a:r>
            <a:endParaRPr lang="pt-BR" sz="2300" dirty="0">
              <a:solidFill>
                <a:schemeClr val="bg1"/>
              </a:solidFill>
              <a:latin typeface="Arial"/>
              <a:cs typeface="Arial"/>
            </a:endParaRPr>
          </a:p>
        </p:txBody>
      </p:sp>
      <p:sp>
        <p:nvSpPr>
          <p:cNvPr id="9" name="TextBox 8"/>
          <p:cNvSpPr txBox="1"/>
          <p:nvPr/>
        </p:nvSpPr>
        <p:spPr>
          <a:xfrm>
            <a:off x="7711215" y="6597004"/>
            <a:ext cx="297742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Ciências Farmacêuticas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2675544"/>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56849" y="3614372"/>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56848" y="16977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A </a:t>
            </a:r>
            <a:r>
              <a:rPr lang="pt-BR" sz="1200" dirty="0">
                <a:solidFill>
                  <a:schemeClr val="tx1">
                    <a:lumMod val="50000"/>
                    <a:lumOff val="50000"/>
                  </a:schemeClr>
                </a:solidFill>
                <a:latin typeface="Arial" panose="020B0604020202020204" pitchFamily="34" charset="0"/>
                <a:cs typeface="Arial" panose="020B0604020202020204" pitchFamily="34" charset="0"/>
              </a:rPr>
              <a:t>reduzida biodisponibilidade dos fármacos </a:t>
            </a:r>
            <a:r>
              <a:rPr lang="pt-BR" sz="1200" dirty="0" smtClean="0">
                <a:solidFill>
                  <a:schemeClr val="tx1">
                    <a:lumMod val="50000"/>
                    <a:lumOff val="50000"/>
                  </a:schemeClr>
                </a:solidFill>
                <a:latin typeface="Arial" panose="020B0604020202020204" pitchFamily="34" charset="0"/>
                <a:cs typeface="Arial" panose="020B0604020202020204" pitchFamily="34" charset="0"/>
              </a:rPr>
              <a:t>via </a:t>
            </a:r>
            <a:r>
              <a:rPr lang="pt-BR" sz="1200" dirty="0">
                <a:solidFill>
                  <a:schemeClr val="tx1">
                    <a:lumMod val="50000"/>
                    <a:lumOff val="50000"/>
                  </a:schemeClr>
                </a:solidFill>
                <a:latin typeface="Arial" panose="020B0604020202020204" pitchFamily="34" charset="0"/>
                <a:cs typeface="Arial" panose="020B0604020202020204" pitchFamily="34" charset="0"/>
              </a:rPr>
              <a:t>ocular é decorrente dos mecanismos de defesa do olho e de suas barreiras naturais. Na última década, diferentes sistemas </a:t>
            </a:r>
            <a:r>
              <a:rPr lang="pt-BR" sz="1200" dirty="0" err="1">
                <a:solidFill>
                  <a:schemeClr val="tx1">
                    <a:lumMod val="50000"/>
                    <a:lumOff val="50000"/>
                  </a:schemeClr>
                </a:solidFill>
                <a:latin typeface="Arial" panose="020B0604020202020204" pitchFamily="34" charset="0"/>
                <a:cs typeface="Arial" panose="020B0604020202020204" pitchFamily="34" charset="0"/>
              </a:rPr>
              <a:t>nanoparticulados</a:t>
            </a:r>
            <a:r>
              <a:rPr lang="pt-BR" sz="1200" dirty="0">
                <a:solidFill>
                  <a:schemeClr val="tx1">
                    <a:lumMod val="50000"/>
                    <a:lumOff val="50000"/>
                  </a:schemeClr>
                </a:solidFill>
                <a:latin typeface="Arial" panose="020B0604020202020204" pitchFamily="34" charset="0"/>
                <a:cs typeface="Arial" panose="020B0604020202020204" pitchFamily="34" charset="0"/>
              </a:rPr>
              <a:t> foram desenvolvidos para aplicação em produtos oftálmicos. </a:t>
            </a:r>
            <a:r>
              <a:rPr lang="pt-BR" sz="1200" dirty="0" smtClean="0">
                <a:solidFill>
                  <a:schemeClr val="tx1">
                    <a:lumMod val="50000"/>
                    <a:lumOff val="50000"/>
                  </a:schemeClr>
                </a:solidFill>
                <a:latin typeface="Arial" panose="020B0604020202020204" pitchFamily="34" charset="0"/>
                <a:cs typeface="Arial" panose="020B0604020202020204" pitchFamily="34" charset="0"/>
              </a:rPr>
              <a:t>O </a:t>
            </a:r>
            <a:r>
              <a:rPr lang="pt-BR" sz="1200" dirty="0">
                <a:solidFill>
                  <a:schemeClr val="tx1">
                    <a:lumMod val="50000"/>
                    <a:lumOff val="50000"/>
                  </a:schemeClr>
                </a:solidFill>
                <a:latin typeface="Arial" panose="020B0604020202020204" pitchFamily="34" charset="0"/>
                <a:cs typeface="Arial" panose="020B0604020202020204" pitchFamily="34" charset="0"/>
              </a:rPr>
              <a:t>presente trabalho refere-se a esforço no sentido de contribuir na direção de nova visão para o tratamento </a:t>
            </a:r>
            <a:r>
              <a:rPr lang="pt-BR" sz="1200" dirty="0" smtClean="0">
                <a:solidFill>
                  <a:schemeClr val="tx1">
                    <a:lumMod val="50000"/>
                    <a:lumOff val="50000"/>
                  </a:schemeClr>
                </a:solidFill>
                <a:latin typeface="Arial" panose="020B0604020202020204" pitchFamily="34" charset="0"/>
                <a:cs typeface="Arial" panose="020B0604020202020204" pitchFamily="34" charset="0"/>
              </a:rPr>
              <a:t>de doenças oculares.  </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34582" y="2969830"/>
            <a:ext cx="5907883" cy="46984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plataforma tecnológica tem por finalidade viabilizar produtos farmacêuticos inovadores contendo, na mesma nanopartícula, fármacos lipofílico e hidrofílico.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3840199"/>
            <a:ext cx="5907883" cy="1177730"/>
          </a:xfrm>
          <a:prstGeom prst="rect">
            <a:avLst/>
          </a:prstGeom>
          <a:noFill/>
        </p:spPr>
        <p:txBody>
          <a:bodyPr wrap="square" lIns="99539" tIns="49770" rIns="99539" bIns="49770" rtlCol="0">
            <a:spAutoFit/>
          </a:bodyPr>
          <a:lstStyle/>
          <a:p>
            <a:pPr algn="just">
              <a:lnSpc>
                <a:spcPts val="2134"/>
              </a:lnSpc>
            </a:pPr>
            <a:r>
              <a:rPr lang="pt-BR" sz="1200" dirty="0" smtClean="0">
                <a:solidFill>
                  <a:schemeClr val="tx1">
                    <a:lumMod val="50000"/>
                    <a:lumOff val="50000"/>
                  </a:schemeClr>
                </a:solidFill>
                <a:latin typeface="Arial"/>
                <a:cs typeface="Arial"/>
              </a:rPr>
              <a:t>• Indústria Farmacêutica;</a:t>
            </a:r>
          </a:p>
          <a:p>
            <a:pPr algn="just">
              <a:lnSpc>
                <a:spcPts val="2134"/>
              </a:lnSpc>
            </a:pPr>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P</a:t>
            </a:r>
            <a:r>
              <a:rPr lang="pt-BR" sz="1200" dirty="0" smtClean="0">
                <a:solidFill>
                  <a:schemeClr val="tx1">
                    <a:lumMod val="50000"/>
                    <a:lumOff val="50000"/>
                  </a:schemeClr>
                </a:solidFill>
                <a:latin typeface="Arial"/>
                <a:cs typeface="Arial"/>
              </a:rPr>
              <a:t>rodutos oftálmicos inovadores com maior eficácia e segurança;</a:t>
            </a:r>
          </a:p>
          <a:p>
            <a:pPr algn="just">
              <a:lnSpc>
                <a:spcPts val="2134"/>
              </a:lnSpc>
            </a:pPr>
            <a:r>
              <a:rPr lang="pt-BR" sz="1200" dirty="0" smtClean="0">
                <a:solidFill>
                  <a:schemeClr val="tx1">
                    <a:lumMod val="50000"/>
                    <a:lumOff val="50000"/>
                  </a:schemeClr>
                </a:solidFill>
                <a:latin typeface="Arial"/>
                <a:cs typeface="Arial"/>
              </a:rPr>
              <a:t>• Medicamentos inovadores contendo fármacos lipofílicos</a:t>
            </a:r>
          </a:p>
          <a:p>
            <a:pPr algn="just">
              <a:lnSpc>
                <a:spcPts val="2134"/>
              </a:lnSpc>
            </a:pPr>
            <a:endParaRPr lang="pt-BR" sz="1200" dirty="0" smtClean="0">
              <a:solidFill>
                <a:schemeClr val="tx1">
                  <a:lumMod val="50000"/>
                  <a:lumOff val="50000"/>
                </a:schemeClr>
              </a:solidFill>
              <a:latin typeface="Arial"/>
              <a:cs typeface="Arial"/>
            </a:endParaRPr>
          </a:p>
        </p:txBody>
      </p:sp>
      <p:sp>
        <p:nvSpPr>
          <p:cNvPr id="16" name="TextBox 15"/>
          <p:cNvSpPr txBox="1"/>
          <p:nvPr/>
        </p:nvSpPr>
        <p:spPr>
          <a:xfrm>
            <a:off x="356849" y="4926427"/>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76683"/>
            <a:ext cx="424178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023050-5</a:t>
            </a:r>
            <a:endParaRPr lang="pt-BR" sz="1100" b="1" dirty="0">
              <a:solidFill>
                <a:schemeClr val="tx1">
                  <a:lumMod val="50000"/>
                  <a:lumOff val="50000"/>
                </a:schemeClr>
              </a:solidFill>
              <a:latin typeface="Arial"/>
              <a:cs typeface="Arial"/>
            </a:endParaRPr>
          </a:p>
        </p:txBody>
      </p:sp>
      <p:sp>
        <p:nvSpPr>
          <p:cNvPr id="21" name="Chevron 20"/>
          <p:cNvSpPr/>
          <p:nvPr/>
        </p:nvSpPr>
        <p:spPr>
          <a:xfrm>
            <a:off x="453966" y="5190153"/>
            <a:ext cx="1545323" cy="373474"/>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34" name="Chevron 33"/>
          <p:cNvSpPr/>
          <p:nvPr/>
        </p:nvSpPr>
        <p:spPr>
          <a:xfrm>
            <a:off x="1799349" y="5190153"/>
            <a:ext cx="1545323" cy="373474"/>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pré-clínica</a:t>
            </a:r>
            <a:endParaRPr lang="pt-BR" sz="1100" dirty="0">
              <a:solidFill>
                <a:schemeClr val="tx1">
                  <a:lumMod val="65000"/>
                  <a:lumOff val="35000"/>
                </a:schemeClr>
              </a:solidFill>
              <a:latin typeface="Arial"/>
              <a:cs typeface="Arial"/>
            </a:endParaRPr>
          </a:p>
        </p:txBody>
      </p:sp>
      <p:sp>
        <p:nvSpPr>
          <p:cNvPr id="35" name="Chevron 34"/>
          <p:cNvSpPr/>
          <p:nvPr/>
        </p:nvSpPr>
        <p:spPr>
          <a:xfrm>
            <a:off x="3156603" y="5190153"/>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sp>
        <p:nvSpPr>
          <p:cNvPr id="18" name="CaixaDeTexto 17"/>
          <p:cNvSpPr txBox="1"/>
          <p:nvPr/>
        </p:nvSpPr>
        <p:spPr>
          <a:xfrm flipH="1">
            <a:off x="400048" y="6594528"/>
            <a:ext cx="2944623"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graphicFrame>
        <p:nvGraphicFramePr>
          <p:cNvPr id="27" name="Diagrama 26"/>
          <p:cNvGraphicFramePr/>
          <p:nvPr>
            <p:extLst>
              <p:ext uri="{D42A27DB-BD31-4B8C-83A1-F6EECF244321}">
                <p14:modId xmlns:p14="http://schemas.microsoft.com/office/powerpoint/2010/main" val="789485428"/>
              </p:ext>
            </p:extLst>
          </p:nvPr>
        </p:nvGraphicFramePr>
        <p:xfrm>
          <a:off x="3515232" y="5582826"/>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a 27"/>
          <p:cNvGraphicFramePr/>
          <p:nvPr>
            <p:extLst>
              <p:ext uri="{D42A27DB-BD31-4B8C-83A1-F6EECF244321}">
                <p14:modId xmlns:p14="http://schemas.microsoft.com/office/powerpoint/2010/main" val="990016822"/>
              </p:ext>
            </p:extLst>
          </p:nvPr>
        </p:nvGraphicFramePr>
        <p:xfrm>
          <a:off x="2028836" y="5568972"/>
          <a:ext cx="975620" cy="64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CaixaDeTexto 21"/>
          <p:cNvSpPr txBox="1"/>
          <p:nvPr/>
        </p:nvSpPr>
        <p:spPr>
          <a:xfrm>
            <a:off x="416523" y="6306986"/>
            <a:ext cx="162576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endParaRPr lang="pt-BR" sz="1200" b="1" dirty="0">
              <a:solidFill>
                <a:schemeClr val="tx1">
                  <a:lumMod val="65000"/>
                  <a:lumOff val="35000"/>
                </a:schemeClr>
              </a:solidFill>
              <a:latin typeface="Arial" pitchFamily="34" charset="0"/>
              <a:cs typeface="Arial" pitchFamily="34" charset="0"/>
            </a:endParaRPr>
          </a:p>
        </p:txBody>
      </p:sp>
      <p:sp>
        <p:nvSpPr>
          <p:cNvPr id="2" name="CaixaDeTexto 1"/>
          <p:cNvSpPr txBox="1"/>
          <p:nvPr/>
        </p:nvSpPr>
        <p:spPr>
          <a:xfrm>
            <a:off x="6847130" y="1752091"/>
            <a:ext cx="3179739" cy="1938992"/>
          </a:xfrm>
          <a:prstGeom prst="rect">
            <a:avLst/>
          </a:prstGeom>
          <a:noFill/>
          <a:ln>
            <a:solidFill>
              <a:schemeClr val="accent1"/>
            </a:solidFill>
          </a:ln>
        </p:spPr>
        <p:txBody>
          <a:bodyPr wrap="square" rtlCol="0">
            <a:spAutoFit/>
          </a:bodyPr>
          <a:lstStyle/>
          <a:p>
            <a:r>
              <a:rPr lang="pt-BR" dirty="0" smtClean="0"/>
              <a:t>Imagem</a:t>
            </a:r>
          </a:p>
          <a:p>
            <a:endParaRPr lang="pt-BR" dirty="0"/>
          </a:p>
          <a:p>
            <a:endParaRPr lang="pt-BR" dirty="0" smtClean="0"/>
          </a:p>
          <a:p>
            <a:endParaRPr lang="pt-BR" dirty="0"/>
          </a:p>
          <a:p>
            <a:endParaRPr lang="pt-BR" dirty="0" smtClean="0"/>
          </a:p>
          <a:p>
            <a:endParaRPr lang="pt-BR" dirty="0"/>
          </a:p>
        </p:txBody>
      </p:sp>
      <p:pic>
        <p:nvPicPr>
          <p:cNvPr id="3" name="Imagem 2"/>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847130" y="1716872"/>
            <a:ext cx="3179738" cy="2063310"/>
          </a:xfrm>
          <a:prstGeom prst="rect">
            <a:avLst/>
          </a:prstGeom>
          <a:ln>
            <a:noFill/>
          </a:ln>
          <a:effectLst/>
        </p:spPr>
      </p:pic>
      <p:pic>
        <p:nvPicPr>
          <p:cNvPr id="25" name="Imagem 24"/>
          <p:cNvPicPr/>
          <p:nvPr/>
        </p:nvPicPr>
        <p:blipFill>
          <a:blip r:embed="rId14">
            <a:extLst>
              <a:ext uri="{28A0092B-C50C-407E-A947-70E740481C1C}">
                <a14:useLocalDpi xmlns:a14="http://schemas.microsoft.com/office/drawing/2010/main"/>
              </a:ext>
            </a:extLst>
          </a:blip>
          <a:srcRect/>
          <a:stretch>
            <a:fillRect/>
          </a:stretch>
        </p:blipFill>
        <p:spPr bwMode="auto">
          <a:xfrm>
            <a:off x="7711215" y="4093200"/>
            <a:ext cx="1815433" cy="1956483"/>
          </a:xfrm>
          <a:prstGeom prst="rect">
            <a:avLst/>
          </a:prstGeom>
          <a:ln>
            <a:noFill/>
          </a:ln>
          <a:effectLst/>
        </p:spPr>
      </p:pic>
      <p:sp>
        <p:nvSpPr>
          <p:cNvPr id="2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837591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8880" y="942451"/>
            <a:ext cx="5884309" cy="331344"/>
          </a:xfrm>
          <a:prstGeom prst="rect">
            <a:avLst/>
          </a:prstGeom>
          <a:noFill/>
        </p:spPr>
        <p:txBody>
          <a:bodyPr wrap="none" lIns="99539" tIns="49770" rIns="99539" bIns="49770" rtlCol="0">
            <a:spAutoFit/>
          </a:bodyPr>
          <a:lstStyle/>
          <a:p>
            <a:r>
              <a:rPr lang="pt-BR" sz="1500" dirty="0" err="1" smtClean="0">
                <a:solidFill>
                  <a:schemeClr val="bg1"/>
                </a:solidFill>
                <a:latin typeface="Arial"/>
                <a:cs typeface="Arial"/>
              </a:rPr>
              <a:t>Jonnatan</a:t>
            </a:r>
            <a:r>
              <a:rPr lang="pt-BR" sz="1500" dirty="0" smtClean="0">
                <a:solidFill>
                  <a:schemeClr val="bg1"/>
                </a:solidFill>
                <a:latin typeface="Arial"/>
                <a:cs typeface="Arial"/>
              </a:rPr>
              <a:t> J. Santos, Sergio H. Toma, Henrique E. Toma, </a:t>
            </a:r>
            <a:r>
              <a:rPr lang="pt-BR" sz="1500" dirty="0" err="1" smtClean="0">
                <a:solidFill>
                  <a:schemeClr val="bg1"/>
                </a:solidFill>
                <a:latin typeface="Arial"/>
                <a:cs typeface="Arial"/>
              </a:rPr>
              <a:t>Koiti</a:t>
            </a:r>
            <a:r>
              <a:rPr lang="pt-BR" sz="1500" dirty="0" smtClean="0">
                <a:solidFill>
                  <a:schemeClr val="bg1"/>
                </a:solidFill>
                <a:latin typeface="Arial"/>
                <a:cs typeface="Arial"/>
              </a:rPr>
              <a:t> </a:t>
            </a:r>
            <a:r>
              <a:rPr lang="pt-BR" sz="1500" dirty="0" err="1" smtClean="0">
                <a:solidFill>
                  <a:schemeClr val="bg1"/>
                </a:solidFill>
                <a:latin typeface="Arial"/>
                <a:cs typeface="Arial"/>
              </a:rPr>
              <a:t>Araki</a:t>
            </a:r>
            <a:endParaRPr lang="pt-BR" sz="1500" dirty="0">
              <a:solidFill>
                <a:schemeClr val="bg1"/>
              </a:solidFill>
              <a:latin typeface="Arial"/>
              <a:cs typeface="Arial"/>
            </a:endParaRPr>
          </a:p>
        </p:txBody>
      </p:sp>
      <p:sp>
        <p:nvSpPr>
          <p:cNvPr id="7" name="TextBox 6"/>
          <p:cNvSpPr txBox="1"/>
          <p:nvPr/>
        </p:nvSpPr>
        <p:spPr>
          <a:xfrm>
            <a:off x="328880" y="191468"/>
            <a:ext cx="8238361" cy="808398"/>
          </a:xfrm>
          <a:prstGeom prst="rect">
            <a:avLst/>
          </a:prstGeom>
          <a:noFill/>
        </p:spPr>
        <p:txBody>
          <a:bodyPr wrap="square" lIns="99539" tIns="49770" rIns="99539" bIns="49770" rtlCol="0">
            <a:spAutoFit/>
          </a:bodyPr>
          <a:lstStyle/>
          <a:p>
            <a:r>
              <a:rPr lang="pt-BR" sz="2300" dirty="0" smtClean="0">
                <a:solidFill>
                  <a:schemeClr val="bg1"/>
                </a:solidFill>
                <a:latin typeface="Arial"/>
                <a:cs typeface="Arial"/>
              </a:rPr>
              <a:t>Kits para Análises Químicas Ultrassensíveis de Poluentes, Fármacos, Drogas e Moléculas</a:t>
            </a:r>
            <a:endParaRPr lang="pt-BR" sz="2300" dirty="0">
              <a:solidFill>
                <a:schemeClr val="bg1"/>
              </a:solidFill>
              <a:latin typeface="Arial"/>
              <a:cs typeface="Arial"/>
            </a:endParaRPr>
          </a:p>
        </p:txBody>
      </p:sp>
      <p:sp>
        <p:nvSpPr>
          <p:cNvPr id="9" name="TextBox 8"/>
          <p:cNvSpPr txBox="1"/>
          <p:nvPr/>
        </p:nvSpPr>
        <p:spPr>
          <a:xfrm>
            <a:off x="8448054" y="6535739"/>
            <a:ext cx="168016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Química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28880"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28880" y="2835978"/>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28880" y="3994830"/>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28880" y="16977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Metodologias que possibilitam análises químicas em baixíssimas concentrações (inferiores a partes por trilhão) são de extrema importância em análises ambientais, farmacêuticas, forenses, etc. Moléculas podem ser identificadas por seus padrões espectrais e a sensibilidade multiplicada pelo fenômeno de intensificação Raman por efeito de superfície (SERS).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28880" y="3054803"/>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Fabricação de kits para análises químicas de poluentes, drogas ou outros compostos moleculares de interesse de maneira rápida, específica e direta em baixíssimas concentrações (inferiores a </a:t>
            </a:r>
            <a:r>
              <a:rPr lang="pt-BR" sz="1200" dirty="0" err="1" smtClean="0">
                <a:solidFill>
                  <a:schemeClr val="tx1">
                    <a:lumMod val="50000"/>
                    <a:lumOff val="50000"/>
                  </a:schemeClr>
                </a:solidFill>
                <a:latin typeface="Arial"/>
                <a:cs typeface="Arial"/>
              </a:rPr>
              <a:t>picomolar</a:t>
            </a:r>
            <a:r>
              <a:rPr lang="pt-BR" sz="1200" dirty="0" smtClean="0">
                <a:solidFill>
                  <a:schemeClr val="tx1">
                    <a:lumMod val="50000"/>
                    <a:lumOff val="50000"/>
                  </a:schemeClr>
                </a:solidFill>
                <a:latin typeface="Arial"/>
                <a:cs typeface="Arial"/>
              </a:rPr>
              <a:t>, ou </a:t>
            </a:r>
            <a:r>
              <a:rPr lang="pt-BR" sz="1200" dirty="0" err="1" smtClean="0">
                <a:solidFill>
                  <a:schemeClr val="tx1">
                    <a:lumMod val="50000"/>
                    <a:lumOff val="50000"/>
                  </a:schemeClr>
                </a:solidFill>
                <a:latin typeface="Arial"/>
                <a:cs typeface="Arial"/>
              </a:rPr>
              <a:t>ppt</a:t>
            </a:r>
            <a:r>
              <a:rPr lang="pt-BR" sz="1200" dirty="0" smtClean="0">
                <a:solidFill>
                  <a:schemeClr val="tx1">
                    <a:lumMod val="50000"/>
                    <a:lumOff val="50000"/>
                  </a:schemeClr>
                </a:solidFill>
                <a:latin typeface="Arial"/>
                <a:cs typeface="Arial"/>
              </a:rPr>
              <a:t>) sem a necessidade de purificações ou </a:t>
            </a:r>
            <a:r>
              <a:rPr lang="pt-BR" sz="1200" dirty="0" err="1" smtClean="0">
                <a:solidFill>
                  <a:schemeClr val="tx1">
                    <a:lumMod val="50000"/>
                    <a:lumOff val="50000"/>
                  </a:schemeClr>
                </a:solidFill>
                <a:latin typeface="Arial"/>
                <a:cs typeface="Arial"/>
              </a:rPr>
              <a:t>pré</a:t>
            </a:r>
            <a:r>
              <a:rPr lang="pt-BR" sz="1200" dirty="0" smtClean="0">
                <a:solidFill>
                  <a:schemeClr val="tx1">
                    <a:lumMod val="50000"/>
                    <a:lumOff val="50000"/>
                  </a:schemeClr>
                </a:solidFill>
                <a:latin typeface="Arial"/>
                <a:cs typeface="Arial"/>
              </a:rPr>
              <a:t>-concentrações.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28880" y="4220657"/>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Detecção de hormônios, pesticidas, e fármacos em corpos d’água; </a:t>
            </a:r>
          </a:p>
          <a:p>
            <a:pPr algn="just"/>
            <a:r>
              <a:rPr lang="pt-BR" sz="1200" dirty="0" smtClean="0">
                <a:solidFill>
                  <a:schemeClr val="tx1">
                    <a:lumMod val="50000"/>
                    <a:lumOff val="50000"/>
                  </a:schemeClr>
                </a:solidFill>
                <a:latin typeface="Arial"/>
                <a:cs typeface="Arial"/>
              </a:rPr>
              <a:t>• Detecção de drogas e fármacos em fluidos sanguíneos</a:t>
            </a:r>
            <a:r>
              <a:rPr lang="pt-BR" sz="1200" dirty="0">
                <a:solidFill>
                  <a:schemeClr val="tx1">
                    <a:lumMod val="50000"/>
                    <a:lumOff val="50000"/>
                  </a:schemeClr>
                </a:solidFill>
                <a:latin typeface="Arial"/>
                <a:cs typeface="Arial"/>
              </a:rPr>
              <a:t>;</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Análises forenses de drogas, resíduos balísticos, material biológico, </a:t>
            </a:r>
            <a:r>
              <a:rPr lang="pt-BR" sz="1200" dirty="0" err="1" smtClean="0">
                <a:solidFill>
                  <a:schemeClr val="tx1">
                    <a:lumMod val="50000"/>
                    <a:lumOff val="50000"/>
                  </a:schemeClr>
                </a:solidFill>
                <a:latin typeface="Arial"/>
                <a:cs typeface="Arial"/>
              </a:rPr>
              <a:t>etc</a:t>
            </a:r>
            <a:r>
              <a:rPr lang="pt-BR" sz="1200" dirty="0">
                <a:solidFill>
                  <a:schemeClr val="tx1">
                    <a:lumMod val="50000"/>
                    <a:lumOff val="50000"/>
                  </a:schemeClr>
                </a:solidFill>
                <a:latin typeface="Arial"/>
                <a:cs typeface="Arial"/>
              </a:rPr>
              <a:t>;</a:t>
            </a:r>
            <a:endParaRPr lang="pt-BR" sz="1200" dirty="0" smtClean="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Tem como público alvo laboratórios de análises de pequeno ou de grande porte.</a:t>
            </a:r>
          </a:p>
        </p:txBody>
      </p:sp>
      <p:sp>
        <p:nvSpPr>
          <p:cNvPr id="16" name="TextBox 15"/>
          <p:cNvSpPr txBox="1"/>
          <p:nvPr/>
        </p:nvSpPr>
        <p:spPr>
          <a:xfrm>
            <a:off x="328880"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06550" y="6594110"/>
            <a:ext cx="3860425"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a:t>
            </a:r>
            <a:r>
              <a:rPr lang="pt-BR" sz="1100" b="1" dirty="0">
                <a:solidFill>
                  <a:schemeClr val="tx1">
                    <a:lumMod val="50000"/>
                    <a:lumOff val="50000"/>
                  </a:schemeClr>
                </a:solidFill>
                <a:latin typeface="Arial"/>
                <a:cs typeface="Arial"/>
              </a:rPr>
              <a:t>nº</a:t>
            </a:r>
            <a:r>
              <a:rPr lang="pt-BR" sz="1100" b="1" dirty="0" smtClean="0">
                <a:solidFill>
                  <a:schemeClr val="tx1">
                    <a:lumMod val="50000"/>
                    <a:lumOff val="50000"/>
                  </a:schemeClr>
                </a:solidFill>
                <a:latin typeface="Arial"/>
                <a:cs typeface="Arial"/>
              </a:rPr>
              <a:t>: BR 10 2014 </a:t>
            </a:r>
            <a:r>
              <a:rPr lang="pt-BR" sz="1100" b="1" dirty="0">
                <a:solidFill>
                  <a:schemeClr val="tx1">
                    <a:lumMod val="50000"/>
                    <a:lumOff val="50000"/>
                  </a:schemeClr>
                </a:solidFill>
                <a:latin typeface="Arial"/>
                <a:cs typeface="Arial"/>
              </a:rPr>
              <a:t>019921-7 </a:t>
            </a:r>
          </a:p>
        </p:txBody>
      </p:sp>
      <p:sp>
        <p:nvSpPr>
          <p:cNvPr id="21" name="Chevron 20"/>
          <p:cNvSpPr/>
          <p:nvPr/>
        </p:nvSpPr>
        <p:spPr>
          <a:xfrm>
            <a:off x="328880"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2366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28880" y="6594528"/>
            <a:ext cx="418434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Materiais; Saúde e Cuidados; Agropecuária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28880" y="6306986"/>
            <a:ext cx="207197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a:t>
            </a:r>
            <a:endParaRPr lang="pt-BR" sz="1200" b="1" dirty="0">
              <a:solidFill>
                <a:schemeClr val="tx1">
                  <a:lumMod val="65000"/>
                  <a:lumOff val="35000"/>
                </a:schemeClr>
              </a:solidFill>
              <a:latin typeface="Arial" pitchFamily="34" charset="0"/>
              <a:cs typeface="Arial" pitchFamily="34" charset="0"/>
            </a:endParaRPr>
          </a:p>
        </p:txBody>
      </p:sp>
      <p:sp>
        <p:nvSpPr>
          <p:cNvPr id="23" name="CaixaDeTexto 22"/>
          <p:cNvSpPr txBox="1"/>
          <p:nvPr/>
        </p:nvSpPr>
        <p:spPr>
          <a:xfrm>
            <a:off x="6847129" y="4220657"/>
            <a:ext cx="3179739" cy="1631216"/>
          </a:xfrm>
          <a:prstGeom prst="rect">
            <a:avLst/>
          </a:prstGeom>
          <a:noFill/>
          <a:ln>
            <a:solidFill>
              <a:schemeClr val="accent1"/>
            </a:solidFill>
          </a:ln>
        </p:spPr>
        <p:txBody>
          <a:bodyPr wrap="square" rtlCol="0">
            <a:spAutoFit/>
          </a:bodyPr>
          <a:lstStyle/>
          <a:p>
            <a:endParaRPr lang="pt-BR" dirty="0"/>
          </a:p>
          <a:p>
            <a:endParaRPr lang="pt-BR" dirty="0" smtClean="0"/>
          </a:p>
          <a:p>
            <a:endParaRPr lang="pt-BR" dirty="0"/>
          </a:p>
          <a:p>
            <a:endParaRPr lang="pt-BR" dirty="0" smtClean="0"/>
          </a:p>
          <a:p>
            <a:endParaRPr lang="pt-BR" dirty="0"/>
          </a:p>
        </p:txBody>
      </p:sp>
      <p:sp>
        <p:nvSpPr>
          <p:cNvPr id="24" name="CaixaDeTexto 23"/>
          <p:cNvSpPr txBox="1"/>
          <p:nvPr/>
        </p:nvSpPr>
        <p:spPr>
          <a:xfrm>
            <a:off x="6847130" y="1752091"/>
            <a:ext cx="3179739" cy="1938992"/>
          </a:xfrm>
          <a:prstGeom prst="rect">
            <a:avLst/>
          </a:prstGeom>
          <a:noFill/>
          <a:ln>
            <a:solidFill>
              <a:schemeClr val="accent1"/>
            </a:solidFill>
          </a:ln>
        </p:spPr>
        <p:txBody>
          <a:bodyPr wrap="square" rtlCol="0">
            <a:spAutoFit/>
          </a:bodyPr>
          <a:lstStyle/>
          <a:p>
            <a:endParaRPr lang="pt-BR" dirty="0" smtClean="0"/>
          </a:p>
          <a:p>
            <a:endParaRPr lang="pt-BR" dirty="0"/>
          </a:p>
          <a:p>
            <a:endParaRPr lang="pt-BR" dirty="0" smtClean="0"/>
          </a:p>
          <a:p>
            <a:endParaRPr lang="pt-BR" dirty="0"/>
          </a:p>
          <a:p>
            <a:endParaRPr lang="pt-BR" dirty="0" smtClean="0"/>
          </a:p>
          <a:p>
            <a:endParaRPr lang="pt-BR" dirty="0"/>
          </a:p>
        </p:txBody>
      </p:sp>
      <p:pic>
        <p:nvPicPr>
          <p:cNvPr id="2" name="Picture 1"/>
          <p:cNvPicPr>
            <a:picLocks noChangeAspect="1"/>
          </p:cNvPicPr>
          <p:nvPr/>
        </p:nvPicPr>
        <p:blipFill>
          <a:blip r:embed="rId3"/>
          <a:stretch>
            <a:fillRect/>
          </a:stretch>
        </p:blipFill>
        <p:spPr>
          <a:xfrm>
            <a:off x="6879858" y="4274302"/>
            <a:ext cx="3136392" cy="1435608"/>
          </a:xfrm>
          <a:prstGeom prst="rect">
            <a:avLst/>
          </a:prstGeom>
        </p:spPr>
      </p:pic>
      <p:pic>
        <p:nvPicPr>
          <p:cNvPr id="3" name="Picture 2"/>
          <p:cNvPicPr>
            <a:picLocks noChangeAspect="1"/>
          </p:cNvPicPr>
          <p:nvPr/>
        </p:nvPicPr>
        <p:blipFill>
          <a:blip r:embed="rId4"/>
          <a:stretch>
            <a:fillRect/>
          </a:stretch>
        </p:blipFill>
        <p:spPr>
          <a:xfrm>
            <a:off x="6862071" y="1824261"/>
            <a:ext cx="3136392" cy="1792224"/>
          </a:xfrm>
          <a:prstGeom prst="rect">
            <a:avLst/>
          </a:prstGeom>
          <a:ln>
            <a:noFill/>
          </a:ln>
        </p:spPr>
      </p:pic>
      <p:sp>
        <p:nvSpPr>
          <p:cNvPr id="25"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909638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5458872"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Ricardo J. Giordano, Jussara </a:t>
            </a:r>
            <a:r>
              <a:rPr lang="pt-BR" sz="1500" dirty="0" err="1" smtClean="0">
                <a:solidFill>
                  <a:schemeClr val="bg1"/>
                </a:solidFill>
                <a:latin typeface="Arial"/>
                <a:cs typeface="Arial"/>
              </a:rPr>
              <a:t>Michaloski</a:t>
            </a:r>
            <a:r>
              <a:rPr lang="pt-BR" sz="1500" dirty="0" smtClean="0">
                <a:solidFill>
                  <a:schemeClr val="bg1"/>
                </a:solidFill>
                <a:latin typeface="Arial"/>
                <a:cs typeface="Arial"/>
              </a:rPr>
              <a:t>, Caio C. N. </a:t>
            </a:r>
            <a:r>
              <a:rPr lang="pt-BR" sz="1500" dirty="0" err="1" smtClean="0">
                <a:solidFill>
                  <a:schemeClr val="bg1"/>
                </a:solidFill>
                <a:latin typeface="Arial"/>
                <a:cs typeface="Arial"/>
              </a:rPr>
              <a:t>Cambui</a:t>
            </a:r>
            <a:endParaRPr lang="pt-BR" sz="1500" dirty="0">
              <a:solidFill>
                <a:schemeClr val="bg1"/>
              </a:solidFill>
              <a:latin typeface="Arial"/>
              <a:cs typeface="Arial"/>
            </a:endParaRPr>
          </a:p>
        </p:txBody>
      </p:sp>
      <p:sp>
        <p:nvSpPr>
          <p:cNvPr id="7" name="TextBox 6"/>
          <p:cNvSpPr txBox="1"/>
          <p:nvPr/>
        </p:nvSpPr>
        <p:spPr>
          <a:xfrm>
            <a:off x="338080" y="334343"/>
            <a:ext cx="7893577" cy="454455"/>
          </a:xfrm>
          <a:prstGeom prst="rect">
            <a:avLst/>
          </a:prstGeom>
          <a:noFill/>
        </p:spPr>
        <p:txBody>
          <a:bodyPr wrap="none" lIns="99539" tIns="49770" rIns="99539" bIns="49770" rtlCol="0">
            <a:spAutoFit/>
          </a:bodyPr>
          <a:lstStyle/>
          <a:p>
            <a:r>
              <a:rPr lang="en-US" sz="2300" dirty="0" err="1" smtClean="0">
                <a:solidFill>
                  <a:schemeClr val="bg1"/>
                </a:solidFill>
                <a:latin typeface="Arial" panose="020B0604020202020204" pitchFamily="34" charset="0"/>
                <a:cs typeface="Arial" panose="020B0604020202020204" pitchFamily="34" charset="0"/>
              </a:rPr>
              <a:t>Peptídeos</a:t>
            </a:r>
            <a:r>
              <a:rPr lang="en-US" sz="2300" dirty="0" smtClean="0">
                <a:solidFill>
                  <a:schemeClr val="bg1"/>
                </a:solidFill>
                <a:latin typeface="Arial" panose="020B0604020202020204" pitchFamily="34" charset="0"/>
                <a:cs typeface="Arial" panose="020B0604020202020204" pitchFamily="34" charset="0"/>
              </a:rPr>
              <a:t> </a:t>
            </a:r>
            <a:r>
              <a:rPr lang="en-US" sz="2300" dirty="0" err="1" smtClean="0">
                <a:solidFill>
                  <a:schemeClr val="bg1"/>
                </a:solidFill>
                <a:latin typeface="Arial" panose="020B0604020202020204" pitchFamily="34" charset="0"/>
                <a:cs typeface="Arial" panose="020B0604020202020204" pitchFamily="34" charset="0"/>
              </a:rPr>
              <a:t>Sintéticos</a:t>
            </a:r>
            <a:r>
              <a:rPr lang="en-US" sz="2300" dirty="0" smtClean="0">
                <a:solidFill>
                  <a:schemeClr val="bg1"/>
                </a:solidFill>
                <a:latin typeface="Arial" panose="020B0604020202020204" pitchFamily="34" charset="0"/>
                <a:cs typeface="Arial" panose="020B0604020202020204" pitchFamily="34" charset="0"/>
              </a:rPr>
              <a:t> </a:t>
            </a:r>
            <a:r>
              <a:rPr lang="en-US" sz="2300" dirty="0" err="1" smtClean="0">
                <a:solidFill>
                  <a:schemeClr val="bg1"/>
                </a:solidFill>
                <a:latin typeface="Arial" panose="020B0604020202020204" pitchFamily="34" charset="0"/>
                <a:cs typeface="Arial" panose="020B0604020202020204" pitchFamily="34" charset="0"/>
              </a:rPr>
              <a:t>Inibidores</a:t>
            </a:r>
            <a:r>
              <a:rPr lang="en-US" sz="2300" dirty="0" smtClean="0">
                <a:solidFill>
                  <a:schemeClr val="bg1"/>
                </a:solidFill>
                <a:latin typeface="Arial" panose="020B0604020202020204" pitchFamily="34" charset="0"/>
                <a:cs typeface="Arial" panose="020B0604020202020204" pitchFamily="34" charset="0"/>
              </a:rPr>
              <a:t> da </a:t>
            </a:r>
            <a:r>
              <a:rPr lang="en-US" sz="2300" dirty="0" err="1" smtClean="0">
                <a:solidFill>
                  <a:schemeClr val="bg1"/>
                </a:solidFill>
                <a:latin typeface="Arial" panose="020B0604020202020204" pitchFamily="34" charset="0"/>
                <a:cs typeface="Arial" panose="020B0604020202020204" pitchFamily="34" charset="0"/>
              </a:rPr>
              <a:t>Angiogênese</a:t>
            </a:r>
            <a:r>
              <a:rPr lang="en-US" sz="2300" dirty="0" smtClean="0">
                <a:solidFill>
                  <a:schemeClr val="bg1"/>
                </a:solidFill>
                <a:latin typeface="Arial" panose="020B0604020202020204" pitchFamily="34" charset="0"/>
                <a:cs typeface="Arial" panose="020B0604020202020204" pitchFamily="34" charset="0"/>
              </a:rPr>
              <a:t> </a:t>
            </a:r>
            <a:r>
              <a:rPr lang="en-US" sz="2300" dirty="0" err="1" smtClean="0">
                <a:solidFill>
                  <a:schemeClr val="bg1"/>
                </a:solidFill>
                <a:latin typeface="Arial" panose="020B0604020202020204" pitchFamily="34" charset="0"/>
                <a:cs typeface="Arial" panose="020B0604020202020204" pitchFamily="34" charset="0"/>
              </a:rPr>
              <a:t>Patológica</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490873" y="6552673"/>
            <a:ext cx="1683800"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Química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56447"/>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2640285"/>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503918"/>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60840" y="1701289"/>
            <a:ext cx="960393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Angiogênese é a formação de novos vasos sanguíneos a partir dos já existentes. </a:t>
            </a:r>
            <a:r>
              <a:rPr lang="pt-BR" sz="1200" dirty="0">
                <a:solidFill>
                  <a:schemeClr val="tx1">
                    <a:lumMod val="50000"/>
                    <a:lumOff val="50000"/>
                  </a:schemeClr>
                </a:solidFill>
                <a:latin typeface="Arial"/>
                <a:cs typeface="Arial"/>
              </a:rPr>
              <a:t>Exemplos de doenças onde a angiogênese tem um papel importante na patologia </a:t>
            </a:r>
            <a:r>
              <a:rPr lang="pt-BR" sz="1200" dirty="0" smtClean="0">
                <a:solidFill>
                  <a:schemeClr val="tx1">
                    <a:lumMod val="50000"/>
                    <a:lumOff val="50000"/>
                  </a:schemeClr>
                </a:solidFill>
                <a:latin typeface="Arial"/>
                <a:cs typeface="Arial"/>
              </a:rPr>
              <a:t>são o câncer e </a:t>
            </a:r>
            <a:r>
              <a:rPr lang="pt-BR" sz="1200" dirty="0">
                <a:solidFill>
                  <a:schemeClr val="tx1">
                    <a:lumMod val="50000"/>
                    <a:lumOff val="50000"/>
                  </a:schemeClr>
                </a:solidFill>
                <a:latin typeface="Arial"/>
                <a:cs typeface="Arial"/>
              </a:rPr>
              <a:t>as doenças </a:t>
            </a:r>
            <a:r>
              <a:rPr lang="pt-BR" sz="1200" dirty="0" smtClean="0">
                <a:solidFill>
                  <a:schemeClr val="tx1">
                    <a:lumMod val="50000"/>
                    <a:lumOff val="50000"/>
                  </a:schemeClr>
                </a:solidFill>
                <a:latin typeface="Arial"/>
                <a:cs typeface="Arial"/>
              </a:rPr>
              <a:t>oculares. A retinopatias diabética </a:t>
            </a:r>
            <a:r>
              <a:rPr lang="pt-BR" sz="1200" dirty="0">
                <a:solidFill>
                  <a:schemeClr val="tx1">
                    <a:lumMod val="50000"/>
                    <a:lumOff val="50000"/>
                  </a:schemeClr>
                </a:solidFill>
                <a:latin typeface="Arial"/>
                <a:cs typeface="Arial"/>
              </a:rPr>
              <a:t>e da </a:t>
            </a:r>
            <a:r>
              <a:rPr lang="pt-BR" sz="1200" dirty="0" smtClean="0">
                <a:solidFill>
                  <a:schemeClr val="tx1">
                    <a:lumMod val="50000"/>
                    <a:lumOff val="50000"/>
                  </a:schemeClr>
                </a:solidFill>
                <a:latin typeface="Arial"/>
                <a:cs typeface="Arial"/>
              </a:rPr>
              <a:t>prematuridade, </a:t>
            </a:r>
            <a:r>
              <a:rPr lang="pt-BR" sz="1200" dirty="0">
                <a:solidFill>
                  <a:schemeClr val="tx1">
                    <a:lumMod val="50000"/>
                    <a:lumOff val="50000"/>
                  </a:schemeClr>
                </a:solidFill>
                <a:latin typeface="Arial"/>
                <a:cs typeface="Arial"/>
              </a:rPr>
              <a:t>e degeneração macular relacionada com a idade, </a:t>
            </a:r>
            <a:r>
              <a:rPr lang="pt-BR" sz="1200" dirty="0" smtClean="0">
                <a:solidFill>
                  <a:schemeClr val="tx1">
                    <a:lumMod val="50000"/>
                    <a:lumOff val="50000"/>
                  </a:schemeClr>
                </a:solidFill>
                <a:latin typeface="Arial"/>
                <a:cs typeface="Arial"/>
              </a:rPr>
              <a:t>são </a:t>
            </a:r>
            <a:r>
              <a:rPr lang="pt-BR" sz="1200" dirty="0">
                <a:solidFill>
                  <a:schemeClr val="tx1">
                    <a:lumMod val="50000"/>
                    <a:lumOff val="50000"/>
                  </a:schemeClr>
                </a:solidFill>
                <a:latin typeface="Arial"/>
                <a:cs typeface="Arial"/>
              </a:rPr>
              <a:t>causadas e/ou agravadas pelo crescimento exacerbado de vasos sanguíneos </a:t>
            </a:r>
            <a:r>
              <a:rPr lang="pt-BR" sz="1200" dirty="0" err="1">
                <a:solidFill>
                  <a:schemeClr val="tx1">
                    <a:lumMod val="50000"/>
                    <a:lumOff val="50000"/>
                  </a:schemeClr>
                </a:solidFill>
                <a:latin typeface="Arial"/>
                <a:cs typeface="Arial"/>
              </a:rPr>
              <a:t>angiogênicos</a:t>
            </a:r>
            <a:r>
              <a:rPr lang="pt-BR" sz="1200" dirty="0">
                <a:solidFill>
                  <a:schemeClr val="tx1">
                    <a:lumMod val="50000"/>
                    <a:lumOff val="50000"/>
                  </a:schemeClr>
                </a:solidFill>
                <a:latin typeface="Arial"/>
                <a:cs typeface="Arial"/>
              </a:rPr>
              <a:t> na retina ou na mácula do </a:t>
            </a:r>
            <a:r>
              <a:rPr lang="pt-BR" sz="1200" dirty="0" smtClean="0">
                <a:solidFill>
                  <a:schemeClr val="tx1">
                    <a:lumMod val="50000"/>
                    <a:lumOff val="50000"/>
                  </a:schemeClr>
                </a:solidFill>
                <a:latin typeface="Arial"/>
                <a:cs typeface="Arial"/>
              </a:rPr>
              <a:t>paciente. Estas doenças podem ser melhoradas com terapias </a:t>
            </a:r>
            <a:r>
              <a:rPr lang="pt-BR" sz="1200" dirty="0" err="1" smtClean="0">
                <a:solidFill>
                  <a:schemeClr val="tx1">
                    <a:lumMod val="50000"/>
                    <a:lumOff val="50000"/>
                  </a:schemeClr>
                </a:solidFill>
                <a:latin typeface="Arial"/>
                <a:cs typeface="Arial"/>
              </a:rPr>
              <a:t>anti</a:t>
            </a:r>
            <a:r>
              <a:rPr lang="pt-BR" sz="1200" dirty="0" smtClean="0">
                <a:solidFill>
                  <a:schemeClr val="tx1">
                    <a:lumMod val="50000"/>
                    <a:lumOff val="50000"/>
                  </a:schemeClr>
                </a:solidFill>
                <a:latin typeface="Arial"/>
                <a:cs typeface="Arial"/>
              </a:rPr>
              <a:t>-VEGF.</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6848" y="2859110"/>
            <a:ext cx="7474431" cy="46984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Agentes </a:t>
            </a:r>
            <a:r>
              <a:rPr lang="pt-BR" sz="1200" dirty="0">
                <a:solidFill>
                  <a:schemeClr val="tx1">
                    <a:lumMod val="50000"/>
                    <a:lumOff val="50000"/>
                  </a:schemeClr>
                </a:solidFill>
                <a:latin typeface="Arial"/>
                <a:cs typeface="Arial"/>
              </a:rPr>
              <a:t>terapêuticos seletivos contra receptores de VEGF podem ser eficazes na inibição da angiogênese patológica</a:t>
            </a:r>
            <a:r>
              <a:rPr lang="pt-BR" sz="1200" dirty="0" smtClean="0">
                <a:solidFill>
                  <a:schemeClr val="tx1">
                    <a:lumMod val="50000"/>
                    <a:lumOff val="50000"/>
                  </a:schemeClr>
                </a:solidFill>
                <a:latin typeface="Arial"/>
                <a:cs typeface="Arial"/>
              </a:rPr>
              <a:t>. Esta invenção trata de peptídeos inibidores e seletivos dos receptores de VEGF.</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3670476"/>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Pacientes com diabetes avançado (retinopatia diabética). </a:t>
            </a:r>
          </a:p>
          <a:p>
            <a:pPr algn="just"/>
            <a:r>
              <a:rPr lang="pt-BR" sz="1200" dirty="0" smtClean="0">
                <a:solidFill>
                  <a:schemeClr val="tx1">
                    <a:lumMod val="50000"/>
                    <a:lumOff val="50000"/>
                  </a:schemeClr>
                </a:solidFill>
                <a:latin typeface="Arial"/>
                <a:cs typeface="Arial"/>
              </a:rPr>
              <a:t>• Indivíduos acima dos 50 anos com degeneração macular. </a:t>
            </a:r>
          </a:p>
          <a:p>
            <a:pPr algn="just"/>
            <a:r>
              <a:rPr lang="pt-BR" sz="1200" dirty="0" smtClean="0">
                <a:solidFill>
                  <a:schemeClr val="tx1">
                    <a:lumMod val="50000"/>
                    <a:lumOff val="50000"/>
                  </a:schemeClr>
                </a:solidFill>
                <a:latin typeface="Arial"/>
                <a:cs typeface="Arial"/>
              </a:rPr>
              <a:t>• Bebês prematuros. </a:t>
            </a:r>
          </a:p>
          <a:p>
            <a:pPr algn="just"/>
            <a:r>
              <a:rPr lang="pt-BR" sz="1200" dirty="0" smtClean="0">
                <a:solidFill>
                  <a:schemeClr val="tx1">
                    <a:lumMod val="50000"/>
                    <a:lumOff val="50000"/>
                  </a:schemeClr>
                </a:solidFill>
                <a:latin typeface="Arial"/>
                <a:cs typeface="Arial"/>
              </a:rPr>
              <a:t>• Pacientes com câncer.</a:t>
            </a:r>
          </a:p>
        </p:txBody>
      </p:sp>
      <p:sp>
        <p:nvSpPr>
          <p:cNvPr id="16" name="TextBox 15"/>
          <p:cNvSpPr txBox="1"/>
          <p:nvPr/>
        </p:nvSpPr>
        <p:spPr>
          <a:xfrm>
            <a:off x="356849" y="4714752"/>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2886991" y="6603486"/>
            <a:ext cx="4944288"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a:t>
            </a:r>
            <a:r>
              <a:rPr lang="pt-BR" sz="1100" b="1" dirty="0">
                <a:solidFill>
                  <a:schemeClr val="tx1">
                    <a:lumMod val="50000"/>
                    <a:lumOff val="50000"/>
                  </a:schemeClr>
                </a:solidFill>
                <a:latin typeface="Arial"/>
                <a:cs typeface="Arial"/>
              </a:rPr>
              <a:t>: </a:t>
            </a:r>
            <a:r>
              <a:rPr lang="pt-BR" sz="1100" b="1" dirty="0" smtClean="0">
                <a:solidFill>
                  <a:schemeClr val="tx1">
                    <a:lumMod val="50000"/>
                    <a:lumOff val="50000"/>
                  </a:schemeClr>
                </a:solidFill>
                <a:latin typeface="Arial"/>
                <a:cs typeface="Arial"/>
              </a:rPr>
              <a:t>BR 10 2014 023144-7</a:t>
            </a:r>
          </a:p>
        </p:txBody>
      </p:sp>
      <p:sp>
        <p:nvSpPr>
          <p:cNvPr id="21" name="Chevron 20"/>
          <p:cNvSpPr/>
          <p:nvPr/>
        </p:nvSpPr>
        <p:spPr>
          <a:xfrm>
            <a:off x="453966" y="5020813"/>
            <a:ext cx="1545323" cy="373474"/>
          </a:xfrm>
          <a:prstGeom prst="chevron">
            <a:avLst/>
          </a:prstGeom>
          <a:solidFill>
            <a:schemeClr val="tx2">
              <a:alpha val="20000"/>
            </a:schemeClr>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34" name="Chevron 33"/>
          <p:cNvSpPr/>
          <p:nvPr/>
        </p:nvSpPr>
        <p:spPr>
          <a:xfrm>
            <a:off x="1799349" y="5020813"/>
            <a:ext cx="1545323" cy="373474"/>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pré-clínica</a:t>
            </a:r>
            <a:endParaRPr lang="pt-BR" sz="1100" dirty="0">
              <a:solidFill>
                <a:schemeClr val="tx1">
                  <a:lumMod val="65000"/>
                  <a:lumOff val="35000"/>
                </a:schemeClr>
              </a:solidFill>
              <a:latin typeface="Arial"/>
              <a:cs typeface="Arial"/>
            </a:endParaRPr>
          </a:p>
        </p:txBody>
      </p:sp>
      <p:sp>
        <p:nvSpPr>
          <p:cNvPr id="35" name="Chevron 34"/>
          <p:cNvSpPr/>
          <p:nvPr/>
        </p:nvSpPr>
        <p:spPr>
          <a:xfrm>
            <a:off x="3156603" y="5020813"/>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sp>
        <p:nvSpPr>
          <p:cNvPr id="18" name="CaixaDeTexto 17"/>
          <p:cNvSpPr txBox="1"/>
          <p:nvPr/>
        </p:nvSpPr>
        <p:spPr>
          <a:xfrm flipH="1">
            <a:off x="400048" y="6594528"/>
            <a:ext cx="2418056"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graphicFrame>
        <p:nvGraphicFramePr>
          <p:cNvPr id="27" name="Diagrama 26"/>
          <p:cNvGraphicFramePr/>
          <p:nvPr>
            <p:extLst>
              <p:ext uri="{D42A27DB-BD31-4B8C-83A1-F6EECF244321}">
                <p14:modId xmlns:p14="http://schemas.microsoft.com/office/powerpoint/2010/main" val="789297626"/>
              </p:ext>
            </p:extLst>
          </p:nvPr>
        </p:nvGraphicFramePr>
        <p:xfrm>
          <a:off x="3515232" y="5413486"/>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a 27"/>
          <p:cNvGraphicFramePr/>
          <p:nvPr>
            <p:extLst>
              <p:ext uri="{D42A27DB-BD31-4B8C-83A1-F6EECF244321}">
                <p14:modId xmlns:p14="http://schemas.microsoft.com/office/powerpoint/2010/main" val="2145211483"/>
              </p:ext>
            </p:extLst>
          </p:nvPr>
        </p:nvGraphicFramePr>
        <p:xfrm>
          <a:off x="2028836" y="5399632"/>
          <a:ext cx="975620" cy="64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2971653" y="5249333"/>
            <a:ext cx="184666" cy="400110"/>
          </a:xfrm>
          <a:prstGeom prst="rect">
            <a:avLst/>
          </a:prstGeom>
          <a:noFill/>
        </p:spPr>
        <p:txBody>
          <a:bodyPr wrap="none" rtlCol="0">
            <a:spAutoFit/>
          </a:bodyPr>
          <a:lstStyle/>
          <a:p>
            <a:endParaRPr lang="en-US" dirty="0"/>
          </a:p>
        </p:txBody>
      </p:sp>
      <p:sp>
        <p:nvSpPr>
          <p:cNvPr id="29" name="TextBox 28"/>
          <p:cNvSpPr txBox="1"/>
          <p:nvPr/>
        </p:nvSpPr>
        <p:spPr>
          <a:xfrm>
            <a:off x="6417416" y="5427140"/>
            <a:ext cx="4146914" cy="562177"/>
          </a:xfrm>
          <a:prstGeom prst="rect">
            <a:avLst/>
          </a:prstGeom>
          <a:noFill/>
        </p:spPr>
        <p:txBody>
          <a:bodyPr wrap="square" lIns="99539" tIns="49770" rIns="99539" bIns="49770" rtlCol="0">
            <a:spAutoFit/>
          </a:bodyPr>
          <a:lstStyle/>
          <a:p>
            <a:pPr algn="ctr"/>
            <a:r>
              <a:rPr lang="pt-BR" sz="1000" b="1" i="1" dirty="0" smtClean="0">
                <a:solidFill>
                  <a:schemeClr val="tx1">
                    <a:lumMod val="50000"/>
                    <a:lumOff val="50000"/>
                  </a:schemeClr>
                </a:solidFill>
                <a:latin typeface="Arial"/>
                <a:cs typeface="Arial"/>
              </a:rPr>
              <a:t>Degeneração macular</a:t>
            </a:r>
            <a:r>
              <a:rPr lang="pt-BR" sz="1000" i="1" dirty="0" smtClean="0">
                <a:solidFill>
                  <a:schemeClr val="tx1">
                    <a:lumMod val="50000"/>
                    <a:lumOff val="50000"/>
                  </a:schemeClr>
                </a:solidFill>
                <a:latin typeface="Arial"/>
                <a:cs typeface="Arial"/>
              </a:rPr>
              <a:t>. Imagem do fundo do olho com degeneração macular (Imagem: </a:t>
            </a:r>
            <a:r>
              <a:rPr lang="pt-BR" sz="1000" i="1" dirty="0" err="1" smtClean="0">
                <a:solidFill>
                  <a:schemeClr val="tx1">
                    <a:lumMod val="50000"/>
                    <a:lumOff val="50000"/>
                  </a:schemeClr>
                </a:solidFill>
                <a:latin typeface="Arial"/>
                <a:cs typeface="Arial"/>
              </a:rPr>
              <a:t>Wikipedia</a:t>
            </a:r>
            <a:r>
              <a:rPr lang="pt-BR" sz="1000" i="1" dirty="0" smtClean="0">
                <a:solidFill>
                  <a:schemeClr val="tx1">
                    <a:lumMod val="50000"/>
                    <a:lumOff val="50000"/>
                  </a:schemeClr>
                </a:solidFill>
                <a:latin typeface="Arial"/>
                <a:cs typeface="Arial"/>
              </a:rPr>
              <a:t> </a:t>
            </a:r>
            <a:r>
              <a:rPr lang="pt-BR" sz="1000" i="1" dirty="0">
                <a:solidFill>
                  <a:schemeClr val="tx1">
                    <a:lumMod val="50000"/>
                    <a:lumOff val="50000"/>
                  </a:schemeClr>
                </a:solidFill>
                <a:latin typeface="Arial"/>
                <a:cs typeface="Arial"/>
              </a:rPr>
              <a:t>/ </a:t>
            </a:r>
            <a:r>
              <a:rPr lang="pt-BR" sz="1000" i="1" dirty="0" err="1" smtClean="0">
                <a:solidFill>
                  <a:schemeClr val="tx1">
                    <a:lumMod val="50000"/>
                    <a:lumOff val="50000"/>
                  </a:schemeClr>
                </a:solidFill>
                <a:latin typeface="Arial"/>
                <a:cs typeface="Arial"/>
              </a:rPr>
              <a:t>National</a:t>
            </a:r>
            <a:r>
              <a:rPr lang="pt-BR" sz="1000" i="1" dirty="0" smtClean="0">
                <a:solidFill>
                  <a:schemeClr val="tx1">
                    <a:lumMod val="50000"/>
                    <a:lumOff val="50000"/>
                  </a:schemeClr>
                </a:solidFill>
                <a:latin typeface="Arial"/>
                <a:cs typeface="Arial"/>
              </a:rPr>
              <a:t> </a:t>
            </a:r>
            <a:r>
              <a:rPr lang="pt-BR" sz="1000" i="1" dirty="0" err="1">
                <a:solidFill>
                  <a:schemeClr val="tx1">
                    <a:lumMod val="50000"/>
                    <a:lumOff val="50000"/>
                  </a:schemeClr>
                </a:solidFill>
                <a:latin typeface="Arial"/>
                <a:cs typeface="Arial"/>
              </a:rPr>
              <a:t>Eye</a:t>
            </a:r>
            <a:r>
              <a:rPr lang="pt-BR" sz="1000" i="1" dirty="0">
                <a:solidFill>
                  <a:schemeClr val="tx1">
                    <a:lumMod val="50000"/>
                    <a:lumOff val="50000"/>
                  </a:schemeClr>
                </a:solidFill>
                <a:latin typeface="Arial"/>
                <a:cs typeface="Arial"/>
              </a:rPr>
              <a:t> </a:t>
            </a:r>
            <a:r>
              <a:rPr lang="pt-BR" sz="1000" i="1" dirty="0" err="1">
                <a:solidFill>
                  <a:schemeClr val="tx1">
                    <a:lumMod val="50000"/>
                    <a:lumOff val="50000"/>
                  </a:schemeClr>
                </a:solidFill>
                <a:latin typeface="Arial"/>
                <a:cs typeface="Arial"/>
              </a:rPr>
              <a:t>Institute</a:t>
            </a:r>
            <a:r>
              <a:rPr lang="pt-BR" sz="1000" i="1" dirty="0">
                <a:solidFill>
                  <a:schemeClr val="tx1">
                    <a:lumMod val="50000"/>
                    <a:lumOff val="50000"/>
                  </a:schemeClr>
                </a:solidFill>
                <a:latin typeface="Arial"/>
                <a:cs typeface="Arial"/>
              </a:rPr>
              <a:t>, </a:t>
            </a:r>
            <a:r>
              <a:rPr lang="pt-BR" sz="1000" i="1" dirty="0" err="1">
                <a:solidFill>
                  <a:schemeClr val="tx1">
                    <a:lumMod val="50000"/>
                    <a:lumOff val="50000"/>
                  </a:schemeClr>
                </a:solidFill>
                <a:latin typeface="Arial"/>
                <a:cs typeface="Arial"/>
              </a:rPr>
              <a:t>National</a:t>
            </a:r>
            <a:r>
              <a:rPr lang="pt-BR" sz="1000" i="1" dirty="0">
                <a:solidFill>
                  <a:schemeClr val="tx1">
                    <a:lumMod val="50000"/>
                    <a:lumOff val="50000"/>
                  </a:schemeClr>
                </a:solidFill>
                <a:latin typeface="Arial"/>
                <a:cs typeface="Arial"/>
              </a:rPr>
              <a:t> </a:t>
            </a:r>
            <a:r>
              <a:rPr lang="pt-BR" sz="1000" i="1" dirty="0" err="1">
                <a:solidFill>
                  <a:schemeClr val="tx1">
                    <a:lumMod val="50000"/>
                    <a:lumOff val="50000"/>
                  </a:schemeClr>
                </a:solidFill>
                <a:latin typeface="Arial"/>
                <a:cs typeface="Arial"/>
              </a:rPr>
              <a:t>Institutes</a:t>
            </a:r>
            <a:r>
              <a:rPr lang="pt-BR" sz="1000" i="1" dirty="0">
                <a:solidFill>
                  <a:schemeClr val="tx1">
                    <a:lumMod val="50000"/>
                    <a:lumOff val="50000"/>
                  </a:schemeClr>
                </a:solidFill>
                <a:latin typeface="Arial"/>
                <a:cs typeface="Arial"/>
              </a:rPr>
              <a:t> </a:t>
            </a:r>
            <a:r>
              <a:rPr lang="pt-BR" sz="1000" i="1" dirty="0" err="1">
                <a:solidFill>
                  <a:schemeClr val="tx1">
                    <a:lumMod val="50000"/>
                    <a:lumOff val="50000"/>
                  </a:schemeClr>
                </a:solidFill>
                <a:latin typeface="Arial"/>
                <a:cs typeface="Arial"/>
              </a:rPr>
              <a:t>of</a:t>
            </a:r>
            <a:r>
              <a:rPr lang="pt-BR" sz="1000" i="1" dirty="0">
                <a:solidFill>
                  <a:schemeClr val="tx1">
                    <a:lumMod val="50000"/>
                    <a:lumOff val="50000"/>
                  </a:schemeClr>
                </a:solidFill>
                <a:latin typeface="Arial"/>
                <a:cs typeface="Arial"/>
              </a:rPr>
              <a:t> </a:t>
            </a:r>
            <a:r>
              <a:rPr lang="pt-BR" sz="1000" i="1" dirty="0" smtClean="0">
                <a:solidFill>
                  <a:schemeClr val="tx1">
                    <a:lumMod val="50000"/>
                    <a:lumOff val="50000"/>
                  </a:schemeClr>
                </a:solidFill>
                <a:latin typeface="Arial"/>
                <a:cs typeface="Arial"/>
              </a:rPr>
              <a:t>Health)</a:t>
            </a:r>
            <a:endParaRPr lang="pt-BR" sz="1000" i="1" dirty="0">
              <a:solidFill>
                <a:schemeClr val="tx1">
                  <a:lumMod val="50000"/>
                  <a:lumOff val="50000"/>
                </a:schemeClr>
              </a:solidFill>
              <a:latin typeface="Arial"/>
              <a:cs typeface="Arial"/>
            </a:endParaRPr>
          </a:p>
        </p:txBody>
      </p:sp>
      <p:pic>
        <p:nvPicPr>
          <p:cNvPr id="25" name="Picture 24"/>
          <p:cNvPicPr>
            <a:picLocks noChangeAspect="1"/>
          </p:cNvPicPr>
          <p:nvPr/>
        </p:nvPicPr>
        <p:blipFill>
          <a:blip r:embed="rId13"/>
          <a:stretch>
            <a:fillRect/>
          </a:stretch>
        </p:blipFill>
        <p:spPr>
          <a:xfrm>
            <a:off x="7406151" y="3512768"/>
            <a:ext cx="2169443" cy="1857667"/>
          </a:xfrm>
          <a:prstGeom prst="rect">
            <a:avLst/>
          </a:prstGeom>
        </p:spPr>
      </p:pic>
    </p:spTree>
    <p:extLst>
      <p:ext uri="{BB962C8B-B14F-4D97-AF65-F5344CB8AC3E}">
        <p14:creationId xmlns:p14="http://schemas.microsoft.com/office/powerpoint/2010/main" val="38959758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44148" y="1583445"/>
            <a:ext cx="5907883" cy="139317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produção de nanofibras é indispensável no desenvolvimento da medicina regenerativa e da biotecnologia. Tais materiais, como tecidos biomiméticos, biosensores e sistemas de </a:t>
            </a:r>
            <a:r>
              <a:rPr lang="pt-BR" sz="1200" i="1" dirty="0" err="1" smtClean="0">
                <a:solidFill>
                  <a:schemeClr val="tx1">
                    <a:lumMod val="50000"/>
                    <a:lumOff val="50000"/>
                  </a:schemeClr>
                </a:solidFill>
                <a:latin typeface="Arial"/>
                <a:cs typeface="Arial"/>
              </a:rPr>
              <a:t>drug-delivery</a:t>
            </a:r>
            <a:r>
              <a:rPr lang="pt-BR" sz="1200" dirty="0" smtClean="0">
                <a:solidFill>
                  <a:schemeClr val="tx1">
                    <a:lumMod val="50000"/>
                    <a:lumOff val="50000"/>
                  </a:schemeClr>
                </a:solidFill>
                <a:latin typeface="Arial"/>
                <a:cs typeface="Arial"/>
              </a:rPr>
              <a:t>, são construídos na forma de </a:t>
            </a:r>
            <a:r>
              <a:rPr lang="pt-BR" sz="1200" i="1" dirty="0" smtClean="0">
                <a:solidFill>
                  <a:schemeClr val="tx1">
                    <a:lumMod val="50000"/>
                    <a:lumOff val="50000"/>
                  </a:schemeClr>
                </a:solidFill>
                <a:latin typeface="Arial"/>
                <a:cs typeface="Arial"/>
              </a:rPr>
              <a:t>scaffolds</a:t>
            </a:r>
            <a:r>
              <a:rPr lang="pt-BR" sz="1200" dirty="0" smtClean="0">
                <a:solidFill>
                  <a:schemeClr val="tx1">
                    <a:lumMod val="50000"/>
                    <a:lumOff val="50000"/>
                  </a:schemeClr>
                </a:solidFill>
                <a:latin typeface="Arial"/>
                <a:cs typeface="Arial"/>
              </a:rPr>
              <a:t>: moldes 3D que funcionam como suporte mecânico de estruturas definidas e ordenadas. Dos modos de produção de </a:t>
            </a:r>
            <a:r>
              <a:rPr lang="pt-BR" sz="1200" i="1" dirty="0" smtClean="0">
                <a:solidFill>
                  <a:schemeClr val="tx1">
                    <a:lumMod val="50000"/>
                    <a:lumOff val="50000"/>
                  </a:schemeClr>
                </a:solidFill>
                <a:latin typeface="Arial"/>
                <a:cs typeface="Arial"/>
              </a:rPr>
              <a:t>scaffolds</a:t>
            </a:r>
            <a:r>
              <a:rPr lang="pt-BR" sz="1200" dirty="0" smtClean="0">
                <a:solidFill>
                  <a:schemeClr val="tx1">
                    <a:lumMod val="50000"/>
                    <a:lumOff val="50000"/>
                  </a:schemeClr>
                </a:solidFill>
                <a:latin typeface="Arial"/>
                <a:cs typeface="Arial"/>
              </a:rPr>
              <a:t> destaca-se a técnica </a:t>
            </a:r>
            <a:r>
              <a:rPr lang="pt-BR" sz="1200" i="1" dirty="0" smtClean="0">
                <a:solidFill>
                  <a:schemeClr val="tx1">
                    <a:lumMod val="50000"/>
                    <a:lumOff val="50000"/>
                  </a:schemeClr>
                </a:solidFill>
                <a:latin typeface="Arial"/>
                <a:cs typeface="Arial"/>
              </a:rPr>
              <a:t>Electrospinning </a:t>
            </a:r>
            <a:r>
              <a:rPr lang="pt-BR" sz="1200" dirty="0" smtClean="0">
                <a:solidFill>
                  <a:schemeClr val="tx1">
                    <a:lumMod val="50000"/>
                    <a:lumOff val="50000"/>
                  </a:schemeClr>
                </a:solidFill>
                <a:latin typeface="Arial"/>
                <a:cs typeface="Arial"/>
              </a:rPr>
              <a:t>capaz de produzir </a:t>
            </a:r>
            <a:r>
              <a:rPr lang="pt-BR" sz="1200" i="1" dirty="0" smtClean="0">
                <a:solidFill>
                  <a:schemeClr val="tx1">
                    <a:lumMod val="50000"/>
                    <a:lumOff val="50000"/>
                  </a:schemeClr>
                </a:solidFill>
                <a:latin typeface="Arial"/>
                <a:cs typeface="Arial"/>
              </a:rPr>
              <a:t>scaffolds</a:t>
            </a:r>
            <a:r>
              <a:rPr lang="pt-BR" sz="1200" dirty="0" smtClean="0">
                <a:solidFill>
                  <a:schemeClr val="tx1">
                    <a:lumMod val="50000"/>
                    <a:lumOff val="50000"/>
                  </a:schemeClr>
                </a:solidFill>
                <a:latin typeface="Arial"/>
                <a:cs typeface="Arial"/>
              </a:rPr>
              <a:t> com fibras ultrafinas, ordenadas a partir de diferentes polímeros ou </a:t>
            </a:r>
            <a:r>
              <a:rPr lang="pt-BR" sz="1200" dirty="0" err="1" smtClean="0">
                <a:solidFill>
                  <a:schemeClr val="tx1">
                    <a:lumMod val="50000"/>
                    <a:lumOff val="50000"/>
                  </a:schemeClr>
                </a:solidFill>
                <a:latin typeface="Arial"/>
                <a:cs typeface="Arial"/>
              </a:rPr>
              <a:t>biopolímeros</a:t>
            </a:r>
            <a:r>
              <a:rPr lang="pt-BR" sz="1200" dirty="0" smtClean="0">
                <a:solidFill>
                  <a:schemeClr val="tx1">
                    <a:lumMod val="50000"/>
                    <a:lumOff val="50000"/>
                  </a:schemeClr>
                </a:solidFill>
                <a:latin typeface="Arial"/>
                <a:cs typeface="Arial"/>
              </a:rPr>
              <a:t> como carboidratos ou proteínas.</a:t>
            </a:r>
          </a:p>
        </p:txBody>
      </p:sp>
      <p:sp>
        <p:nvSpPr>
          <p:cNvPr id="6" name="TextBox 5"/>
          <p:cNvSpPr txBox="1"/>
          <p:nvPr/>
        </p:nvSpPr>
        <p:spPr>
          <a:xfrm>
            <a:off x="334582" y="942451"/>
            <a:ext cx="414203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Patrícia T. Campana, </a:t>
            </a:r>
            <a:r>
              <a:rPr lang="pt-BR" sz="1500" dirty="0" err="1" smtClean="0">
                <a:solidFill>
                  <a:schemeClr val="bg1"/>
                </a:solidFill>
                <a:latin typeface="Arial"/>
                <a:cs typeface="Arial"/>
              </a:rPr>
              <a:t>Kelliton</a:t>
            </a:r>
            <a:r>
              <a:rPr lang="pt-BR" sz="1500" dirty="0" smtClean="0">
                <a:solidFill>
                  <a:schemeClr val="bg1"/>
                </a:solidFill>
                <a:latin typeface="Arial"/>
                <a:cs typeface="Arial"/>
              </a:rPr>
              <a:t> J.M. Francisco, .</a:t>
            </a:r>
            <a:endParaRPr lang="pt-BR" sz="1500" dirty="0">
              <a:solidFill>
                <a:schemeClr val="bg1"/>
              </a:solidFill>
              <a:latin typeface="Arial"/>
              <a:cs typeface="Arial"/>
            </a:endParaRPr>
          </a:p>
        </p:txBody>
      </p:sp>
      <p:sp>
        <p:nvSpPr>
          <p:cNvPr id="7" name="TextBox 6"/>
          <p:cNvSpPr txBox="1"/>
          <p:nvPr/>
        </p:nvSpPr>
        <p:spPr>
          <a:xfrm>
            <a:off x="338080" y="334343"/>
            <a:ext cx="5144683" cy="454455"/>
          </a:xfrm>
          <a:prstGeom prst="rect">
            <a:avLst/>
          </a:prstGeom>
          <a:noFill/>
        </p:spPr>
        <p:txBody>
          <a:bodyPr wrap="none" lIns="99539" tIns="49770" rIns="99539" bIns="49770" rtlCol="0">
            <a:spAutoFit/>
          </a:bodyPr>
          <a:lstStyle/>
          <a:p>
            <a:r>
              <a:rPr lang="pt-BR" sz="2300" i="1" dirty="0" err="1" smtClean="0">
                <a:solidFill>
                  <a:schemeClr val="bg1"/>
                </a:solidFill>
                <a:latin typeface="Arial"/>
                <a:cs typeface="Arial"/>
              </a:rPr>
              <a:t>Electrospinning</a:t>
            </a:r>
            <a:r>
              <a:rPr lang="pt-BR" sz="2300" dirty="0" smtClean="0">
                <a:solidFill>
                  <a:schemeClr val="bg1"/>
                </a:solidFill>
                <a:latin typeface="Arial"/>
                <a:cs typeface="Arial"/>
              </a:rPr>
              <a:t> Horizontal - </a:t>
            </a:r>
            <a:r>
              <a:rPr lang="pt-BR" sz="2300" dirty="0" err="1" smtClean="0">
                <a:solidFill>
                  <a:schemeClr val="bg1"/>
                </a:solidFill>
                <a:latin typeface="Arial"/>
                <a:cs typeface="Arial"/>
              </a:rPr>
              <a:t>BMESpec</a:t>
            </a:r>
            <a:endParaRPr lang="pt-BR" sz="2300" dirty="0">
              <a:solidFill>
                <a:schemeClr val="bg1"/>
              </a:solidFill>
              <a:latin typeface="Arial"/>
              <a:cs typeface="Arial"/>
            </a:endParaRPr>
          </a:p>
        </p:txBody>
      </p:sp>
      <p:sp>
        <p:nvSpPr>
          <p:cNvPr id="9" name="TextBox 8"/>
          <p:cNvSpPr txBox="1"/>
          <p:nvPr/>
        </p:nvSpPr>
        <p:spPr>
          <a:xfrm>
            <a:off x="9068459" y="6594528"/>
            <a:ext cx="635436"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EACH</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268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2990650"/>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69550" y="3916265"/>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4" name="TextBox 13"/>
          <p:cNvSpPr txBox="1"/>
          <p:nvPr/>
        </p:nvSpPr>
        <p:spPr>
          <a:xfrm>
            <a:off x="356848" y="3184075"/>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Desenvolvimento de um sistema </a:t>
            </a:r>
            <a:r>
              <a:rPr lang="pt-BR" sz="1200" i="1" dirty="0" smtClean="0">
                <a:solidFill>
                  <a:schemeClr val="tx1">
                    <a:lumMod val="50000"/>
                    <a:lumOff val="50000"/>
                  </a:schemeClr>
                </a:solidFill>
                <a:latin typeface="Arial"/>
                <a:cs typeface="Arial"/>
              </a:rPr>
              <a:t>Electrospinning </a:t>
            </a:r>
            <a:r>
              <a:rPr lang="pt-BR" sz="1200" dirty="0" smtClean="0">
                <a:solidFill>
                  <a:schemeClr val="tx1">
                    <a:lumMod val="50000"/>
                    <a:lumOff val="50000"/>
                  </a:schemeClr>
                </a:solidFill>
                <a:latin typeface="Arial"/>
                <a:cs typeface="Arial"/>
              </a:rPr>
              <a:t>automatizado com controle dos parâmetros fundamentais na obtenção de amostras homogêneas: temperatura, distância entre alvo e seringa, injeção da solução, voltagem e rotação do alvo.</a:t>
            </a:r>
          </a:p>
        </p:txBody>
      </p:sp>
      <p:sp>
        <p:nvSpPr>
          <p:cNvPr id="15" name="TextBox 14"/>
          <p:cNvSpPr txBox="1"/>
          <p:nvPr/>
        </p:nvSpPr>
        <p:spPr>
          <a:xfrm>
            <a:off x="356849" y="4143680"/>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•Indústrias farmacêutica, química, de energia e têxtil</a:t>
            </a:r>
          </a:p>
          <a:p>
            <a:pPr algn="just"/>
            <a:r>
              <a:rPr lang="pt-BR" sz="1200" dirty="0" smtClean="0">
                <a:solidFill>
                  <a:schemeClr val="tx1">
                    <a:lumMod val="50000"/>
                    <a:lumOff val="50000"/>
                  </a:schemeClr>
                </a:solidFill>
                <a:latin typeface="Arial"/>
                <a:cs typeface="Arial"/>
              </a:rPr>
              <a:t>•Laboratórios de pesquisa e desenvolvimento nas áreas de biotecnologia, bioquímica, bioengenharia, biomedicina</a:t>
            </a:r>
          </a:p>
          <a:p>
            <a:pPr algn="just"/>
            <a:r>
              <a:rPr lang="pt-BR" sz="1200" dirty="0" smtClean="0">
                <a:solidFill>
                  <a:schemeClr val="tx1">
                    <a:lumMod val="50000"/>
                    <a:lumOff val="50000"/>
                  </a:schemeClr>
                </a:solidFill>
                <a:latin typeface="Arial"/>
                <a:cs typeface="Arial"/>
              </a:rPr>
              <a:t>•Indústria cosmética</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94528"/>
            <a:ext cx="3445116"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023797-6</a:t>
            </a:r>
            <a:endParaRPr lang="pt-BR" sz="1100" b="1" dirty="0">
              <a:solidFill>
                <a:schemeClr val="tx1">
                  <a:lumMod val="50000"/>
                  <a:lumOff val="50000"/>
                </a:schemeClr>
              </a:solidFill>
              <a:latin typeface="Arial"/>
              <a:cs typeface="Arial"/>
            </a:endParaRPr>
          </a:p>
        </p:txBody>
      </p:sp>
      <p:sp>
        <p:nvSpPr>
          <p:cNvPr id="21"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8" y="6594528"/>
            <a:ext cx="308059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1540806"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 FAPESP </a:t>
            </a:r>
            <a:endParaRPr lang="pt-BR" sz="1200" b="1" dirty="0">
              <a:solidFill>
                <a:schemeClr val="tx1">
                  <a:lumMod val="65000"/>
                  <a:lumOff val="35000"/>
                </a:schemeClr>
              </a:solidFill>
              <a:latin typeface="Arial" pitchFamily="34" charset="0"/>
              <a:cs typeface="Arial" pitchFamily="34" charset="0"/>
            </a:endParaRPr>
          </a:p>
        </p:txBody>
      </p:sp>
      <p:grpSp>
        <p:nvGrpSpPr>
          <p:cNvPr id="31" name="Grupo 30"/>
          <p:cNvGrpSpPr/>
          <p:nvPr/>
        </p:nvGrpSpPr>
        <p:grpSpPr>
          <a:xfrm>
            <a:off x="6847129" y="4220657"/>
            <a:ext cx="3191921" cy="1940887"/>
            <a:chOff x="6847129" y="4220657"/>
            <a:chExt cx="3191921" cy="1940887"/>
          </a:xfrm>
        </p:grpSpPr>
        <p:pic>
          <p:nvPicPr>
            <p:cNvPr id="29" name="Imagem 5"/>
            <p:cNvPicPr>
              <a:picLocks noChangeAspect="1"/>
            </p:cNvPicPr>
            <p:nvPr/>
          </p:nvPicPr>
          <p:blipFill>
            <a:blip r:embed="rId3"/>
            <a:srcRect/>
            <a:stretch>
              <a:fillRect/>
            </a:stretch>
          </p:blipFill>
          <p:spPr bwMode="auto">
            <a:xfrm>
              <a:off x="8143394" y="4649544"/>
              <a:ext cx="1895656" cy="1512000"/>
            </a:xfrm>
            <a:prstGeom prst="rect">
              <a:avLst/>
            </a:prstGeom>
            <a:noFill/>
            <a:ln w="9525">
              <a:noFill/>
              <a:miter lim="800000"/>
              <a:headEnd/>
              <a:tailEnd/>
            </a:ln>
          </p:spPr>
        </p:pic>
        <p:sp>
          <p:nvSpPr>
            <p:cNvPr id="23" name="CaixaDeTexto 22"/>
            <p:cNvSpPr txBox="1"/>
            <p:nvPr/>
          </p:nvSpPr>
          <p:spPr>
            <a:xfrm>
              <a:off x="6847129" y="4220657"/>
              <a:ext cx="3179739" cy="1938992"/>
            </a:xfrm>
            <a:prstGeom prst="rect">
              <a:avLst/>
            </a:prstGeom>
            <a:noFill/>
            <a:ln>
              <a:solidFill>
                <a:schemeClr val="accent1"/>
              </a:solidFill>
            </a:ln>
          </p:spPr>
          <p:txBody>
            <a:bodyPr wrap="square" rtlCol="0">
              <a:spAutoFit/>
            </a:bodyPr>
            <a:lstStyle/>
            <a:p>
              <a:r>
                <a:rPr lang="pt-BR" dirty="0" smtClean="0"/>
                <a:t>Imagem</a:t>
              </a:r>
            </a:p>
            <a:p>
              <a:endParaRPr lang="pt-BR" dirty="0"/>
            </a:p>
            <a:p>
              <a:endParaRPr lang="pt-BR" dirty="0" smtClean="0"/>
            </a:p>
            <a:p>
              <a:endParaRPr lang="pt-BR" dirty="0"/>
            </a:p>
            <a:p>
              <a:endParaRPr lang="pt-BR" dirty="0" smtClean="0"/>
            </a:p>
            <a:p>
              <a:endParaRPr lang="pt-BR" dirty="0"/>
            </a:p>
          </p:txBody>
        </p:sp>
        <p:pic>
          <p:nvPicPr>
            <p:cNvPr id="28" name="Imagem 15"/>
            <p:cNvPicPr>
              <a:picLocks noChangeAspect="1"/>
            </p:cNvPicPr>
            <p:nvPr/>
          </p:nvPicPr>
          <p:blipFill>
            <a:blip r:embed="rId4"/>
            <a:srcRect/>
            <a:stretch>
              <a:fillRect/>
            </a:stretch>
          </p:blipFill>
          <p:spPr bwMode="auto">
            <a:xfrm>
              <a:off x="8447817" y="4220657"/>
              <a:ext cx="1579051" cy="1260000"/>
            </a:xfrm>
            <a:prstGeom prst="rect">
              <a:avLst/>
            </a:prstGeom>
            <a:noFill/>
            <a:ln w="9525">
              <a:noFill/>
              <a:miter lim="800000"/>
              <a:headEnd/>
              <a:tailEnd/>
            </a:ln>
          </p:spPr>
        </p:pic>
        <p:pic>
          <p:nvPicPr>
            <p:cNvPr id="26" name="Imagem 3"/>
            <p:cNvPicPr>
              <a:picLocks noChangeAspect="1"/>
            </p:cNvPicPr>
            <p:nvPr/>
          </p:nvPicPr>
          <p:blipFill>
            <a:blip r:embed="rId5"/>
            <a:srcRect/>
            <a:stretch>
              <a:fillRect/>
            </a:stretch>
          </p:blipFill>
          <p:spPr bwMode="auto">
            <a:xfrm>
              <a:off x="6847130" y="4221722"/>
              <a:ext cx="1684670" cy="1260000"/>
            </a:xfrm>
            <a:prstGeom prst="rect">
              <a:avLst/>
            </a:prstGeom>
            <a:noFill/>
            <a:ln w="9525">
              <a:noFill/>
              <a:miter lim="800000"/>
              <a:headEnd/>
              <a:tailEnd/>
            </a:ln>
          </p:spPr>
        </p:pic>
        <p:pic>
          <p:nvPicPr>
            <p:cNvPr id="30" name="Imagem 10"/>
            <p:cNvPicPr>
              <a:picLocks noChangeAspect="1"/>
            </p:cNvPicPr>
            <p:nvPr/>
          </p:nvPicPr>
          <p:blipFill>
            <a:blip r:embed="rId6"/>
            <a:srcRect t="15380"/>
            <a:stretch>
              <a:fillRect/>
            </a:stretch>
          </p:blipFill>
          <p:spPr bwMode="auto">
            <a:xfrm>
              <a:off x="6847130" y="5256656"/>
              <a:ext cx="1329821" cy="900000"/>
            </a:xfrm>
            <a:prstGeom prst="rect">
              <a:avLst/>
            </a:prstGeom>
            <a:noFill/>
            <a:ln w="9525">
              <a:noFill/>
              <a:miter lim="800000"/>
              <a:headEnd/>
              <a:tailEnd/>
            </a:ln>
          </p:spPr>
        </p:pic>
      </p:grpSp>
      <p:pic>
        <p:nvPicPr>
          <p:cNvPr id="32" name="Imagem 1"/>
          <p:cNvPicPr>
            <a:picLocks noChangeAspect="1"/>
          </p:cNvPicPr>
          <p:nvPr/>
        </p:nvPicPr>
        <p:blipFill>
          <a:blip r:embed="rId7"/>
          <a:srcRect b="10800"/>
          <a:stretch>
            <a:fillRect/>
          </a:stretch>
        </p:blipFill>
        <p:spPr bwMode="auto">
          <a:xfrm>
            <a:off x="6913511" y="1764364"/>
            <a:ext cx="3068612" cy="2151901"/>
          </a:xfrm>
          <a:prstGeom prst="rect">
            <a:avLst/>
          </a:prstGeom>
          <a:noFill/>
          <a:ln w="9525">
            <a:noFill/>
            <a:miter lim="800000"/>
            <a:headEnd/>
            <a:tailEnd/>
          </a:ln>
        </p:spPr>
      </p:pic>
      <p:sp>
        <p:nvSpPr>
          <p:cNvPr id="27"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7520806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p:cNvSpPr txBox="1">
            <a:spLocks noChangeArrowheads="1"/>
          </p:cNvSpPr>
          <p:nvPr/>
        </p:nvSpPr>
        <p:spPr bwMode="auto">
          <a:xfrm>
            <a:off x="334963" y="927100"/>
            <a:ext cx="85058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500" dirty="0">
                <a:solidFill>
                  <a:schemeClr val="bg1"/>
                </a:solidFill>
                <a:latin typeface="Arial" charset="0"/>
                <a:cs typeface="Arial" charset="0"/>
              </a:rPr>
              <a:t>Juliana P. A. Barcellos; Juliana M. Marchetti; </a:t>
            </a:r>
            <a:r>
              <a:rPr lang="pt-BR" altLang="pt-BR" sz="1500" dirty="0" err="1">
                <a:solidFill>
                  <a:schemeClr val="bg1"/>
                </a:solidFill>
                <a:latin typeface="Arial" charset="0"/>
                <a:cs typeface="Arial" charset="0"/>
              </a:rPr>
              <a:t>Josimar</a:t>
            </a:r>
            <a:r>
              <a:rPr lang="pt-BR" altLang="pt-BR" sz="1500" dirty="0">
                <a:solidFill>
                  <a:schemeClr val="bg1"/>
                </a:solidFill>
                <a:latin typeface="Arial" charset="0"/>
                <a:cs typeface="Arial" charset="0"/>
              </a:rPr>
              <a:t> O. Eloy; Erika C. V. Oliveira; Thalita B. Riul; </a:t>
            </a:r>
          </a:p>
          <a:p>
            <a:pPr eaLnBrk="1" hangingPunct="1">
              <a:spcBef>
                <a:spcPct val="0"/>
              </a:spcBef>
              <a:buFontTx/>
              <a:buNone/>
            </a:pPr>
            <a:r>
              <a:rPr lang="pt-BR" altLang="pt-BR" sz="1500" dirty="0">
                <a:solidFill>
                  <a:schemeClr val="bg1"/>
                </a:solidFill>
                <a:latin typeface="Arial" charset="0"/>
                <a:cs typeface="Arial" charset="0"/>
              </a:rPr>
              <a:t>Marcelo D. </a:t>
            </a:r>
            <a:r>
              <a:rPr lang="pt-BR" altLang="pt-BR" sz="1500" dirty="0" err="1">
                <a:solidFill>
                  <a:schemeClr val="bg1"/>
                </a:solidFill>
                <a:latin typeface="Arial" charset="0"/>
                <a:cs typeface="Arial" charset="0"/>
              </a:rPr>
              <a:t>Baruffi</a:t>
            </a:r>
            <a:r>
              <a:rPr lang="pt-BR" altLang="pt-BR" sz="1500" dirty="0">
                <a:solidFill>
                  <a:schemeClr val="bg1"/>
                </a:solidFill>
                <a:latin typeface="Arial" charset="0"/>
                <a:cs typeface="Arial" charset="0"/>
              </a:rPr>
              <a:t>; Junior </a:t>
            </a:r>
            <a:r>
              <a:rPr lang="pt-BR" altLang="pt-BR" sz="1500" dirty="0" err="1">
                <a:solidFill>
                  <a:schemeClr val="bg1"/>
                </a:solidFill>
                <a:latin typeface="Arial" charset="0"/>
                <a:cs typeface="Arial" charset="0"/>
              </a:rPr>
              <a:t>Furini</a:t>
            </a:r>
            <a:r>
              <a:rPr lang="pt-BR" altLang="pt-BR" sz="1500" dirty="0">
                <a:solidFill>
                  <a:schemeClr val="bg1"/>
                </a:solidFill>
                <a:latin typeface="Arial" charset="0"/>
                <a:cs typeface="Arial" charset="0"/>
              </a:rPr>
              <a:t>; Sergio de Albuquerque; Mayara G. </a:t>
            </a:r>
            <a:r>
              <a:rPr lang="pt-BR" altLang="pt-BR" sz="1500" dirty="0" err="1">
                <a:solidFill>
                  <a:schemeClr val="bg1"/>
                </a:solidFill>
                <a:latin typeface="Arial" charset="0"/>
                <a:cs typeface="Arial" charset="0"/>
              </a:rPr>
              <a:t>Trevisani</a:t>
            </a:r>
            <a:endParaRPr lang="pt-BR" altLang="pt-BR" sz="1500" dirty="0">
              <a:solidFill>
                <a:schemeClr val="bg1"/>
              </a:solidFill>
              <a:latin typeface="Arial" charset="0"/>
              <a:cs typeface="Arial" charset="0"/>
            </a:endParaRPr>
          </a:p>
        </p:txBody>
      </p:sp>
      <p:sp>
        <p:nvSpPr>
          <p:cNvPr id="2051" name="TextBox 6"/>
          <p:cNvSpPr txBox="1">
            <a:spLocks noChangeArrowheads="1"/>
          </p:cNvSpPr>
          <p:nvPr/>
        </p:nvSpPr>
        <p:spPr bwMode="auto">
          <a:xfrm>
            <a:off x="357188" y="334963"/>
            <a:ext cx="70707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2300" dirty="0">
                <a:solidFill>
                  <a:schemeClr val="bg1"/>
                </a:solidFill>
                <a:latin typeface="Arial" charset="0"/>
                <a:cs typeface="Arial" charset="0"/>
              </a:rPr>
              <a:t>Nanotecnologia para c</a:t>
            </a:r>
            <a:r>
              <a:rPr lang="pt-BR" altLang="pt-BR" sz="2300" dirty="0" smtClean="0">
                <a:solidFill>
                  <a:schemeClr val="bg1"/>
                </a:solidFill>
                <a:latin typeface="Arial" charset="0"/>
                <a:cs typeface="Arial" charset="0"/>
              </a:rPr>
              <a:t>ombater </a:t>
            </a:r>
            <a:r>
              <a:rPr lang="pt-BR" altLang="pt-BR" sz="2300" dirty="0">
                <a:solidFill>
                  <a:schemeClr val="bg1"/>
                </a:solidFill>
                <a:latin typeface="Arial" charset="0"/>
                <a:cs typeface="Arial" charset="0"/>
              </a:rPr>
              <a:t>a Doença de Chagas</a:t>
            </a:r>
          </a:p>
        </p:txBody>
      </p:sp>
      <p:sp>
        <p:nvSpPr>
          <p:cNvPr id="9" name="TextBox 8"/>
          <p:cNvSpPr txBox="1"/>
          <p:nvPr/>
        </p:nvSpPr>
        <p:spPr>
          <a:xfrm>
            <a:off x="8980488" y="6567488"/>
            <a:ext cx="714375" cy="285750"/>
          </a:xfrm>
          <a:prstGeom prst="rect">
            <a:avLst/>
          </a:prstGeom>
          <a:noFill/>
        </p:spPr>
        <p:txBody>
          <a:bodyPr wrap="none" lIns="99539" tIns="49770" rIns="99539" bIns="49770">
            <a:spAutoFit/>
          </a:bodyPr>
          <a:lstStyle/>
          <a:p>
            <a:pPr defTabSz="497697" fontAlgn="auto">
              <a:spcBef>
                <a:spcPts val="0"/>
              </a:spcBef>
              <a:spcAft>
                <a:spcPts val="0"/>
              </a:spcAft>
              <a:defRPr/>
            </a:pPr>
            <a:r>
              <a:rPr lang="pt-BR" sz="1200" b="1" dirty="0">
                <a:solidFill>
                  <a:schemeClr val="tx1">
                    <a:lumMod val="65000"/>
                    <a:lumOff val="35000"/>
                  </a:schemeClr>
                </a:solidFill>
                <a:latin typeface="Arial"/>
                <a:cs typeface="Arial"/>
              </a:rPr>
              <a:t>FCFRP</a:t>
            </a:r>
          </a:p>
        </p:txBody>
      </p:sp>
      <p:sp>
        <p:nvSpPr>
          <p:cNvPr id="2053" name="TextBox 9"/>
          <p:cNvSpPr txBox="1">
            <a:spLocks noChangeArrowheads="1"/>
          </p:cNvSpPr>
          <p:nvPr/>
        </p:nvSpPr>
        <p:spPr bwMode="auto">
          <a:xfrm>
            <a:off x="357188" y="1465263"/>
            <a:ext cx="105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Introdução</a:t>
            </a:r>
          </a:p>
        </p:txBody>
      </p:sp>
      <p:sp>
        <p:nvSpPr>
          <p:cNvPr id="2054" name="TextBox 10"/>
          <p:cNvSpPr txBox="1">
            <a:spLocks noChangeArrowheads="1"/>
          </p:cNvSpPr>
          <p:nvPr/>
        </p:nvSpPr>
        <p:spPr bwMode="auto">
          <a:xfrm>
            <a:off x="384175" y="3413125"/>
            <a:ext cx="955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Objetivos</a:t>
            </a:r>
          </a:p>
        </p:txBody>
      </p:sp>
      <p:sp>
        <p:nvSpPr>
          <p:cNvPr id="2055" name="TextBox 11"/>
          <p:cNvSpPr txBox="1">
            <a:spLocks noChangeArrowheads="1"/>
          </p:cNvSpPr>
          <p:nvPr/>
        </p:nvSpPr>
        <p:spPr bwMode="auto">
          <a:xfrm>
            <a:off x="357188" y="4132263"/>
            <a:ext cx="22431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Aplicações e público alvo</a:t>
            </a:r>
          </a:p>
        </p:txBody>
      </p:sp>
      <p:sp>
        <p:nvSpPr>
          <p:cNvPr id="13" name="TextBox 12"/>
          <p:cNvSpPr txBox="1"/>
          <p:nvPr/>
        </p:nvSpPr>
        <p:spPr>
          <a:xfrm>
            <a:off x="341313" y="1706563"/>
            <a:ext cx="6305550" cy="1762125"/>
          </a:xfrm>
          <a:prstGeom prst="rect">
            <a:avLst/>
          </a:prstGeom>
          <a:noFill/>
        </p:spPr>
        <p:txBody>
          <a:bodyPr lIns="99539" tIns="49770" rIns="99539" bIns="49770">
            <a:spAutoFit/>
          </a:bodyPr>
          <a:lstStyle/>
          <a:p>
            <a:pPr algn="just">
              <a:defRPr/>
            </a:pPr>
            <a:r>
              <a:rPr lang="pt-BR" sz="1200" dirty="0">
                <a:solidFill>
                  <a:schemeClr val="bg1">
                    <a:lumMod val="50000"/>
                  </a:schemeClr>
                </a:solidFill>
                <a:latin typeface="Arial" panose="020B0604020202020204" pitchFamily="34" charset="0"/>
                <a:cs typeface="Arial" panose="020B0604020202020204" pitchFamily="34" charset="0"/>
              </a:rPr>
              <a:t>A doença de Chagas, causada pelo </a:t>
            </a:r>
            <a:r>
              <a:rPr lang="pt-BR" sz="1200" i="1" dirty="0" err="1">
                <a:solidFill>
                  <a:schemeClr val="bg1">
                    <a:lumMod val="50000"/>
                  </a:schemeClr>
                </a:solidFill>
                <a:latin typeface="Arial" panose="020B0604020202020204" pitchFamily="34" charset="0"/>
                <a:cs typeface="Arial" panose="020B0604020202020204" pitchFamily="34" charset="0"/>
              </a:rPr>
              <a:t>Trypanosoma</a:t>
            </a:r>
            <a:r>
              <a:rPr lang="pt-BR" sz="1200" i="1" dirty="0">
                <a:solidFill>
                  <a:schemeClr val="bg1">
                    <a:lumMod val="50000"/>
                  </a:schemeClr>
                </a:solidFill>
                <a:latin typeface="Arial" panose="020B0604020202020204" pitchFamily="34" charset="0"/>
                <a:cs typeface="Arial" panose="020B0604020202020204" pitchFamily="34" charset="0"/>
              </a:rPr>
              <a:t> </a:t>
            </a:r>
            <a:r>
              <a:rPr lang="pt-BR" sz="1200" i="1" dirty="0" err="1">
                <a:solidFill>
                  <a:schemeClr val="bg1">
                    <a:lumMod val="50000"/>
                  </a:schemeClr>
                </a:solidFill>
                <a:latin typeface="Arial" panose="020B0604020202020204" pitchFamily="34" charset="0"/>
                <a:cs typeface="Arial" panose="020B0604020202020204" pitchFamily="34" charset="0"/>
              </a:rPr>
              <a:t>cruzi</a:t>
            </a:r>
            <a:r>
              <a:rPr lang="pt-BR" sz="1200" dirty="0">
                <a:solidFill>
                  <a:schemeClr val="bg1">
                    <a:lumMod val="50000"/>
                  </a:schemeClr>
                </a:solidFill>
                <a:latin typeface="Arial" panose="020B0604020202020204" pitchFamily="34" charset="0"/>
                <a:cs typeface="Arial" panose="020B0604020202020204" pitchFamily="34" charset="0"/>
              </a:rPr>
              <a:t>, é considerada uma doença negligenciada em virtude dos baixos investimentos em pesquisa. Estudos prévios demonstraram que o ácido </a:t>
            </a:r>
            <a:r>
              <a:rPr lang="pt-BR" sz="1200" dirty="0" err="1">
                <a:solidFill>
                  <a:schemeClr val="bg1">
                    <a:lumMod val="50000"/>
                  </a:schemeClr>
                </a:solidFill>
                <a:latin typeface="Arial" panose="020B0604020202020204" pitchFamily="34" charset="0"/>
                <a:cs typeface="Arial" panose="020B0604020202020204" pitchFamily="34" charset="0"/>
              </a:rPr>
              <a:t>ursólico</a:t>
            </a:r>
            <a:r>
              <a:rPr lang="pt-BR" sz="1200" dirty="0">
                <a:solidFill>
                  <a:schemeClr val="bg1">
                    <a:lumMod val="50000"/>
                  </a:schemeClr>
                </a:solidFill>
                <a:latin typeface="Arial" panose="020B0604020202020204" pitchFamily="34" charset="0"/>
                <a:cs typeface="Arial" panose="020B0604020202020204" pitchFamily="34" charset="0"/>
              </a:rPr>
              <a:t> (Figura </a:t>
            </a:r>
            <a:r>
              <a:rPr lang="pt-BR" sz="1200" dirty="0" smtClean="0">
                <a:solidFill>
                  <a:schemeClr val="bg1">
                    <a:lumMod val="50000"/>
                  </a:schemeClr>
                </a:solidFill>
                <a:latin typeface="Arial" panose="020B0604020202020204" pitchFamily="34" charset="0"/>
                <a:cs typeface="Arial" panose="020B0604020202020204" pitchFamily="34" charset="0"/>
              </a:rPr>
              <a:t>1</a:t>
            </a:r>
            <a:r>
              <a:rPr lang="pt-BR" sz="1200" dirty="0">
                <a:solidFill>
                  <a:schemeClr val="bg1">
                    <a:lumMod val="50000"/>
                  </a:schemeClr>
                </a:solidFill>
                <a:latin typeface="Arial" panose="020B0604020202020204" pitchFamily="34" charset="0"/>
                <a:cs typeface="Arial" panose="020B0604020202020204" pitchFamily="34" charset="0"/>
              </a:rPr>
              <a:t>) apresenta atividade </a:t>
            </a:r>
            <a:r>
              <a:rPr lang="pt-BR" sz="1200" dirty="0" err="1">
                <a:solidFill>
                  <a:schemeClr val="bg1">
                    <a:lumMod val="50000"/>
                  </a:schemeClr>
                </a:solidFill>
                <a:latin typeface="Arial" panose="020B0604020202020204" pitchFamily="34" charset="0"/>
                <a:cs typeface="Arial" panose="020B0604020202020204" pitchFamily="34" charset="0"/>
              </a:rPr>
              <a:t>tripanocida</a:t>
            </a:r>
            <a:r>
              <a:rPr lang="pt-BR" sz="1200" dirty="0">
                <a:solidFill>
                  <a:schemeClr val="bg1">
                    <a:lumMod val="50000"/>
                  </a:schemeClr>
                </a:solidFill>
                <a:latin typeface="Arial" panose="020B0604020202020204" pitchFamily="34" charset="0"/>
                <a:cs typeface="Arial" panose="020B0604020202020204" pitchFamily="34" charset="0"/>
              </a:rPr>
              <a:t>, entretanto, este fármaco possui baixa solubilidade em água, o que prejudica a sua biodisponibilidade. Com o intuito de viabilizar a terapia com ácido </a:t>
            </a:r>
            <a:r>
              <a:rPr lang="pt-BR" sz="1200" dirty="0" err="1">
                <a:solidFill>
                  <a:schemeClr val="bg1">
                    <a:lumMod val="50000"/>
                  </a:schemeClr>
                </a:solidFill>
                <a:latin typeface="Arial" panose="020B0604020202020204" pitchFamily="34" charset="0"/>
                <a:cs typeface="Arial" panose="020B0604020202020204" pitchFamily="34" charset="0"/>
              </a:rPr>
              <a:t>ursólico</a:t>
            </a:r>
            <a:r>
              <a:rPr lang="pt-BR" sz="1200" dirty="0">
                <a:solidFill>
                  <a:schemeClr val="bg1">
                    <a:lumMod val="50000"/>
                  </a:schemeClr>
                </a:solidFill>
                <a:latin typeface="Arial" panose="020B0604020202020204" pitchFamily="34" charset="0"/>
                <a:cs typeface="Arial" panose="020B0604020202020204" pitchFamily="34" charset="0"/>
              </a:rPr>
              <a:t>, as nanopartículas poliméricas são sistemas de liberação promissores, devido a sua capacidade de liberação modificada. Além disso, os sistemas </a:t>
            </a:r>
            <a:r>
              <a:rPr lang="pt-BR" sz="1200" dirty="0" err="1">
                <a:solidFill>
                  <a:schemeClr val="bg1">
                    <a:lumMod val="50000"/>
                  </a:schemeClr>
                </a:solidFill>
                <a:latin typeface="Arial" panose="020B0604020202020204" pitchFamily="34" charset="0"/>
                <a:cs typeface="Arial" panose="020B0604020202020204" pitchFamily="34" charset="0"/>
              </a:rPr>
              <a:t>nanoencapsulados</a:t>
            </a:r>
            <a:r>
              <a:rPr lang="pt-BR" sz="1200" dirty="0">
                <a:solidFill>
                  <a:schemeClr val="bg1">
                    <a:lumMod val="50000"/>
                  </a:schemeClr>
                </a:solidFill>
                <a:latin typeface="Arial" panose="020B0604020202020204" pitchFamily="34" charset="0"/>
                <a:cs typeface="Arial" panose="020B0604020202020204" pitchFamily="34" charset="0"/>
              </a:rPr>
              <a:t> destacam-se pela alta eficiência de </a:t>
            </a:r>
            <a:r>
              <a:rPr lang="pt-BR" sz="1200" dirty="0" err="1">
                <a:solidFill>
                  <a:schemeClr val="bg1">
                    <a:lumMod val="50000"/>
                  </a:schemeClr>
                </a:solidFill>
                <a:latin typeface="Arial" panose="020B0604020202020204" pitchFamily="34" charset="0"/>
                <a:cs typeface="Arial" panose="020B0604020202020204" pitchFamily="34" charset="0"/>
              </a:rPr>
              <a:t>encapsulação</a:t>
            </a:r>
            <a:r>
              <a:rPr lang="pt-BR" sz="1200" dirty="0">
                <a:solidFill>
                  <a:schemeClr val="bg1">
                    <a:lumMod val="50000"/>
                  </a:schemeClr>
                </a:solidFill>
                <a:latin typeface="Arial" panose="020B0604020202020204" pitchFamily="34" charset="0"/>
                <a:cs typeface="Arial" panose="020B0604020202020204" pitchFamily="34" charset="0"/>
              </a:rPr>
              <a:t> do fármaco, proteção contra degradação,  menor possibilidade de causar toxicidade e melhora da farmacocinética. </a:t>
            </a:r>
          </a:p>
        </p:txBody>
      </p:sp>
      <p:sp>
        <p:nvSpPr>
          <p:cNvPr id="14" name="TextBox 13"/>
          <p:cNvSpPr txBox="1"/>
          <p:nvPr/>
        </p:nvSpPr>
        <p:spPr>
          <a:xfrm>
            <a:off x="357188" y="3698875"/>
            <a:ext cx="6289675" cy="469900"/>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bg1">
                    <a:lumMod val="50000"/>
                  </a:schemeClr>
                </a:solidFill>
                <a:latin typeface="Arial" pitchFamily="34" charset="0"/>
                <a:cs typeface="Arial" pitchFamily="34" charset="0"/>
              </a:rPr>
              <a:t>Desenvolvimento e a caracterização de </a:t>
            </a:r>
            <a:r>
              <a:rPr lang="pt-BR" sz="1200" dirty="0" err="1">
                <a:solidFill>
                  <a:schemeClr val="bg1">
                    <a:lumMod val="50000"/>
                  </a:schemeClr>
                </a:solidFill>
                <a:latin typeface="Arial" pitchFamily="34" charset="0"/>
                <a:cs typeface="Arial" pitchFamily="34" charset="0"/>
              </a:rPr>
              <a:t>nanopartículas</a:t>
            </a:r>
            <a:r>
              <a:rPr lang="pt-BR" sz="1200" dirty="0">
                <a:solidFill>
                  <a:schemeClr val="bg1">
                    <a:lumMod val="50000"/>
                  </a:schemeClr>
                </a:solidFill>
                <a:latin typeface="Arial" pitchFamily="34" charset="0"/>
                <a:cs typeface="Arial" pitchFamily="34" charset="0"/>
              </a:rPr>
              <a:t> de poliméricas para a veiculação de ácido </a:t>
            </a:r>
            <a:r>
              <a:rPr lang="pt-BR" sz="1200" dirty="0" err="1">
                <a:solidFill>
                  <a:schemeClr val="bg1">
                    <a:lumMod val="50000"/>
                  </a:schemeClr>
                </a:solidFill>
                <a:latin typeface="Arial" pitchFamily="34" charset="0"/>
                <a:cs typeface="Arial" pitchFamily="34" charset="0"/>
              </a:rPr>
              <a:t>ursólico</a:t>
            </a:r>
            <a:r>
              <a:rPr lang="pt-BR" sz="1200" dirty="0">
                <a:solidFill>
                  <a:schemeClr val="bg1">
                    <a:lumMod val="50000"/>
                  </a:schemeClr>
                </a:solidFill>
                <a:latin typeface="Arial" pitchFamily="34" charset="0"/>
                <a:cs typeface="Arial" pitchFamily="34" charset="0"/>
              </a:rPr>
              <a:t>, visando à otimização da terapia da Doença de Chagas.</a:t>
            </a:r>
          </a:p>
        </p:txBody>
      </p:sp>
      <p:sp>
        <p:nvSpPr>
          <p:cNvPr id="2058" name="TextBox 14"/>
          <p:cNvSpPr txBox="1">
            <a:spLocks noChangeArrowheads="1"/>
          </p:cNvSpPr>
          <p:nvPr/>
        </p:nvSpPr>
        <p:spPr bwMode="auto">
          <a:xfrm>
            <a:off x="357188" y="4359275"/>
            <a:ext cx="59070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algn="just" eaLnBrk="1" hangingPunct="1">
              <a:spcBef>
                <a:spcPct val="0"/>
              </a:spcBef>
              <a:buFontTx/>
              <a:buNone/>
            </a:pPr>
            <a:r>
              <a:rPr lang="pt-BR" altLang="pt-BR" sz="1200" dirty="0">
                <a:solidFill>
                  <a:srgbClr val="7F7F7F"/>
                </a:solidFill>
                <a:latin typeface="Arial" charset="0"/>
                <a:cs typeface="Arial" charset="0"/>
              </a:rPr>
              <a:t>• Aplicação no tratamento de pacientes portadores de doença de Chagas</a:t>
            </a:r>
          </a:p>
          <a:p>
            <a:pPr algn="just" eaLnBrk="1" hangingPunct="1">
              <a:spcBef>
                <a:spcPct val="0"/>
              </a:spcBef>
              <a:buFontTx/>
              <a:buNone/>
            </a:pPr>
            <a:r>
              <a:rPr lang="pt-BR" altLang="pt-BR" sz="1200" dirty="0">
                <a:solidFill>
                  <a:srgbClr val="7F7F7F"/>
                </a:solidFill>
                <a:latin typeface="Arial" charset="0"/>
                <a:cs typeface="Arial" charset="0"/>
              </a:rPr>
              <a:t>• Alvo: Indústria Farmacêutica</a:t>
            </a:r>
          </a:p>
        </p:txBody>
      </p:sp>
      <p:sp>
        <p:nvSpPr>
          <p:cNvPr id="2059" name="TextBox 15"/>
          <p:cNvSpPr txBox="1">
            <a:spLocks noChangeArrowheads="1"/>
          </p:cNvSpPr>
          <p:nvPr/>
        </p:nvSpPr>
        <p:spPr bwMode="auto">
          <a:xfrm>
            <a:off x="357188" y="4926013"/>
            <a:ext cx="2460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Estágio de desenvolvimento</a:t>
            </a:r>
          </a:p>
        </p:txBody>
      </p:sp>
      <p:sp>
        <p:nvSpPr>
          <p:cNvPr id="17" name="TextBox 16"/>
          <p:cNvSpPr txBox="1"/>
          <p:nvPr/>
        </p:nvSpPr>
        <p:spPr>
          <a:xfrm>
            <a:off x="3708400" y="6594475"/>
            <a:ext cx="3819525" cy="269875"/>
          </a:xfrm>
          <a:prstGeom prst="rect">
            <a:avLst/>
          </a:prstGeom>
          <a:noFill/>
        </p:spPr>
        <p:txBody>
          <a:bodyPr lIns="99539" tIns="49770" rIns="99539" bIns="49770">
            <a:spAutoFit/>
          </a:bodyPr>
          <a:lstStyle/>
          <a:p>
            <a:pPr algn="just" defTabSz="497697" fontAlgn="auto">
              <a:spcBef>
                <a:spcPts val="0"/>
              </a:spcBef>
              <a:spcAft>
                <a:spcPts val="0"/>
              </a:spcAft>
              <a:defRPr/>
            </a:pPr>
            <a:r>
              <a:rPr lang="pt-BR" sz="1100" b="1" dirty="0">
                <a:solidFill>
                  <a:schemeClr val="tx1">
                    <a:lumMod val="50000"/>
                    <a:lumOff val="50000"/>
                  </a:schemeClr>
                </a:solidFill>
                <a:latin typeface="Arial"/>
                <a:cs typeface="Arial"/>
              </a:rPr>
              <a:t>Patente protegida sob o nº: BR 10 2014 023956-1</a:t>
            </a:r>
          </a:p>
        </p:txBody>
      </p:sp>
      <p:sp>
        <p:nvSpPr>
          <p:cNvPr id="18" name="CaixaDeTexto 17"/>
          <p:cNvSpPr txBox="1"/>
          <p:nvPr/>
        </p:nvSpPr>
        <p:spPr>
          <a:xfrm flipH="1">
            <a:off x="400050" y="6594475"/>
            <a:ext cx="2944813" cy="277813"/>
          </a:xfrm>
          <a:prstGeom prst="rect">
            <a:avLst/>
          </a:prstGeom>
          <a:noFill/>
        </p:spPr>
        <p:txBody>
          <a:bodyPr>
            <a:spAutoFit/>
          </a:bodyPr>
          <a:lstStyle/>
          <a:p>
            <a:pPr defTabSz="497697" fontAlgn="auto">
              <a:spcBef>
                <a:spcPts val="0"/>
              </a:spcBef>
              <a:spcAft>
                <a:spcPts val="0"/>
              </a:spcAft>
              <a:defRPr/>
            </a:pPr>
            <a:r>
              <a:rPr lang="pt-BR" sz="1200" b="1" dirty="0">
                <a:solidFill>
                  <a:schemeClr val="tx1">
                    <a:lumMod val="65000"/>
                    <a:lumOff val="35000"/>
                  </a:schemeClr>
                </a:solidFill>
                <a:latin typeface="Arial" pitchFamily="34" charset="0"/>
                <a:cs typeface="Arial" pitchFamily="34" charset="0"/>
              </a:rPr>
              <a:t>Área:  Saúde e Cuidados</a:t>
            </a:r>
          </a:p>
        </p:txBody>
      </p:sp>
      <p:graphicFrame>
        <p:nvGraphicFramePr>
          <p:cNvPr id="27" name="Diagrama 26"/>
          <p:cNvGraphicFramePr/>
          <p:nvPr/>
        </p:nvGraphicFramePr>
        <p:xfrm>
          <a:off x="3515232" y="5582826"/>
          <a:ext cx="653002" cy="64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CaixaDeTexto 21"/>
          <p:cNvSpPr txBox="1"/>
          <p:nvPr/>
        </p:nvSpPr>
        <p:spPr>
          <a:xfrm>
            <a:off x="415925" y="6307138"/>
            <a:ext cx="2244725" cy="276225"/>
          </a:xfrm>
          <a:prstGeom prst="rect">
            <a:avLst/>
          </a:prstGeom>
          <a:noFill/>
        </p:spPr>
        <p:txBody>
          <a:bodyPr wrap="none">
            <a:spAutoFit/>
          </a:bodyPr>
          <a:lstStyle/>
          <a:p>
            <a:pPr defTabSz="497697" fontAlgn="auto">
              <a:spcBef>
                <a:spcPts val="0"/>
              </a:spcBef>
              <a:spcAft>
                <a:spcPts val="0"/>
              </a:spcAft>
              <a:defRPr/>
            </a:pPr>
            <a:r>
              <a:rPr lang="pt-BR" sz="1200" b="1" dirty="0">
                <a:solidFill>
                  <a:schemeClr val="tx1">
                    <a:lumMod val="65000"/>
                    <a:lumOff val="35000"/>
                  </a:schemeClr>
                </a:solidFill>
                <a:latin typeface="Arial" pitchFamily="34" charset="0"/>
                <a:cs typeface="Arial" pitchFamily="34" charset="0"/>
              </a:rPr>
              <a:t>Parceiros:  CAPES, FAPESP</a:t>
            </a:r>
          </a:p>
        </p:txBody>
      </p:sp>
      <p:grpSp>
        <p:nvGrpSpPr>
          <p:cNvPr id="2069" name="Grupo 25"/>
          <p:cNvGrpSpPr>
            <a:grpSpLocks/>
          </p:cNvGrpSpPr>
          <p:nvPr/>
        </p:nvGrpSpPr>
        <p:grpSpPr bwMode="auto">
          <a:xfrm>
            <a:off x="7158038" y="2552700"/>
            <a:ext cx="2914650" cy="2078038"/>
            <a:chOff x="7157890" y="2552700"/>
            <a:chExt cx="2914158" cy="2077935"/>
          </a:xfrm>
        </p:grpSpPr>
        <p:pic>
          <p:nvPicPr>
            <p:cNvPr id="2070" name="Imagem 24"/>
            <p:cNvPicPr>
              <a:picLocks noChangeAspect="1" noChangeArrowheads="1"/>
            </p:cNvPicPr>
            <p:nvPr/>
          </p:nvPicPr>
          <p:blipFill>
            <a:blip r:embed="rId8">
              <a:extLst>
                <a:ext uri="{28A0092B-C50C-407E-A947-70E740481C1C}">
                  <a14:useLocalDpi xmlns:a14="http://schemas.microsoft.com/office/drawing/2010/main" val="0"/>
                </a:ext>
              </a:extLst>
            </a:blip>
            <a:srcRect l="39339" t="20589" r="35371" b="52353"/>
            <a:stretch>
              <a:fillRect/>
            </a:stretch>
          </p:blipFill>
          <p:spPr bwMode="auto">
            <a:xfrm>
              <a:off x="7157890" y="2552700"/>
              <a:ext cx="2895748" cy="180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CaixaDeTexto 24"/>
            <p:cNvSpPr txBox="1"/>
            <p:nvPr/>
          </p:nvSpPr>
          <p:spPr>
            <a:xfrm>
              <a:off x="7165826" y="4354424"/>
              <a:ext cx="2906222" cy="276211"/>
            </a:xfrm>
            <a:prstGeom prst="rect">
              <a:avLst/>
            </a:prstGeom>
            <a:noFill/>
          </p:spPr>
          <p:txBody>
            <a:bodyPr>
              <a:spAutoFit/>
            </a:bodyPr>
            <a:lstStyle/>
            <a:p>
              <a:pPr algn="ctr">
                <a:defRPr/>
              </a:pPr>
              <a:r>
                <a:rPr lang="pt-BR" sz="1200" dirty="0">
                  <a:solidFill>
                    <a:schemeClr val="bg1">
                      <a:lumMod val="50000"/>
                    </a:schemeClr>
                  </a:solidFill>
                </a:rPr>
                <a:t>Figura 1: Estrutura do ácido </a:t>
              </a:r>
              <a:r>
                <a:rPr lang="pt-BR" sz="1200" dirty="0" err="1">
                  <a:solidFill>
                    <a:schemeClr val="bg1">
                      <a:lumMod val="50000"/>
                    </a:schemeClr>
                  </a:solidFill>
                </a:rPr>
                <a:t>ursólico</a:t>
              </a:r>
              <a:endParaRPr lang="pt-BR" sz="1200" dirty="0">
                <a:solidFill>
                  <a:schemeClr val="bg1">
                    <a:lumMod val="50000"/>
                  </a:schemeClr>
                </a:solidFill>
              </a:endParaRPr>
            </a:p>
          </p:txBody>
        </p:sp>
      </p:grpSp>
      <p:sp>
        <p:nvSpPr>
          <p:cNvPr id="24"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
        <p:nvSpPr>
          <p:cNvPr id="26" name="Chevron 20"/>
          <p:cNvSpPr/>
          <p:nvPr/>
        </p:nvSpPr>
        <p:spPr>
          <a:xfrm>
            <a:off x="508558" y="5307421"/>
            <a:ext cx="1545323" cy="373474"/>
          </a:xfrm>
          <a:prstGeom prst="chevron">
            <a:avLst/>
          </a:prstGeom>
          <a:solidFill>
            <a:schemeClr val="bg1">
              <a:alpha val="20000"/>
            </a:schemeClr>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pesquisa básica</a:t>
            </a:r>
            <a:endParaRPr lang="pt-BR" sz="1100" dirty="0">
              <a:solidFill>
                <a:schemeClr val="tx1">
                  <a:lumMod val="65000"/>
                  <a:lumOff val="35000"/>
                </a:schemeClr>
              </a:solidFill>
              <a:latin typeface="Arial"/>
              <a:cs typeface="Arial"/>
            </a:endParaRPr>
          </a:p>
        </p:txBody>
      </p:sp>
      <p:sp>
        <p:nvSpPr>
          <p:cNvPr id="29" name="Chevron 33"/>
          <p:cNvSpPr/>
          <p:nvPr/>
        </p:nvSpPr>
        <p:spPr>
          <a:xfrm>
            <a:off x="1853941" y="5307421"/>
            <a:ext cx="1545323" cy="373474"/>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pré-clínica</a:t>
            </a:r>
            <a:endParaRPr lang="pt-BR" sz="1100" dirty="0">
              <a:solidFill>
                <a:schemeClr val="tx1">
                  <a:lumMod val="65000"/>
                  <a:lumOff val="35000"/>
                </a:schemeClr>
              </a:solidFill>
              <a:latin typeface="Arial"/>
              <a:cs typeface="Arial"/>
            </a:endParaRPr>
          </a:p>
        </p:txBody>
      </p:sp>
      <p:sp>
        <p:nvSpPr>
          <p:cNvPr id="31" name="Chevron 34"/>
          <p:cNvSpPr/>
          <p:nvPr/>
        </p:nvSpPr>
        <p:spPr>
          <a:xfrm>
            <a:off x="3211195" y="5307421"/>
            <a:ext cx="1545323" cy="373474"/>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65000"/>
                    <a:lumOff val="35000"/>
                  </a:schemeClr>
                </a:solidFill>
                <a:latin typeface="Arial"/>
                <a:cs typeface="Arial"/>
              </a:rPr>
              <a:t>fase clínica</a:t>
            </a:r>
            <a:endParaRPr lang="pt-BR" sz="1100" dirty="0">
              <a:solidFill>
                <a:schemeClr val="tx1">
                  <a:lumMod val="65000"/>
                  <a:lumOff val="35000"/>
                </a:schemeClr>
              </a:solidFill>
              <a:latin typeface="Arial"/>
              <a:cs typeface="Arial"/>
            </a:endParaRPr>
          </a:p>
        </p:txBody>
      </p:sp>
      <p:graphicFrame>
        <p:nvGraphicFramePr>
          <p:cNvPr id="32" name="Diagrama 31"/>
          <p:cNvGraphicFramePr/>
          <p:nvPr>
            <p:extLst>
              <p:ext uri="{D42A27DB-BD31-4B8C-83A1-F6EECF244321}">
                <p14:modId xmlns:p14="http://schemas.microsoft.com/office/powerpoint/2010/main" val="2183905604"/>
              </p:ext>
            </p:extLst>
          </p:nvPr>
        </p:nvGraphicFramePr>
        <p:xfrm>
          <a:off x="3569824" y="5700094"/>
          <a:ext cx="653002" cy="6412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3" name="Diagrama 32"/>
          <p:cNvGraphicFramePr/>
          <p:nvPr>
            <p:extLst>
              <p:ext uri="{D42A27DB-BD31-4B8C-83A1-F6EECF244321}">
                <p14:modId xmlns:p14="http://schemas.microsoft.com/office/powerpoint/2010/main" val="3686831332"/>
              </p:ext>
            </p:extLst>
          </p:nvPr>
        </p:nvGraphicFramePr>
        <p:xfrm>
          <a:off x="2083428" y="5686240"/>
          <a:ext cx="975620" cy="6412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2858907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6744608"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Laís C. </a:t>
            </a:r>
            <a:r>
              <a:rPr lang="pt-BR" sz="1500" dirty="0" err="1" smtClean="0">
                <a:solidFill>
                  <a:schemeClr val="bg1"/>
                </a:solidFill>
                <a:latin typeface="Arial"/>
                <a:cs typeface="Arial"/>
              </a:rPr>
              <a:t>Brazaca</a:t>
            </a:r>
            <a:r>
              <a:rPr lang="pt-BR" sz="1500" dirty="0" smtClean="0">
                <a:solidFill>
                  <a:schemeClr val="bg1"/>
                </a:solidFill>
                <a:latin typeface="Arial"/>
                <a:cs typeface="Arial"/>
              </a:rPr>
              <a:t>; Bruno C. </a:t>
            </a:r>
            <a:r>
              <a:rPr lang="pt-BR" sz="1500" dirty="0" err="1" smtClean="0">
                <a:solidFill>
                  <a:schemeClr val="bg1"/>
                </a:solidFill>
                <a:latin typeface="Arial"/>
                <a:cs typeface="Arial"/>
              </a:rPr>
              <a:t>Janegitz</a:t>
            </a:r>
            <a:r>
              <a:rPr lang="pt-BR" sz="1500" dirty="0" smtClean="0">
                <a:solidFill>
                  <a:schemeClr val="bg1"/>
                </a:solidFill>
                <a:latin typeface="Arial"/>
                <a:cs typeface="Arial"/>
              </a:rPr>
              <a:t>; Juliana C. Bernardi; Valtencir Zucolotto.</a:t>
            </a:r>
            <a:endParaRPr lang="pt-BR" sz="1500" dirty="0">
              <a:solidFill>
                <a:schemeClr val="bg1"/>
              </a:solidFill>
              <a:latin typeface="Arial"/>
              <a:cs typeface="Arial"/>
            </a:endParaRPr>
          </a:p>
        </p:txBody>
      </p:sp>
      <p:sp>
        <p:nvSpPr>
          <p:cNvPr id="7" name="TextBox 6"/>
          <p:cNvSpPr txBox="1"/>
          <p:nvPr/>
        </p:nvSpPr>
        <p:spPr>
          <a:xfrm>
            <a:off x="338080" y="334343"/>
            <a:ext cx="8711365"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Biossensor para Diagnóstico Preditivo de Diabetes </a:t>
            </a:r>
            <a:r>
              <a:rPr lang="pt-BR" sz="2300" i="1" dirty="0" smtClean="0">
                <a:solidFill>
                  <a:schemeClr val="bg1"/>
                </a:solidFill>
                <a:latin typeface="Arial"/>
                <a:cs typeface="Arial"/>
              </a:rPr>
              <a:t>Mellitus</a:t>
            </a:r>
            <a:r>
              <a:rPr lang="pt-BR" sz="2300" dirty="0" smtClean="0">
                <a:solidFill>
                  <a:schemeClr val="bg1"/>
                </a:solidFill>
                <a:latin typeface="Arial"/>
                <a:cs typeface="Arial"/>
              </a:rPr>
              <a:t> </a:t>
            </a:r>
            <a:r>
              <a:rPr lang="pt-BR" sz="2300" dirty="0">
                <a:solidFill>
                  <a:schemeClr val="bg1"/>
                </a:solidFill>
                <a:latin typeface="Arial"/>
                <a:cs typeface="Arial"/>
              </a:rPr>
              <a:t>T</a:t>
            </a:r>
            <a:r>
              <a:rPr lang="pt-BR" sz="2300" dirty="0" smtClean="0">
                <a:solidFill>
                  <a:schemeClr val="bg1"/>
                </a:solidFill>
                <a:latin typeface="Arial"/>
                <a:cs typeface="Arial"/>
              </a:rPr>
              <a:t>ipo 2</a:t>
            </a:r>
            <a:endParaRPr lang="pt-BR" sz="2300" dirty="0">
              <a:solidFill>
                <a:schemeClr val="bg1"/>
              </a:solidFill>
              <a:latin typeface="Arial"/>
              <a:cs typeface="Arial"/>
            </a:endParaRPr>
          </a:p>
        </p:txBody>
      </p:sp>
      <p:sp>
        <p:nvSpPr>
          <p:cNvPr id="9" name="TextBox 8"/>
          <p:cNvSpPr txBox="1"/>
          <p:nvPr/>
        </p:nvSpPr>
        <p:spPr>
          <a:xfrm>
            <a:off x="7991895" y="6551505"/>
            <a:ext cx="258148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12662"/>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3080497"/>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420981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9" y="1609744"/>
            <a:ext cx="5907883" cy="1577840"/>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A adiponectina é um hormônio secretado pelo tecido adiposo relacionado à regulação da glicemia. Níveis plasmáticos anormais deste podem levar ao desenvolvimento de doenças sérias como o diabetes mellitus tipo 2. Atualmente o hormônio é quantificado pelo método ELISA, envolvendo altos custos e equipamentos especializados. </a:t>
            </a:r>
            <a:r>
              <a:rPr lang="pt-BR" sz="1200" dirty="0" smtClean="0">
                <a:solidFill>
                  <a:schemeClr val="tx1">
                    <a:lumMod val="50000"/>
                    <a:lumOff val="50000"/>
                  </a:schemeClr>
                </a:solidFill>
                <a:latin typeface="Arial"/>
                <a:cs typeface="Arial"/>
              </a:rPr>
              <a:t>Desenvolvemos </a:t>
            </a:r>
            <a:r>
              <a:rPr lang="pt-BR" sz="1200" dirty="0">
                <a:solidFill>
                  <a:schemeClr val="tx1">
                    <a:lumMod val="50000"/>
                    <a:lumOff val="50000"/>
                  </a:schemeClr>
                </a:solidFill>
                <a:latin typeface="Arial"/>
                <a:cs typeface="Arial"/>
              </a:rPr>
              <a:t>um biossensor eletroquímico simples, de baixo custo e rápido para quantificação de adiponectina. Com isso, esperamos, que uma maior parcela da população tenha acesso aos testes, aumentando o número de diagnósticos de doenças associadas ao hormônio. </a:t>
            </a:r>
          </a:p>
        </p:txBody>
      </p:sp>
      <p:sp>
        <p:nvSpPr>
          <p:cNvPr id="14" name="TextBox 13"/>
          <p:cNvSpPr txBox="1"/>
          <p:nvPr/>
        </p:nvSpPr>
        <p:spPr>
          <a:xfrm>
            <a:off x="356848" y="3299322"/>
            <a:ext cx="5907883" cy="839176"/>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Desenvolver um biossensor eletroquímico para a quantificação do hormônio adiponectina de maneira rápida, simples e de baixo custo – sendo possível, assim, realizar a identificação de um maior número de indivíduos com taxas anormais do hormônio, que pode resultar em doenças tais como o diabetes mellitus tipo 2.</a:t>
            </a:r>
          </a:p>
        </p:txBody>
      </p:sp>
      <p:sp>
        <p:nvSpPr>
          <p:cNvPr id="15" name="TextBox 14"/>
          <p:cNvSpPr txBox="1"/>
          <p:nvPr/>
        </p:nvSpPr>
        <p:spPr>
          <a:xfrm>
            <a:off x="356848" y="4396450"/>
            <a:ext cx="5907883" cy="1023842"/>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 Quantificação simples, rápida e de baixo custo do hormônio adiponectina;</a:t>
            </a:r>
          </a:p>
          <a:p>
            <a:pPr algn="just"/>
            <a:r>
              <a:rPr lang="pt-BR" sz="1200" dirty="0">
                <a:solidFill>
                  <a:schemeClr val="tx1">
                    <a:lumMod val="50000"/>
                    <a:lumOff val="50000"/>
                  </a:schemeClr>
                </a:solidFill>
                <a:latin typeface="Arial"/>
                <a:cs typeface="Arial"/>
              </a:rPr>
              <a:t>• Diagnóstico preditivo do diabetes tipo 2;</a:t>
            </a:r>
          </a:p>
          <a:p>
            <a:pPr algn="just"/>
            <a:r>
              <a:rPr lang="pt-BR" sz="1200" dirty="0">
                <a:solidFill>
                  <a:schemeClr val="tx1">
                    <a:lumMod val="50000"/>
                    <a:lumOff val="50000"/>
                  </a:schemeClr>
                </a:solidFill>
                <a:latin typeface="Arial"/>
                <a:cs typeface="Arial"/>
              </a:rPr>
              <a:t>• Alerta para outras doenças relacionadas com taxas anormais de adiponectina, tais como: artrite reumatóide, doenças hepáticas e alguns tipos de câncer;</a:t>
            </a:r>
          </a:p>
          <a:p>
            <a:pPr algn="just"/>
            <a:r>
              <a:rPr lang="pt-BR" sz="1200" dirty="0">
                <a:solidFill>
                  <a:schemeClr val="tx1">
                    <a:lumMod val="50000"/>
                    <a:lumOff val="50000"/>
                  </a:schemeClr>
                </a:solidFill>
                <a:latin typeface="Arial"/>
                <a:cs typeface="Arial"/>
              </a:rPr>
              <a:t>• Empresas que atuem na área de dispositivos para saúde e </a:t>
            </a:r>
            <a:r>
              <a:rPr lang="pt-BR" sz="1200" dirty="0" smtClean="0">
                <a:solidFill>
                  <a:schemeClr val="tx1">
                    <a:lumMod val="50000"/>
                    <a:lumOff val="50000"/>
                  </a:schemeClr>
                </a:solidFill>
                <a:latin typeface="Arial"/>
                <a:cs typeface="Arial"/>
              </a:rPr>
              <a:t>diagnóstico</a:t>
            </a:r>
            <a:r>
              <a:rPr lang="pt-BR" sz="1200" dirty="0">
                <a:solidFill>
                  <a:srgbClr val="FF0000"/>
                </a:solidFill>
                <a:latin typeface="Arial"/>
                <a:cs typeface="Arial"/>
              </a:rPr>
              <a:t>.</a:t>
            </a:r>
            <a:endParaRPr lang="pt-BR" sz="1200" dirty="0" smtClean="0">
              <a:solidFill>
                <a:srgbClr val="FF0000"/>
              </a:solidFill>
              <a:latin typeface="Arial"/>
              <a:cs typeface="Arial"/>
            </a:endParaRPr>
          </a:p>
        </p:txBody>
      </p:sp>
      <p:sp>
        <p:nvSpPr>
          <p:cNvPr id="16" name="TextBox 15"/>
          <p:cNvSpPr txBox="1"/>
          <p:nvPr/>
        </p:nvSpPr>
        <p:spPr>
          <a:xfrm>
            <a:off x="356849" y="5562738"/>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65953"/>
            <a:ext cx="34736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a:t>
            </a:r>
            <a:r>
              <a:rPr lang="pt-BR" sz="1100" b="1" dirty="0">
                <a:solidFill>
                  <a:schemeClr val="tx1">
                    <a:lumMod val="50000"/>
                    <a:lumOff val="50000"/>
                  </a:schemeClr>
                </a:solidFill>
                <a:latin typeface="Arial"/>
                <a:cs typeface="Arial"/>
              </a:rPr>
              <a:t>: BR 10 2014 024605-3</a:t>
            </a:r>
          </a:p>
        </p:txBody>
      </p:sp>
      <p:sp>
        <p:nvSpPr>
          <p:cNvPr id="21" name="Chevron 20"/>
          <p:cNvSpPr/>
          <p:nvPr/>
        </p:nvSpPr>
        <p:spPr>
          <a:xfrm>
            <a:off x="402988" y="583717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837178"/>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83717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83717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8" y="6594528"/>
            <a:ext cx="2636340"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215671"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a:t>
            </a:r>
            <a:r>
              <a:rPr lang="pt-BR" sz="1200" b="1" dirty="0">
                <a:solidFill>
                  <a:schemeClr val="tx1">
                    <a:lumMod val="65000"/>
                    <a:lumOff val="35000"/>
                  </a:schemeClr>
                </a:solidFill>
                <a:latin typeface="Arial" pitchFamily="34" charset="0"/>
                <a:cs typeface="Arial" pitchFamily="34" charset="0"/>
              </a:rPr>
              <a:t>e CNPq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l="5089" t="15188" r="3365" b="9830"/>
          <a:stretch/>
        </p:blipFill>
        <p:spPr>
          <a:xfrm>
            <a:off x="6589988" y="2778982"/>
            <a:ext cx="3925613" cy="1722510"/>
          </a:xfrm>
          <a:prstGeom prst="rect">
            <a:avLst/>
          </a:prstGeom>
        </p:spPr>
      </p:pic>
      <p:sp>
        <p:nvSpPr>
          <p:cNvPr id="26" name="TextBox 25"/>
          <p:cNvSpPr txBox="1"/>
          <p:nvPr/>
        </p:nvSpPr>
        <p:spPr>
          <a:xfrm>
            <a:off x="6648056" y="4576631"/>
            <a:ext cx="5907883" cy="285178"/>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Princípio básico do funcionamento de biossensores.</a:t>
            </a:r>
            <a:endParaRPr lang="pt-BR" sz="1200" dirty="0">
              <a:solidFill>
                <a:schemeClr val="tx1">
                  <a:lumMod val="50000"/>
                  <a:lumOff val="50000"/>
                </a:schemeClr>
              </a:solidFill>
              <a:latin typeface="Arial"/>
              <a:cs typeface="Arial"/>
            </a:endParaRPr>
          </a:p>
        </p:txBody>
      </p:sp>
      <p:sp>
        <p:nvSpPr>
          <p:cNvPr id="28"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720895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8720" y="942451"/>
            <a:ext cx="4958222"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Simone </a:t>
            </a:r>
            <a:r>
              <a:rPr lang="pt-BR" sz="1500" dirty="0" err="1" smtClean="0">
                <a:solidFill>
                  <a:schemeClr val="bg1"/>
                </a:solidFill>
                <a:latin typeface="Arial"/>
                <a:cs typeface="Arial"/>
              </a:rPr>
              <a:t>Kashima</a:t>
            </a:r>
            <a:r>
              <a:rPr lang="pt-BR" sz="1500" dirty="0" smtClean="0">
                <a:solidFill>
                  <a:schemeClr val="bg1"/>
                </a:solidFill>
                <a:latin typeface="Arial"/>
                <a:cs typeface="Arial"/>
              </a:rPr>
              <a:t>; Maurício C.R.J. Rocha; Covas, D.T.</a:t>
            </a:r>
            <a:endParaRPr lang="pt-BR" sz="1500" dirty="0">
              <a:solidFill>
                <a:schemeClr val="bg1"/>
              </a:solidFill>
              <a:latin typeface="Arial"/>
              <a:cs typeface="Arial"/>
            </a:endParaRPr>
          </a:p>
        </p:txBody>
      </p:sp>
      <p:sp>
        <p:nvSpPr>
          <p:cNvPr id="7" name="TextBox 6"/>
          <p:cNvSpPr txBox="1"/>
          <p:nvPr/>
        </p:nvSpPr>
        <p:spPr>
          <a:xfrm>
            <a:off x="375122" y="134053"/>
            <a:ext cx="7113233" cy="808398"/>
          </a:xfrm>
          <a:prstGeom prst="rect">
            <a:avLst/>
          </a:prstGeom>
          <a:noFill/>
        </p:spPr>
        <p:txBody>
          <a:bodyPr wrap="square" lIns="99539" tIns="49770" rIns="99539" bIns="49770" rtlCol="0">
            <a:spAutoFit/>
          </a:bodyPr>
          <a:lstStyle/>
          <a:p>
            <a:r>
              <a:rPr lang="pt-BR" sz="2300" dirty="0" smtClean="0">
                <a:solidFill>
                  <a:schemeClr val="bg1"/>
                </a:solidFill>
                <a:latin typeface="Arial"/>
                <a:cs typeface="Arial"/>
              </a:rPr>
              <a:t>Plataforma </a:t>
            </a:r>
            <a:r>
              <a:rPr lang="pt-BR" sz="2300" dirty="0">
                <a:solidFill>
                  <a:schemeClr val="bg1"/>
                </a:solidFill>
                <a:latin typeface="Arial"/>
                <a:cs typeface="Arial"/>
              </a:rPr>
              <a:t>Molecular para o diagnóstico </a:t>
            </a:r>
            <a:r>
              <a:rPr lang="pt-BR" sz="2300" dirty="0" smtClean="0">
                <a:solidFill>
                  <a:schemeClr val="bg1"/>
                </a:solidFill>
                <a:latin typeface="Arial"/>
                <a:cs typeface="Arial"/>
              </a:rPr>
              <a:t>da </a:t>
            </a:r>
            <a:r>
              <a:rPr lang="pt-BR" sz="2300" dirty="0">
                <a:solidFill>
                  <a:schemeClr val="bg1"/>
                </a:solidFill>
                <a:latin typeface="Arial"/>
                <a:cs typeface="Arial"/>
              </a:rPr>
              <a:t>infecção pelo HTLV-1/</a:t>
            </a:r>
            <a:r>
              <a:rPr lang="pt-BR" sz="2300" dirty="0" smtClean="0">
                <a:solidFill>
                  <a:schemeClr val="bg1"/>
                </a:solidFill>
                <a:latin typeface="Arial"/>
                <a:cs typeface="Arial"/>
              </a:rPr>
              <a:t>2</a:t>
            </a:r>
            <a:endParaRPr lang="pt-BR" sz="2300" dirty="0">
              <a:solidFill>
                <a:schemeClr val="bg1"/>
              </a:solidFill>
              <a:latin typeface="Arial"/>
              <a:cs typeface="Arial"/>
            </a:endParaRPr>
          </a:p>
        </p:txBody>
      </p:sp>
      <p:sp>
        <p:nvSpPr>
          <p:cNvPr id="9" name="TextBox 8"/>
          <p:cNvSpPr txBox="1"/>
          <p:nvPr/>
        </p:nvSpPr>
        <p:spPr>
          <a:xfrm>
            <a:off x="7488356" y="6550564"/>
            <a:ext cx="3205050"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Medicina de Ribeirão Preto</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5906" y="2995339"/>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900435"/>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5906" y="1752091"/>
            <a:ext cx="6191821" cy="1208508"/>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prevalência </a:t>
            </a:r>
            <a:r>
              <a:rPr lang="pt-BR" sz="1200" dirty="0">
                <a:solidFill>
                  <a:schemeClr val="tx1">
                    <a:lumMod val="50000"/>
                    <a:lumOff val="50000"/>
                  </a:schemeClr>
                </a:solidFill>
                <a:latin typeface="Arial"/>
                <a:cs typeface="Arial"/>
              </a:rPr>
              <a:t>da infecção pelo HTLV-1/2 no Brasil tornou compulsória a triagem sorológica em bancos de sangue desde 1993. A realização de um diagnóstico eficaz e seguro desta infecção tem </a:t>
            </a:r>
            <a:r>
              <a:rPr lang="pt-BR" sz="1200" dirty="0" smtClean="0">
                <a:solidFill>
                  <a:schemeClr val="tx1">
                    <a:lumMod val="50000"/>
                    <a:lumOff val="50000"/>
                  </a:schemeClr>
                </a:solidFill>
                <a:latin typeface="Arial"/>
                <a:cs typeface="Arial"/>
              </a:rPr>
              <a:t>importância </a:t>
            </a:r>
            <a:r>
              <a:rPr lang="pt-BR" sz="1200" dirty="0">
                <a:solidFill>
                  <a:schemeClr val="tx1">
                    <a:lumMod val="50000"/>
                    <a:lumOff val="50000"/>
                  </a:schemeClr>
                </a:solidFill>
                <a:latin typeface="Arial"/>
                <a:cs typeface="Arial"/>
              </a:rPr>
              <a:t>no </a:t>
            </a:r>
            <a:r>
              <a:rPr lang="pt-BR" sz="1200" dirty="0" smtClean="0">
                <a:solidFill>
                  <a:schemeClr val="tx1">
                    <a:lumMod val="50000"/>
                    <a:lumOff val="50000"/>
                  </a:schemeClr>
                </a:solidFill>
                <a:latin typeface="Arial"/>
                <a:cs typeface="Arial"/>
              </a:rPr>
              <a:t>aconselhamento </a:t>
            </a:r>
            <a:r>
              <a:rPr lang="pt-BR" sz="1200" dirty="0">
                <a:solidFill>
                  <a:schemeClr val="tx1">
                    <a:lumMod val="50000"/>
                    <a:lumOff val="50000"/>
                  </a:schemeClr>
                </a:solidFill>
                <a:latin typeface="Arial"/>
                <a:cs typeface="Arial"/>
              </a:rPr>
              <a:t>dos pacientes, bem como na adoção de medidas preventivas em relação à transmissão do HTLV-1/2. Entretanto, a ineficiência dos testes confirmatórios disponíveis somado ao alto custo, são fatores limitantes para a conclusão segura do status clínico do paciente.</a:t>
            </a:r>
          </a:p>
        </p:txBody>
      </p:sp>
      <p:sp>
        <p:nvSpPr>
          <p:cNvPr id="14" name="TextBox 13"/>
          <p:cNvSpPr txBox="1"/>
          <p:nvPr/>
        </p:nvSpPr>
        <p:spPr>
          <a:xfrm>
            <a:off x="356848" y="3250712"/>
            <a:ext cx="6235021"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a:t>
            </a:r>
            <a:r>
              <a:rPr lang="pt-BR" sz="1200" dirty="0">
                <a:solidFill>
                  <a:schemeClr val="tx1">
                    <a:lumMod val="50000"/>
                    <a:lumOff val="50000"/>
                  </a:schemeClr>
                </a:solidFill>
                <a:latin typeface="Arial"/>
                <a:cs typeface="Arial"/>
              </a:rPr>
              <a:t>, padronizar e validar uma plataforma molecular </a:t>
            </a:r>
            <a:r>
              <a:rPr lang="pt-BR" sz="1200" dirty="0" smtClean="0">
                <a:solidFill>
                  <a:schemeClr val="tx1">
                    <a:lumMod val="50000"/>
                    <a:lumOff val="50000"/>
                  </a:schemeClr>
                </a:solidFill>
                <a:latin typeface="Arial"/>
                <a:cs typeface="Arial"/>
              </a:rPr>
              <a:t>multiplex </a:t>
            </a:r>
            <a:r>
              <a:rPr lang="pt-BR" sz="1200" dirty="0">
                <a:solidFill>
                  <a:schemeClr val="tx1">
                    <a:lumMod val="50000"/>
                    <a:lumOff val="50000"/>
                  </a:schemeClr>
                </a:solidFill>
                <a:latin typeface="Arial"/>
                <a:cs typeface="Arial"/>
              </a:rPr>
              <a:t>utilizando a metodologia de PCR em tempo real para o diagnóstico confirmatório e discriminatório para infecção pelo HTLV-1/</a:t>
            </a:r>
            <a:r>
              <a:rPr lang="pt-BR" sz="1200" dirty="0" smtClean="0">
                <a:solidFill>
                  <a:schemeClr val="tx1">
                    <a:lumMod val="50000"/>
                    <a:lumOff val="50000"/>
                  </a:schemeClr>
                </a:solidFill>
                <a:latin typeface="Arial"/>
                <a:cs typeface="Arial"/>
              </a:rPr>
              <a:t>2.</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75122" y="4172002"/>
            <a:ext cx="6235021"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Uso como método diagnóstico discriminatório e confirmatório da infeção pelo HTLV-1/2 em indivíduos com suspeita da infeção ou com diagnóstico inconclusivo, bem como na triagem de gestantes. </a:t>
            </a:r>
          </a:p>
          <a:p>
            <a:pPr algn="just"/>
            <a:r>
              <a:rPr lang="pt-BR" sz="1200" dirty="0" smtClean="0">
                <a:solidFill>
                  <a:schemeClr val="tx1">
                    <a:lumMod val="50000"/>
                    <a:lumOff val="50000"/>
                  </a:schemeClr>
                </a:solidFill>
                <a:latin typeface="Arial"/>
                <a:cs typeface="Arial"/>
              </a:rPr>
              <a:t>Público alvo: Laboratórios de análises clínicas e instituições de saúde públicos e privados. </a:t>
            </a:r>
          </a:p>
        </p:txBody>
      </p:sp>
      <p:sp>
        <p:nvSpPr>
          <p:cNvPr id="16" name="TextBox 15"/>
          <p:cNvSpPr txBox="1"/>
          <p:nvPr/>
        </p:nvSpPr>
        <p:spPr>
          <a:xfrm>
            <a:off x="359217" y="5252606"/>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572921" y="6594528"/>
            <a:ext cx="3915434"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a:t>
            </a:r>
            <a:r>
              <a:rPr lang="pt-BR" sz="1100" b="1" dirty="0">
                <a:solidFill>
                  <a:schemeClr val="tx1">
                    <a:lumMod val="50000"/>
                    <a:lumOff val="50000"/>
                  </a:schemeClr>
                </a:solidFill>
                <a:latin typeface="Arial"/>
                <a:cs typeface="Arial"/>
              </a:rPr>
              <a:t>o </a:t>
            </a:r>
            <a:r>
              <a:rPr lang="pt-BR" sz="1100" b="1" dirty="0" err="1">
                <a:solidFill>
                  <a:schemeClr val="tx1">
                    <a:lumMod val="50000"/>
                    <a:lumOff val="50000"/>
                  </a:schemeClr>
                </a:solidFill>
                <a:latin typeface="Arial"/>
                <a:cs typeface="Arial"/>
              </a:rPr>
              <a:t>nº</a:t>
            </a:r>
            <a:r>
              <a:rPr lang="pt-BR" sz="1100" b="1" dirty="0">
                <a:solidFill>
                  <a:schemeClr val="tx1">
                    <a:lumMod val="50000"/>
                    <a:lumOff val="50000"/>
                  </a:schemeClr>
                </a:solidFill>
                <a:latin typeface="Arial"/>
                <a:cs typeface="Arial"/>
              </a:rPr>
              <a:t>: </a:t>
            </a:r>
            <a:r>
              <a:rPr lang="en-US" sz="1100" b="1" dirty="0">
                <a:solidFill>
                  <a:schemeClr val="tx1">
                    <a:lumMod val="50000"/>
                    <a:lumOff val="50000"/>
                  </a:schemeClr>
                </a:solidFill>
                <a:latin typeface="Arial"/>
                <a:cs typeface="Arial"/>
              </a:rPr>
              <a:t>BR 10 2014 </a:t>
            </a:r>
            <a:r>
              <a:rPr lang="en-US" sz="1100" b="1" dirty="0" smtClean="0">
                <a:solidFill>
                  <a:schemeClr val="tx1">
                    <a:lumMod val="50000"/>
                    <a:lumOff val="50000"/>
                  </a:schemeClr>
                </a:solidFill>
                <a:latin typeface="Arial"/>
                <a:cs typeface="Arial"/>
              </a:rPr>
              <a:t>024905-2</a:t>
            </a:r>
            <a:endParaRPr lang="pt-BR" sz="1100" b="1" dirty="0">
              <a:solidFill>
                <a:schemeClr val="tx1">
                  <a:lumMod val="50000"/>
                  <a:lumOff val="50000"/>
                </a:schemeClr>
              </a:solidFill>
              <a:latin typeface="Arial"/>
              <a:cs typeface="Arial"/>
            </a:endParaRPr>
          </a:p>
        </p:txBody>
      </p:sp>
      <p:sp>
        <p:nvSpPr>
          <p:cNvPr id="21" name="Chevron 20"/>
          <p:cNvSpPr/>
          <p:nvPr/>
        </p:nvSpPr>
        <p:spPr>
          <a:xfrm>
            <a:off x="405356" y="5553172"/>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9484" y="5553172"/>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8757" y="5553172"/>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40777" y="5553172"/>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8" y="6594528"/>
            <a:ext cx="2752065"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1430575"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FINEP</a:t>
            </a:r>
            <a:endParaRPr lang="pt-BR" sz="1200" b="1" dirty="0">
              <a:solidFill>
                <a:schemeClr val="tx1">
                  <a:lumMod val="65000"/>
                  <a:lumOff val="35000"/>
                </a:schemeClr>
              </a:solidFill>
              <a:latin typeface="Arial" pitchFamily="34" charset="0"/>
              <a:cs typeface="Arial" pitchFamily="34" charset="0"/>
            </a:endParaRPr>
          </a:p>
        </p:txBody>
      </p:sp>
      <p:pic>
        <p:nvPicPr>
          <p:cNvPr id="26" name="Imagem 5"/>
          <p:cNvPicPr/>
          <p:nvPr/>
        </p:nvPicPr>
        <p:blipFill>
          <a:blip r:embed="rId3"/>
          <a:srcRect/>
          <a:stretch>
            <a:fillRect/>
          </a:stretch>
        </p:blipFill>
        <p:spPr bwMode="auto">
          <a:xfrm>
            <a:off x="6848690" y="3071280"/>
            <a:ext cx="3636704" cy="2108535"/>
          </a:xfrm>
          <a:prstGeom prst="rect">
            <a:avLst/>
          </a:prstGeom>
          <a:noFill/>
          <a:ln w="9525">
            <a:noFill/>
            <a:miter lim="800000"/>
            <a:headEnd/>
            <a:tailEnd/>
          </a:ln>
        </p:spPr>
      </p:pic>
    </p:spTree>
    <p:extLst>
      <p:ext uri="{BB962C8B-B14F-4D97-AF65-F5344CB8AC3E}">
        <p14:creationId xmlns:p14="http://schemas.microsoft.com/office/powerpoint/2010/main" val="9511060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6082" y="334342"/>
            <a:ext cx="7954491"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Formulação de dentifrício com óleos de frutos da Amazônia</a:t>
            </a:r>
            <a:endParaRPr lang="pt-BR" sz="2300" dirty="0">
              <a:solidFill>
                <a:schemeClr val="bg1"/>
              </a:solidFill>
              <a:latin typeface="Arial"/>
              <a:cs typeface="Arial"/>
            </a:endParaRPr>
          </a:p>
        </p:txBody>
      </p:sp>
      <p:sp>
        <p:nvSpPr>
          <p:cNvPr id="9" name="TextBox 8"/>
          <p:cNvSpPr txBox="1"/>
          <p:nvPr/>
        </p:nvSpPr>
        <p:spPr>
          <a:xfrm>
            <a:off x="8079476" y="6579139"/>
            <a:ext cx="2429300" cy="285178"/>
          </a:xfrm>
          <a:prstGeom prst="rect">
            <a:avLst/>
          </a:prstGeom>
          <a:noFill/>
        </p:spPr>
        <p:txBody>
          <a:bodyPr wrap="square" lIns="99539" tIns="49770" rIns="99539" bIns="49770" rtlCol="0">
            <a:spAutoFit/>
          </a:bodyPr>
          <a:lstStyle/>
          <a:p>
            <a:pPr algn="ctr"/>
            <a:r>
              <a:rPr lang="pt-BR" sz="1200" b="1" dirty="0" smtClean="0">
                <a:solidFill>
                  <a:schemeClr val="tx1">
                    <a:lumMod val="65000"/>
                    <a:lumOff val="35000"/>
                  </a:schemeClr>
                </a:solidFill>
                <a:latin typeface="Arial"/>
                <a:cs typeface="Arial"/>
              </a:rPr>
              <a:t>Faculdade de Odontologia</a:t>
            </a:r>
          </a:p>
        </p:txBody>
      </p:sp>
      <p:sp>
        <p:nvSpPr>
          <p:cNvPr id="10" name="TextBox 9"/>
          <p:cNvSpPr txBox="1"/>
          <p:nvPr/>
        </p:nvSpPr>
        <p:spPr>
          <a:xfrm>
            <a:off x="336082" y="1575709"/>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6082" y="3084548"/>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6082" y="4215178"/>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6082" y="1766286"/>
            <a:ext cx="6777106" cy="139317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itchFamily="34" charset="0"/>
                <a:cs typeface="Arial" pitchFamily="34" charset="0"/>
              </a:rPr>
              <a:t>A presente invenção se insere no campo da Odontologia, mais especificamente na área da higiene oral, tratando-se de uma formulação de dentifrício compreendendo óleos amazônicos, dos frutos de tucumã e da pupunha, como agentes antibacterianos odontológicos. O produto, ao apresentar componentes antimicrobianos em sua formulação, como os óleos  citados, agrega função terapêutica ao produto, visto que atuam nos microrganismos bucais, demonstrando ação antibacteriana aos microrganismos </a:t>
            </a:r>
            <a:r>
              <a:rPr lang="pt-BR" sz="1200" dirty="0" err="1" smtClean="0">
                <a:solidFill>
                  <a:schemeClr val="tx1">
                    <a:lumMod val="50000"/>
                    <a:lumOff val="50000"/>
                  </a:schemeClr>
                </a:solidFill>
                <a:latin typeface="Arial" pitchFamily="34" charset="0"/>
                <a:cs typeface="Arial" pitchFamily="34" charset="0"/>
              </a:rPr>
              <a:t>cariogênicos</a:t>
            </a:r>
            <a:r>
              <a:rPr lang="pt-BR" sz="1200" dirty="0" smtClean="0">
                <a:solidFill>
                  <a:schemeClr val="tx1">
                    <a:lumMod val="50000"/>
                    <a:lumOff val="50000"/>
                  </a:schemeClr>
                </a:solidFill>
                <a:latin typeface="Arial" pitchFamily="34" charset="0"/>
                <a:cs typeface="Arial" pitchFamily="34" charset="0"/>
              </a:rPr>
              <a:t> e alteração da estrutura bioquímica do biofilme dental.</a:t>
            </a:r>
          </a:p>
        </p:txBody>
      </p:sp>
      <p:sp>
        <p:nvSpPr>
          <p:cNvPr id="14" name="TextBox 13"/>
          <p:cNvSpPr txBox="1"/>
          <p:nvPr/>
        </p:nvSpPr>
        <p:spPr>
          <a:xfrm>
            <a:off x="336082" y="3285116"/>
            <a:ext cx="6743643" cy="839176"/>
          </a:xfrm>
          <a:prstGeom prst="rect">
            <a:avLst/>
          </a:prstGeom>
          <a:noFill/>
        </p:spPr>
        <p:txBody>
          <a:bodyPr wrap="square" lIns="99539" tIns="49770" rIns="99539" bIns="49770" rtlCol="0">
            <a:spAutoFit/>
          </a:bodyPr>
          <a:lstStyle/>
          <a:p>
            <a:pPr lvl="0" algn="just"/>
            <a:r>
              <a:rPr lang="pt-BR" sz="1200" dirty="0" smtClean="0">
                <a:solidFill>
                  <a:schemeClr val="tx1">
                    <a:lumMod val="50000"/>
                    <a:lumOff val="50000"/>
                  </a:schemeClr>
                </a:solidFill>
                <a:latin typeface="Arial"/>
                <a:cs typeface="Arial"/>
              </a:rPr>
              <a:t>A formulação de dentifrício com óleos de frutos da Amazônia tem como objetivo principal a substituição dos agentes antimicrobianos sintéticos e </a:t>
            </a:r>
            <a:r>
              <a:rPr lang="pt-BR" sz="1200" dirty="0" err="1" smtClean="0">
                <a:solidFill>
                  <a:schemeClr val="tx1">
                    <a:lumMod val="50000"/>
                    <a:lumOff val="50000"/>
                  </a:schemeClr>
                </a:solidFill>
                <a:latin typeface="Arial"/>
                <a:cs typeface="Arial"/>
              </a:rPr>
              <a:t>não-iônicos</a:t>
            </a:r>
            <a:r>
              <a:rPr lang="pt-BR" sz="1200" dirty="0" smtClean="0">
                <a:solidFill>
                  <a:schemeClr val="tx1">
                    <a:lumMod val="50000"/>
                    <a:lumOff val="50000"/>
                  </a:schemeClr>
                </a:solidFill>
                <a:latin typeface="Arial"/>
                <a:cs typeface="Arial"/>
              </a:rPr>
              <a:t> utilizados atualmente, por óleos naturais de frutos amazônicos, ricos em ácidos graxos e carotenos, como o óleo do tucumã e a gordura da pupunha.</a:t>
            </a:r>
            <a:endParaRPr lang="pt-BR" sz="1200" dirty="0" smtClean="0"/>
          </a:p>
        </p:txBody>
      </p:sp>
      <p:sp>
        <p:nvSpPr>
          <p:cNvPr id="15" name="TextBox 14"/>
          <p:cNvSpPr txBox="1"/>
          <p:nvPr/>
        </p:nvSpPr>
        <p:spPr>
          <a:xfrm>
            <a:off x="336082" y="4423311"/>
            <a:ext cx="4247010"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Utilização na higiene bucal diária por toda população.</a:t>
            </a:r>
          </a:p>
          <a:p>
            <a:pPr algn="just">
              <a:buFont typeface="Arial" pitchFamily="34" charset="0"/>
              <a:buChar char="•"/>
            </a:pPr>
            <a:r>
              <a:rPr lang="pt-BR" sz="1200" dirty="0" smtClean="0">
                <a:solidFill>
                  <a:schemeClr val="tx1">
                    <a:lumMod val="50000"/>
                    <a:lumOff val="50000"/>
                  </a:schemeClr>
                </a:solidFill>
                <a:latin typeface="Arial"/>
                <a:cs typeface="Arial"/>
              </a:rPr>
              <a:t> Auxilia no controle do biofilme dental.</a:t>
            </a:r>
          </a:p>
          <a:p>
            <a:pPr algn="just">
              <a:buFont typeface="Arial" pitchFamily="34" charset="0"/>
              <a:buChar char="•"/>
            </a:pPr>
            <a:r>
              <a:rPr lang="pt-BR" sz="1200" dirty="0" smtClean="0">
                <a:solidFill>
                  <a:schemeClr val="tx1">
                    <a:lumMod val="50000"/>
                    <a:lumOff val="50000"/>
                  </a:schemeClr>
                </a:solidFill>
                <a:latin typeface="Arial"/>
                <a:cs typeface="Arial"/>
              </a:rPr>
              <a:t> Reduz os odores bucais</a:t>
            </a:r>
          </a:p>
          <a:p>
            <a:pPr algn="just">
              <a:buFont typeface="Arial" pitchFamily="34" charset="0"/>
              <a:buChar char="•"/>
            </a:pPr>
            <a:r>
              <a:rPr lang="pt-BR" sz="1200" dirty="0" smtClean="0">
                <a:solidFill>
                  <a:schemeClr val="tx1">
                    <a:lumMod val="50000"/>
                    <a:lumOff val="50000"/>
                  </a:schemeClr>
                </a:solidFill>
                <a:latin typeface="Arial"/>
                <a:cs typeface="Arial"/>
              </a:rPr>
              <a:t> Controla cárie dentária e doença </a:t>
            </a:r>
            <a:r>
              <a:rPr lang="pt-BR" sz="1200" dirty="0" err="1" smtClean="0">
                <a:solidFill>
                  <a:schemeClr val="tx1">
                    <a:lumMod val="50000"/>
                    <a:lumOff val="50000"/>
                  </a:schemeClr>
                </a:solidFill>
                <a:latin typeface="Arial"/>
                <a:cs typeface="Arial"/>
              </a:rPr>
              <a:t>periodontal</a:t>
            </a:r>
            <a:r>
              <a:rPr lang="pt-BR" sz="1200" dirty="0" smtClean="0">
                <a:solidFill>
                  <a:schemeClr val="tx1">
                    <a:lumMod val="50000"/>
                    <a:lumOff val="50000"/>
                  </a:schemeClr>
                </a:solidFill>
                <a:latin typeface="Arial"/>
                <a:cs typeface="Arial"/>
              </a:rPr>
              <a:t>.</a:t>
            </a:r>
          </a:p>
        </p:txBody>
      </p:sp>
      <p:sp>
        <p:nvSpPr>
          <p:cNvPr id="16" name="TextBox 15"/>
          <p:cNvSpPr txBox="1"/>
          <p:nvPr/>
        </p:nvSpPr>
        <p:spPr>
          <a:xfrm>
            <a:off x="336082" y="5371962"/>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705031" y="6594528"/>
            <a:ext cx="3611914"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027536-3</a:t>
            </a:r>
            <a:endParaRPr lang="pt-BR" sz="1100" b="1" dirty="0">
              <a:solidFill>
                <a:schemeClr val="tx1">
                  <a:lumMod val="50000"/>
                  <a:lumOff val="50000"/>
                </a:schemeClr>
              </a:solidFill>
              <a:latin typeface="Arial"/>
              <a:cs typeface="Arial"/>
            </a:endParaRPr>
          </a:p>
        </p:txBody>
      </p:sp>
      <p:sp>
        <p:nvSpPr>
          <p:cNvPr id="21" name="Chevron 20"/>
          <p:cNvSpPr/>
          <p:nvPr/>
        </p:nvSpPr>
        <p:spPr>
          <a:xfrm>
            <a:off x="336082" y="5715060"/>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715060"/>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715060"/>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715060"/>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6082" y="6594528"/>
            <a:ext cx="344146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a:t>
            </a:r>
            <a:r>
              <a:rPr lang="pt-BR" sz="1200" b="1" dirty="0">
                <a:solidFill>
                  <a:schemeClr val="tx1">
                    <a:lumMod val="65000"/>
                    <a:lumOff val="35000"/>
                  </a:schemeClr>
                </a:solidFill>
                <a:latin typeface="Arial" pitchFamily="34" charset="0"/>
                <a:cs typeface="Arial" pitchFamily="34" charset="0"/>
              </a:rPr>
              <a:t>Saúde e Cuidados</a:t>
            </a:r>
          </a:p>
        </p:txBody>
      </p:sp>
      <p:sp>
        <p:nvSpPr>
          <p:cNvPr id="22" name="CaixaDeTexto 21"/>
          <p:cNvSpPr txBox="1"/>
          <p:nvPr/>
        </p:nvSpPr>
        <p:spPr>
          <a:xfrm>
            <a:off x="336082" y="6306986"/>
            <a:ext cx="3764172"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CAPES; Universidade Federal do Pará</a:t>
            </a:r>
            <a:endParaRPr lang="pt-BR" sz="1200" b="1" dirty="0">
              <a:solidFill>
                <a:schemeClr val="tx1">
                  <a:lumMod val="65000"/>
                  <a:lumOff val="35000"/>
                </a:schemeClr>
              </a:solidFill>
              <a:latin typeface="Arial" pitchFamily="34" charset="0"/>
              <a:cs typeface="Arial" pitchFamily="34" charset="0"/>
            </a:endParaRPr>
          </a:p>
        </p:txBody>
      </p:sp>
      <p:sp>
        <p:nvSpPr>
          <p:cNvPr id="25" name="CaixaDeTexto 24"/>
          <p:cNvSpPr txBox="1"/>
          <p:nvPr/>
        </p:nvSpPr>
        <p:spPr>
          <a:xfrm>
            <a:off x="336082" y="993223"/>
            <a:ext cx="9250326" cy="323165"/>
          </a:xfrm>
          <a:prstGeom prst="rect">
            <a:avLst/>
          </a:prstGeom>
          <a:noFill/>
        </p:spPr>
        <p:txBody>
          <a:bodyPr wrap="square" rtlCol="0">
            <a:spAutoFit/>
          </a:bodyPr>
          <a:lstStyle/>
          <a:p>
            <a:r>
              <a:rPr lang="pt-BR" sz="1500" dirty="0" smtClean="0">
                <a:solidFill>
                  <a:schemeClr val="bg1"/>
                </a:solidFill>
                <a:latin typeface="Arial" pitchFamily="34" charset="0"/>
                <a:cs typeface="Arial" pitchFamily="34" charset="0"/>
              </a:rPr>
              <a:t>Danielle T. </a:t>
            </a:r>
            <a:r>
              <a:rPr lang="pt-BR" sz="1500" dirty="0" err="1" smtClean="0">
                <a:solidFill>
                  <a:schemeClr val="bg1"/>
                </a:solidFill>
                <a:latin typeface="Arial" pitchFamily="34" charset="0"/>
                <a:cs typeface="Arial" pitchFamily="34" charset="0"/>
              </a:rPr>
              <a:t>Emmi</a:t>
            </a:r>
            <a:r>
              <a:rPr lang="pt-BR" sz="1500" dirty="0" smtClean="0">
                <a:solidFill>
                  <a:schemeClr val="bg1"/>
                </a:solidFill>
                <a:latin typeface="Arial" pitchFamily="34" charset="0"/>
                <a:cs typeface="Arial" pitchFamily="34" charset="0"/>
              </a:rPr>
              <a:t>; Regina F. F. Barroso; José O. C. S. Júnior; Margareth </a:t>
            </a:r>
            <a:r>
              <a:rPr lang="pt-BR" sz="1500" dirty="0" err="1" smtClean="0">
                <a:solidFill>
                  <a:schemeClr val="bg1"/>
                </a:solidFill>
                <a:latin typeface="Arial" pitchFamily="34" charset="0"/>
                <a:cs typeface="Arial" pitchFamily="34" charset="0"/>
              </a:rPr>
              <a:t>Oda</a:t>
            </a:r>
            <a:r>
              <a:rPr lang="pt-BR" sz="1500" dirty="0" smtClean="0">
                <a:solidFill>
                  <a:schemeClr val="bg1"/>
                </a:solidFill>
                <a:latin typeface="Arial" pitchFamily="34" charset="0"/>
                <a:cs typeface="Arial" pitchFamily="34" charset="0"/>
              </a:rPr>
              <a:t>  </a:t>
            </a:r>
            <a:endParaRPr lang="pt-BR" sz="1500" dirty="0">
              <a:solidFill>
                <a:schemeClr val="bg1"/>
              </a:solidFill>
              <a:latin typeface="Arial" pitchFamily="34" charset="0"/>
              <a:cs typeface="Arial" pitchFamily="34" charset="0"/>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491" y="1575709"/>
            <a:ext cx="2864285" cy="2149915"/>
          </a:xfrm>
          <a:prstGeom prst="rect">
            <a:avLst/>
          </a:prstGeom>
        </p:spPr>
      </p:pic>
      <p:sp>
        <p:nvSpPr>
          <p:cNvPr id="3" name="CaixaDeTexto 2"/>
          <p:cNvSpPr txBox="1"/>
          <p:nvPr/>
        </p:nvSpPr>
        <p:spPr>
          <a:xfrm>
            <a:off x="7520789" y="3704704"/>
            <a:ext cx="3111687" cy="507831"/>
          </a:xfrm>
          <a:prstGeom prst="rect">
            <a:avLst/>
          </a:prstGeom>
          <a:noFill/>
        </p:spPr>
        <p:txBody>
          <a:bodyPr wrap="square" rtlCol="0">
            <a:spAutoFit/>
          </a:bodyPr>
          <a:lstStyle/>
          <a:p>
            <a:pPr algn="ctr"/>
            <a:r>
              <a:rPr lang="pt-BR" sz="900" dirty="0" smtClean="0">
                <a:solidFill>
                  <a:schemeClr val="tx1">
                    <a:lumMod val="50000"/>
                    <a:lumOff val="50000"/>
                  </a:schemeClr>
                </a:solidFill>
                <a:latin typeface="Arial" panose="020B0604020202020204" pitchFamily="34" charset="0"/>
                <a:cs typeface="Arial" panose="020B0604020202020204" pitchFamily="34" charset="0"/>
              </a:rPr>
              <a:t>Tucumã. </a:t>
            </a:r>
            <a:r>
              <a:rPr lang="pt-BR" sz="900" dirty="0">
                <a:solidFill>
                  <a:schemeClr val="tx1">
                    <a:lumMod val="50000"/>
                    <a:lumOff val="50000"/>
                  </a:schemeClr>
                </a:solidFill>
                <a:latin typeface="Arial" panose="020B0604020202020204" pitchFamily="34" charset="0"/>
                <a:cs typeface="Arial" panose="020B0604020202020204" pitchFamily="34" charset="0"/>
              </a:rPr>
              <a:t>Imagem obtida na Internet (http://</a:t>
            </a:r>
            <a:r>
              <a:rPr lang="pt-BR" sz="900" dirty="0" smtClean="0">
                <a:solidFill>
                  <a:schemeClr val="tx1">
                    <a:lumMod val="50000"/>
                    <a:lumOff val="50000"/>
                  </a:schemeClr>
                </a:solidFill>
                <a:latin typeface="Arial" panose="020B0604020202020204" pitchFamily="34" charset="0"/>
                <a:cs typeface="Arial" panose="020B0604020202020204" pitchFamily="34" charset="0"/>
              </a:rPr>
              <a:t>www.cienciaempauta.am.gov.br/wp-content/uploads/2013/03/tucuma_marca.jpg) em 23/02/15</a:t>
            </a:r>
            <a:endParaRPr lang="pt-BR" sz="9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070" y="4362650"/>
            <a:ext cx="2667000" cy="1714500"/>
          </a:xfrm>
          <a:prstGeom prst="rect">
            <a:avLst/>
          </a:prstGeom>
        </p:spPr>
      </p:pic>
      <p:sp>
        <p:nvSpPr>
          <p:cNvPr id="23" name="CaixaDeTexto 22"/>
          <p:cNvSpPr txBox="1"/>
          <p:nvPr/>
        </p:nvSpPr>
        <p:spPr>
          <a:xfrm>
            <a:off x="6061351" y="6035194"/>
            <a:ext cx="2889344" cy="507831"/>
          </a:xfrm>
          <a:prstGeom prst="rect">
            <a:avLst/>
          </a:prstGeom>
          <a:noFill/>
        </p:spPr>
        <p:txBody>
          <a:bodyPr wrap="square" rtlCol="0">
            <a:spAutoFit/>
          </a:bodyPr>
          <a:lstStyle/>
          <a:p>
            <a:pPr algn="ctr"/>
            <a:r>
              <a:rPr lang="pt-BR" sz="900" dirty="0" smtClean="0">
                <a:solidFill>
                  <a:schemeClr val="tx1">
                    <a:lumMod val="50000"/>
                    <a:lumOff val="50000"/>
                  </a:schemeClr>
                </a:solidFill>
                <a:latin typeface="Arial" panose="020B0604020202020204" pitchFamily="34" charset="0"/>
                <a:cs typeface="Arial" panose="020B0604020202020204" pitchFamily="34" charset="0"/>
              </a:rPr>
              <a:t>Pupunha. </a:t>
            </a:r>
            <a:r>
              <a:rPr lang="pt-BR" sz="900" dirty="0">
                <a:solidFill>
                  <a:schemeClr val="tx1">
                    <a:lumMod val="50000"/>
                    <a:lumOff val="50000"/>
                  </a:schemeClr>
                </a:solidFill>
                <a:latin typeface="Arial" panose="020B0604020202020204" pitchFamily="34" charset="0"/>
                <a:cs typeface="Arial" panose="020B0604020202020204" pitchFamily="34" charset="0"/>
              </a:rPr>
              <a:t>Imagem obtida na Internet (http://negociol.com/p230716-arvores-frutferas.html) </a:t>
            </a:r>
            <a:r>
              <a:rPr lang="pt-BR" sz="900" dirty="0" smtClean="0">
                <a:solidFill>
                  <a:schemeClr val="tx1">
                    <a:lumMod val="50000"/>
                    <a:lumOff val="50000"/>
                  </a:schemeClr>
                </a:solidFill>
                <a:latin typeface="Arial" panose="020B0604020202020204" pitchFamily="34" charset="0"/>
                <a:cs typeface="Arial" panose="020B0604020202020204" pitchFamily="34" charset="0"/>
              </a:rPr>
              <a:t>em 23/02/15</a:t>
            </a:r>
            <a:endParaRPr lang="pt-BR" sz="9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6184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694549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Renato </a:t>
            </a:r>
            <a:r>
              <a:rPr lang="pt-BR" sz="1500" dirty="0" err="1" smtClean="0">
                <a:solidFill>
                  <a:schemeClr val="bg1"/>
                </a:solidFill>
                <a:latin typeface="Arial"/>
                <a:cs typeface="Arial"/>
              </a:rPr>
              <a:t>Varoto</a:t>
            </a:r>
            <a:r>
              <a:rPr lang="pt-BR" sz="1500" dirty="0" smtClean="0">
                <a:solidFill>
                  <a:schemeClr val="bg1"/>
                </a:solidFill>
                <a:latin typeface="Arial"/>
                <a:cs typeface="Arial"/>
              </a:rPr>
              <a:t>, Andrea A. P. </a:t>
            </a:r>
            <a:r>
              <a:rPr lang="pt-BR" sz="1500" dirty="0" err="1" smtClean="0">
                <a:solidFill>
                  <a:schemeClr val="bg1"/>
                </a:solidFill>
                <a:latin typeface="Arial"/>
                <a:cs typeface="Arial"/>
              </a:rPr>
              <a:t>Cabezas</a:t>
            </a:r>
            <a:r>
              <a:rPr lang="pt-BR" sz="1500" dirty="0" smtClean="0">
                <a:solidFill>
                  <a:schemeClr val="bg1"/>
                </a:solidFill>
                <a:latin typeface="Arial"/>
                <a:cs typeface="Arial"/>
              </a:rPr>
              <a:t>, Ana Paula S. Barbosa, Alberto </a:t>
            </a:r>
            <a:r>
              <a:rPr lang="pt-BR" sz="1500" dirty="0" err="1" smtClean="0">
                <a:solidFill>
                  <a:schemeClr val="bg1"/>
                </a:solidFill>
                <a:latin typeface="Arial"/>
                <a:cs typeface="Arial"/>
              </a:rPr>
              <a:t>Cliquet</a:t>
            </a:r>
            <a:r>
              <a:rPr lang="pt-BR" sz="1500" dirty="0" smtClean="0">
                <a:solidFill>
                  <a:schemeClr val="bg1"/>
                </a:solidFill>
                <a:latin typeface="Arial"/>
                <a:cs typeface="Arial"/>
              </a:rPr>
              <a:t> Jr.</a:t>
            </a:r>
            <a:endParaRPr lang="pt-BR" sz="1500" dirty="0">
              <a:solidFill>
                <a:schemeClr val="bg1"/>
              </a:solidFill>
              <a:latin typeface="Arial"/>
              <a:cs typeface="Arial"/>
            </a:endParaRPr>
          </a:p>
        </p:txBody>
      </p:sp>
      <p:sp>
        <p:nvSpPr>
          <p:cNvPr id="7" name="TextBox 6"/>
          <p:cNvSpPr txBox="1"/>
          <p:nvPr/>
        </p:nvSpPr>
        <p:spPr>
          <a:xfrm>
            <a:off x="338080" y="334343"/>
            <a:ext cx="8967076"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para Avaliação da Espasticidade nos Membros Superiores</a:t>
            </a:r>
            <a:endParaRPr lang="pt-BR" sz="2300" dirty="0">
              <a:solidFill>
                <a:schemeClr val="bg1"/>
              </a:solidFill>
              <a:latin typeface="Arial"/>
              <a:cs typeface="Arial"/>
            </a:endParaRPr>
          </a:p>
        </p:txBody>
      </p:sp>
      <p:sp>
        <p:nvSpPr>
          <p:cNvPr id="9" name="TextBox 8"/>
          <p:cNvSpPr txBox="1"/>
          <p:nvPr/>
        </p:nvSpPr>
        <p:spPr>
          <a:xfrm>
            <a:off x="7833813" y="6561783"/>
            <a:ext cx="3149788"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Escola de Engenharia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8713" y="1687870"/>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8714" y="3089000"/>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8714" y="4111648"/>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8713" y="1905461"/>
            <a:ext cx="5907883" cy="1208508"/>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a:t>
            </a:r>
            <a:r>
              <a:rPr lang="pt-BR" sz="1200" dirty="0">
                <a:solidFill>
                  <a:schemeClr val="tx1">
                    <a:lumMod val="50000"/>
                    <a:lumOff val="50000"/>
                  </a:schemeClr>
                </a:solidFill>
                <a:latin typeface="Arial"/>
                <a:cs typeface="Arial"/>
              </a:rPr>
              <a:t>espasticidade é uma das complicações mais comuns, potencialmente incapacitante e incômoda que </a:t>
            </a:r>
            <a:r>
              <a:rPr lang="pt-BR" sz="1200" dirty="0" smtClean="0">
                <a:solidFill>
                  <a:schemeClr val="tx1">
                    <a:lumMod val="50000"/>
                    <a:lumOff val="50000"/>
                  </a:schemeClr>
                </a:solidFill>
                <a:latin typeface="Arial"/>
                <a:cs typeface="Arial"/>
              </a:rPr>
              <a:t>afetam </a:t>
            </a:r>
            <a:r>
              <a:rPr lang="pt-BR" sz="1200" dirty="0">
                <a:solidFill>
                  <a:schemeClr val="tx1">
                    <a:lumMod val="50000"/>
                    <a:lumOff val="50000"/>
                  </a:schemeClr>
                </a:solidFill>
                <a:latin typeface="Arial"/>
                <a:cs typeface="Arial"/>
              </a:rPr>
              <a:t>os indivíduos com lesão </a:t>
            </a:r>
            <a:r>
              <a:rPr lang="pt-BR" sz="1200" dirty="0" smtClean="0">
                <a:solidFill>
                  <a:schemeClr val="tx1">
                    <a:lumMod val="50000"/>
                    <a:lumOff val="50000"/>
                  </a:schemeClr>
                </a:solidFill>
                <a:latin typeface="Arial"/>
                <a:cs typeface="Arial"/>
              </a:rPr>
              <a:t>na </a:t>
            </a:r>
            <a:r>
              <a:rPr lang="pt-BR" sz="1200" dirty="0">
                <a:solidFill>
                  <a:schemeClr val="tx1">
                    <a:lumMod val="50000"/>
                    <a:lumOff val="50000"/>
                  </a:schemeClr>
                </a:solidFill>
                <a:latin typeface="Arial"/>
                <a:cs typeface="Arial"/>
              </a:rPr>
              <a:t>medula </a:t>
            </a:r>
            <a:r>
              <a:rPr lang="pt-BR" sz="1200" dirty="0" smtClean="0">
                <a:solidFill>
                  <a:schemeClr val="tx1">
                    <a:lumMod val="50000"/>
                    <a:lumOff val="50000"/>
                  </a:schemeClr>
                </a:solidFill>
                <a:latin typeface="Arial"/>
                <a:cs typeface="Arial"/>
              </a:rPr>
              <a:t>espinhal. Em especial, os tetraplégicos podem apresentar espasmos e rigidez articular nos membros superiores. Atualmente, essa condição é avaliada qualitativamente por meio de escalas clínicas; métodos eletrofisiológicos também são utilizados. Assim, uma avaliação adequada auxilia na determinação da terapia mais eficaz.  </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8713" y="3307825"/>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Avaliação da espasticidade nos membros superiores utilizando equipamento e método desenvolvidos. Tal avaliação está baseada na quantificação dos espasmos e do ângulo articular do punho, e busca minimizar o aspecto subjetivo dos demais métodos.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8713" y="4329855"/>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Avaliação da espasticidade nos membros superiores de tetraplégicos. </a:t>
            </a:r>
            <a:endParaRPr lang="pt-BR" sz="1200" dirty="0" smtClean="0">
              <a:solidFill>
                <a:schemeClr val="tx1">
                  <a:lumMod val="50000"/>
                  <a:lumOff val="50000"/>
                </a:schemeClr>
              </a:solidFill>
              <a:latin typeface="Arial"/>
              <a:cs typeface="Arial"/>
            </a:endParaRPr>
          </a:p>
          <a:p>
            <a:pPr algn="just"/>
            <a:r>
              <a:rPr lang="pt-BR" sz="1200" dirty="0">
                <a:solidFill>
                  <a:schemeClr val="tx1">
                    <a:lumMod val="50000"/>
                    <a:lumOff val="50000"/>
                  </a:schemeClr>
                </a:solidFill>
                <a:latin typeface="Arial"/>
                <a:cs typeface="Arial"/>
              </a:rPr>
              <a:t>• Caracterização de espasmos nos membros </a:t>
            </a:r>
            <a:r>
              <a:rPr lang="pt-BR" sz="1200" dirty="0" smtClean="0">
                <a:solidFill>
                  <a:schemeClr val="tx1">
                    <a:lumMod val="50000"/>
                    <a:lumOff val="50000"/>
                  </a:schemeClr>
                </a:solidFill>
                <a:latin typeface="Arial"/>
                <a:cs typeface="Arial"/>
              </a:rPr>
              <a:t>superiores.</a:t>
            </a:r>
          </a:p>
          <a:p>
            <a:pPr algn="just"/>
            <a:r>
              <a:rPr lang="pt-BR" sz="1200" dirty="0" smtClean="0">
                <a:solidFill>
                  <a:schemeClr val="tx1">
                    <a:lumMod val="50000"/>
                    <a:lumOff val="50000"/>
                  </a:schemeClr>
                </a:solidFill>
                <a:latin typeface="Arial"/>
                <a:cs typeface="Arial"/>
              </a:rPr>
              <a:t>• Empresas de equipamentos médicos. </a:t>
            </a:r>
          </a:p>
          <a:p>
            <a:pPr algn="just"/>
            <a:r>
              <a:rPr lang="pt-BR" sz="1200" dirty="0" smtClean="0">
                <a:solidFill>
                  <a:schemeClr val="tx1">
                    <a:lumMod val="50000"/>
                    <a:lumOff val="50000"/>
                  </a:schemeClr>
                </a:solidFill>
                <a:latin typeface="Arial"/>
                <a:cs typeface="Arial"/>
              </a:rPr>
              <a:t>• Centros hospitalares e clínicas médicas.</a:t>
            </a:r>
          </a:p>
        </p:txBody>
      </p:sp>
      <p:sp>
        <p:nvSpPr>
          <p:cNvPr id="16" name="TextBox 15"/>
          <p:cNvSpPr txBox="1"/>
          <p:nvPr/>
        </p:nvSpPr>
        <p:spPr>
          <a:xfrm>
            <a:off x="356849" y="5377204"/>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45348" y="6594528"/>
            <a:ext cx="3707928"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028514-8</a:t>
            </a:r>
            <a:endParaRPr lang="pt-BR" sz="1100" b="1" dirty="0">
              <a:solidFill>
                <a:schemeClr val="tx1">
                  <a:lumMod val="50000"/>
                  <a:lumOff val="50000"/>
                </a:schemeClr>
              </a:solidFill>
              <a:latin typeface="Arial"/>
              <a:cs typeface="Arial"/>
            </a:endParaRPr>
          </a:p>
        </p:txBody>
      </p:sp>
      <p:sp>
        <p:nvSpPr>
          <p:cNvPr id="21" name="Chevron 20"/>
          <p:cNvSpPr/>
          <p:nvPr/>
        </p:nvSpPr>
        <p:spPr>
          <a:xfrm>
            <a:off x="402988" y="5677770"/>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677770"/>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677770"/>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677770"/>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7" y="6594528"/>
            <a:ext cx="401193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Máquinas e Equipamentos, Saúde e Cuidados  </a:t>
            </a:r>
            <a:endParaRPr lang="pt-BR" sz="1200" b="1" dirty="0">
              <a:solidFill>
                <a:schemeClr val="tx1">
                  <a:lumMod val="65000"/>
                  <a:lumOff val="35000"/>
                </a:schemeClr>
              </a:solidFill>
              <a:latin typeface="Arial" pitchFamily="34" charset="0"/>
              <a:cs typeface="Arial" pitchFamily="34" charset="0"/>
            </a:endParaRPr>
          </a:p>
        </p:txBody>
      </p:sp>
      <p:pic>
        <p:nvPicPr>
          <p:cNvPr id="25" name="0 Imagen"/>
          <p:cNvPicPr/>
          <p:nvPr/>
        </p:nvPicPr>
        <p:blipFill>
          <a:blip r:embed="rId3" cstate="screen">
            <a:extLst>
              <a:ext uri="{28A0092B-C50C-407E-A947-70E740481C1C}">
                <a14:useLocalDpi xmlns:a14="http://schemas.microsoft.com/office/drawing/2010/main" val="0"/>
              </a:ext>
            </a:extLst>
          </a:blip>
          <a:stretch>
            <a:fillRect/>
          </a:stretch>
        </p:blipFill>
        <p:spPr>
          <a:xfrm>
            <a:off x="6860387" y="3916321"/>
            <a:ext cx="3166482" cy="2453999"/>
          </a:xfrm>
          <a:prstGeom prst="rect">
            <a:avLst/>
          </a:prstGeom>
          <a:ln>
            <a:solidFill>
              <a:schemeClr val="tx1"/>
            </a:solidFill>
          </a:ln>
        </p:spPr>
      </p:pic>
      <p:pic>
        <p:nvPicPr>
          <p:cNvPr id="2" name="Imagem 1"/>
          <p:cNvPicPr>
            <a:picLocks noChangeAspect="1"/>
          </p:cNvPicPr>
          <p:nvPr/>
        </p:nvPicPr>
        <p:blipFill rotWithShape="1">
          <a:blip r:embed="rId4" cstate="screen">
            <a:extLst>
              <a:ext uri="{28A0092B-C50C-407E-A947-70E740481C1C}">
                <a14:useLocalDpi xmlns:a14="http://schemas.microsoft.com/office/drawing/2010/main" val="0"/>
              </a:ext>
            </a:extLst>
          </a:blip>
          <a:srcRect l="9495" t="15758" r="14900" b="13435"/>
          <a:stretch/>
        </p:blipFill>
        <p:spPr>
          <a:xfrm>
            <a:off x="6860387" y="1556008"/>
            <a:ext cx="3166482" cy="2224152"/>
          </a:xfrm>
          <a:prstGeom prst="rect">
            <a:avLst/>
          </a:prstGeom>
          <a:ln>
            <a:solidFill>
              <a:schemeClr val="tx1"/>
            </a:solidFill>
          </a:ln>
        </p:spPr>
      </p:pic>
    </p:spTree>
    <p:extLst>
      <p:ext uri="{BB962C8B-B14F-4D97-AF65-F5344CB8AC3E}">
        <p14:creationId xmlns:p14="http://schemas.microsoft.com/office/powerpoint/2010/main" val="12500608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377366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Fernando M. Fernandes e  Alain A. </a:t>
            </a:r>
            <a:r>
              <a:rPr lang="pt-BR" sz="1500" dirty="0" err="1" smtClean="0">
                <a:solidFill>
                  <a:schemeClr val="bg1"/>
                </a:solidFill>
                <a:latin typeface="Arial"/>
                <a:cs typeface="Arial"/>
              </a:rPr>
              <a:t>Quivy</a:t>
            </a:r>
            <a:endParaRPr lang="pt-BR" sz="1500" dirty="0">
              <a:solidFill>
                <a:schemeClr val="bg1"/>
              </a:solidFill>
              <a:latin typeface="Arial"/>
              <a:cs typeface="Arial"/>
            </a:endParaRPr>
          </a:p>
        </p:txBody>
      </p:sp>
      <p:sp>
        <p:nvSpPr>
          <p:cNvPr id="7" name="TextBox 6"/>
          <p:cNvSpPr txBox="1"/>
          <p:nvPr/>
        </p:nvSpPr>
        <p:spPr>
          <a:xfrm>
            <a:off x="334582" y="334343"/>
            <a:ext cx="8626406"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Detecção da Radiação </a:t>
            </a:r>
            <a:r>
              <a:rPr lang="pt-BR" sz="2300" dirty="0">
                <a:solidFill>
                  <a:schemeClr val="bg1"/>
                </a:solidFill>
                <a:latin typeface="Arial"/>
                <a:cs typeface="Arial"/>
              </a:rPr>
              <a:t>I</a:t>
            </a:r>
            <a:r>
              <a:rPr lang="pt-BR" sz="2300" dirty="0" smtClean="0">
                <a:solidFill>
                  <a:schemeClr val="bg1"/>
                </a:solidFill>
                <a:latin typeface="Arial"/>
                <a:cs typeface="Arial"/>
              </a:rPr>
              <a:t>nfravermelha </a:t>
            </a:r>
            <a:r>
              <a:rPr lang="pt-BR" sz="2300" dirty="0">
                <a:solidFill>
                  <a:schemeClr val="bg1"/>
                </a:solidFill>
                <a:latin typeface="Arial"/>
                <a:cs typeface="Arial"/>
              </a:rPr>
              <a:t>U</a:t>
            </a:r>
            <a:r>
              <a:rPr lang="pt-BR" sz="2300" dirty="0" smtClean="0">
                <a:solidFill>
                  <a:schemeClr val="bg1"/>
                </a:solidFill>
                <a:latin typeface="Arial"/>
                <a:cs typeface="Arial"/>
              </a:rPr>
              <a:t>sando </a:t>
            </a:r>
            <a:r>
              <a:rPr lang="pt-BR" sz="2300" dirty="0">
                <a:solidFill>
                  <a:schemeClr val="bg1"/>
                </a:solidFill>
                <a:latin typeface="Arial"/>
                <a:cs typeface="Arial"/>
              </a:rPr>
              <a:t>M</a:t>
            </a:r>
            <a:r>
              <a:rPr lang="pt-BR" sz="2300" dirty="0" smtClean="0">
                <a:solidFill>
                  <a:schemeClr val="bg1"/>
                </a:solidFill>
                <a:latin typeface="Arial"/>
                <a:cs typeface="Arial"/>
              </a:rPr>
              <a:t>edidas de Ruído</a:t>
            </a:r>
            <a:endParaRPr lang="pt-BR" sz="2300" dirty="0">
              <a:solidFill>
                <a:schemeClr val="bg1"/>
              </a:solidFill>
              <a:latin typeface="Arial"/>
              <a:cs typeface="Arial"/>
            </a:endParaRPr>
          </a:p>
        </p:txBody>
      </p:sp>
      <p:sp>
        <p:nvSpPr>
          <p:cNvPr id="9" name="TextBox 8"/>
          <p:cNvSpPr txBox="1"/>
          <p:nvPr/>
        </p:nvSpPr>
        <p:spPr>
          <a:xfrm>
            <a:off x="8599611" y="6535739"/>
            <a:ext cx="1512279"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53315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866616"/>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805444"/>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6598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Câmeras de radiação infravermelha são muito úteis, pois possibilitam a detecção de objetos ou de fenômenos invisíveis ao olho humano em muitas áreas estratégicas para  o país.  Para serem práticas, essas câmeras devem ser compactas, leves e consumir pouca energia, o que significa que a eletrônica e os sensores utilizados devem ser otimizados.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3085441"/>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uma interface eletrônica original, baseada em medidas de ruído, capaz de detectar a radiação infravermelha de maneira mais eficiente que os circuitos convencionais que usam medidas de </a:t>
            </a:r>
            <a:r>
              <a:rPr lang="pt-BR" sz="1200" dirty="0" err="1" smtClean="0">
                <a:solidFill>
                  <a:schemeClr val="tx1">
                    <a:lumMod val="50000"/>
                    <a:lumOff val="50000"/>
                  </a:schemeClr>
                </a:solidFill>
                <a:latin typeface="Arial"/>
                <a:cs typeface="Arial"/>
              </a:rPr>
              <a:t>fotocorrente</a:t>
            </a:r>
            <a:r>
              <a:rPr lang="pt-BR" sz="1200" dirty="0" smtClean="0">
                <a:solidFill>
                  <a:schemeClr val="tx1">
                    <a:lumMod val="50000"/>
                    <a:lumOff val="50000"/>
                  </a:schemeClr>
                </a:solidFill>
                <a:latin typeface="Arial"/>
                <a:cs typeface="Arial"/>
              </a:rPr>
              <a:t>.</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031271"/>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Detecção de câncer e doenças de pele em seres humanos e animais. </a:t>
            </a:r>
          </a:p>
          <a:p>
            <a:pPr algn="just"/>
            <a:r>
              <a:rPr lang="pt-BR" sz="1200" dirty="0" smtClean="0">
                <a:solidFill>
                  <a:schemeClr val="tx1">
                    <a:lumMod val="50000"/>
                    <a:lumOff val="50000"/>
                  </a:schemeClr>
                </a:solidFill>
                <a:latin typeface="Arial"/>
                <a:cs typeface="Arial"/>
              </a:rPr>
              <a:t>• Otimização da isolação térmica de casas e edifícios.</a:t>
            </a:r>
          </a:p>
          <a:p>
            <a:pPr algn="just"/>
            <a:r>
              <a:rPr lang="pt-BR" sz="1200" dirty="0" smtClean="0">
                <a:solidFill>
                  <a:schemeClr val="tx1">
                    <a:lumMod val="50000"/>
                    <a:lumOff val="50000"/>
                  </a:schemeClr>
                </a:solidFill>
                <a:latin typeface="Arial"/>
                <a:cs typeface="Arial"/>
              </a:rPr>
              <a:t>• Aquecimento anormal de objetos, circuitos e linhas de transmissão de energia </a:t>
            </a:r>
          </a:p>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I</a:t>
            </a:r>
            <a:r>
              <a:rPr lang="pt-BR" sz="1200" dirty="0" smtClean="0">
                <a:solidFill>
                  <a:schemeClr val="tx1">
                    <a:lumMod val="50000"/>
                    <a:lumOff val="50000"/>
                  </a:schemeClr>
                </a:solidFill>
                <a:latin typeface="Arial"/>
                <a:cs typeface="Arial"/>
              </a:rPr>
              <a:t>rrigação e tratamento de plantações com herbicidas e inseticidas</a:t>
            </a:r>
          </a:p>
          <a:p>
            <a:pPr algn="just"/>
            <a:r>
              <a:rPr lang="pt-BR" sz="1200" dirty="0" smtClean="0">
                <a:solidFill>
                  <a:schemeClr val="tx1">
                    <a:lumMod val="50000"/>
                    <a:lumOff val="50000"/>
                  </a:schemeClr>
                </a:solidFill>
                <a:latin typeface="Arial"/>
                <a:cs typeface="Arial"/>
              </a:rPr>
              <a:t>• Detecção de incêndio, poluição de rios, emissão de gases poluentes ou tóxicos</a:t>
            </a:r>
          </a:p>
        </p:txBody>
      </p:sp>
      <p:sp>
        <p:nvSpPr>
          <p:cNvPr id="16" name="TextBox 15"/>
          <p:cNvSpPr txBox="1"/>
          <p:nvPr/>
        </p:nvSpPr>
        <p:spPr>
          <a:xfrm>
            <a:off x="334582"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584389" y="6594528"/>
            <a:ext cx="34863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030125-9</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393836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Agropecuária, Energia, Saúde e Cuidados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2722220"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CNPq, </a:t>
            </a:r>
            <a:r>
              <a:rPr lang="pt-BR" sz="1200" b="1" dirty="0" err="1" smtClean="0">
                <a:solidFill>
                  <a:schemeClr val="tx1">
                    <a:lumMod val="65000"/>
                    <a:lumOff val="35000"/>
                  </a:schemeClr>
                </a:solidFill>
                <a:latin typeface="Arial" pitchFamily="34" charset="0"/>
                <a:cs typeface="Arial" pitchFamily="34" charset="0"/>
              </a:rPr>
              <a:t>Optovac</a:t>
            </a:r>
            <a:r>
              <a:rPr lang="pt-BR" sz="1200" b="1" dirty="0" smtClean="0">
                <a:solidFill>
                  <a:schemeClr val="tx1">
                    <a:lumMod val="65000"/>
                    <a:lumOff val="35000"/>
                  </a:schemeClr>
                </a:solidFill>
                <a:latin typeface="Arial" pitchFamily="34" charset="0"/>
                <a:cs typeface="Arial" pitchFamily="34" charset="0"/>
              </a:rPr>
              <a:t> (</a:t>
            </a:r>
            <a:r>
              <a:rPr lang="pt-BR" sz="1200" b="1" dirty="0" err="1" smtClean="0">
                <a:solidFill>
                  <a:schemeClr val="tx1">
                    <a:lumMod val="65000"/>
                    <a:lumOff val="35000"/>
                  </a:schemeClr>
                </a:solidFill>
                <a:latin typeface="Arial" pitchFamily="34" charset="0"/>
                <a:cs typeface="Arial" pitchFamily="34" charset="0"/>
              </a:rPr>
              <a:t>Safran</a:t>
            </a:r>
            <a:r>
              <a:rPr lang="pt-BR" sz="1200" b="1" dirty="0" smtClean="0">
                <a:solidFill>
                  <a:schemeClr val="tx1">
                    <a:lumMod val="65000"/>
                    <a:lumOff val="35000"/>
                  </a:schemeClr>
                </a:solidFill>
                <a:latin typeface="Arial" pitchFamily="34" charset="0"/>
                <a:cs typeface="Arial" pitchFamily="34" charset="0"/>
              </a:rPr>
              <a:t>)</a:t>
            </a:r>
            <a:endParaRPr lang="pt-BR" sz="1200" b="1" dirty="0">
              <a:solidFill>
                <a:schemeClr val="tx1">
                  <a:lumMod val="65000"/>
                  <a:lumOff val="35000"/>
                </a:schemeClr>
              </a:solidFill>
              <a:latin typeface="Arial" pitchFamily="34" charset="0"/>
              <a:cs typeface="Arial" pitchFamily="34" charset="0"/>
            </a:endParaRPr>
          </a:p>
        </p:txBody>
      </p:sp>
      <p:pic>
        <p:nvPicPr>
          <p:cNvPr id="2" name="Imagem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53921" y="1610435"/>
            <a:ext cx="1938958" cy="2585278"/>
          </a:xfrm>
          <a:prstGeom prst="rect">
            <a:avLst/>
          </a:prstGeom>
        </p:spPr>
      </p:pic>
      <p:pic>
        <p:nvPicPr>
          <p:cNvPr id="3" name="Imagem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58499" y="4310013"/>
            <a:ext cx="2618581" cy="1963936"/>
          </a:xfrm>
          <a:prstGeom prst="rect">
            <a:avLst/>
          </a:prstGeom>
        </p:spPr>
      </p:pic>
    </p:spTree>
    <p:extLst>
      <p:ext uri="{BB962C8B-B14F-4D97-AF65-F5344CB8AC3E}">
        <p14:creationId xmlns:p14="http://schemas.microsoft.com/office/powerpoint/2010/main" val="3537326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711103"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Luiz G. Sousa; Selma Siessere; Tarciso J. R. Junior </a:t>
            </a:r>
            <a:endParaRPr lang="pt-BR" sz="1500" dirty="0">
              <a:solidFill>
                <a:schemeClr val="bg1"/>
              </a:solidFill>
              <a:latin typeface="Arial"/>
              <a:cs typeface="Arial"/>
            </a:endParaRPr>
          </a:p>
        </p:txBody>
      </p:sp>
      <p:sp>
        <p:nvSpPr>
          <p:cNvPr id="7" name="TextBox 6"/>
          <p:cNvSpPr txBox="1"/>
          <p:nvPr/>
        </p:nvSpPr>
        <p:spPr>
          <a:xfrm>
            <a:off x="338080" y="334343"/>
            <a:ext cx="6345633"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Acessório Luminoso para Raio-</a:t>
            </a:r>
            <a:r>
              <a:rPr lang="pt-BR" sz="2300" dirty="0" err="1" smtClean="0">
                <a:solidFill>
                  <a:schemeClr val="bg1"/>
                </a:solidFill>
                <a:latin typeface="Arial"/>
                <a:cs typeface="Arial"/>
              </a:rPr>
              <a:t>X</a:t>
            </a:r>
            <a:r>
              <a:rPr lang="pt-BR" sz="2300" dirty="0" smtClean="0">
                <a:solidFill>
                  <a:schemeClr val="bg1"/>
                </a:solidFill>
                <a:latin typeface="Arial"/>
                <a:cs typeface="Arial"/>
              </a:rPr>
              <a:t> Odontológico</a:t>
            </a:r>
            <a:endParaRPr lang="pt-BR" sz="2300" dirty="0">
              <a:solidFill>
                <a:schemeClr val="bg1"/>
              </a:solidFill>
              <a:latin typeface="Arial"/>
              <a:cs typeface="Arial"/>
            </a:endParaRPr>
          </a:p>
        </p:txBody>
      </p:sp>
      <p:sp>
        <p:nvSpPr>
          <p:cNvPr id="9" name="TextBox 8"/>
          <p:cNvSpPr txBox="1"/>
          <p:nvPr/>
        </p:nvSpPr>
        <p:spPr>
          <a:xfrm>
            <a:off x="7929350" y="6576683"/>
            <a:ext cx="2975223" cy="285178"/>
          </a:xfrm>
          <a:prstGeom prst="rect">
            <a:avLst/>
          </a:prstGeom>
          <a:noFill/>
        </p:spPr>
        <p:txBody>
          <a:bodyPr wrap="square" lIns="99539" tIns="49770" rIns="99539" bIns="49770" rtlCol="0">
            <a:spAutoFit/>
          </a:bodyPr>
          <a:lstStyle/>
          <a:p>
            <a:r>
              <a:rPr lang="pt-BR" sz="1200" b="1" dirty="0" smtClean="0">
                <a:solidFill>
                  <a:schemeClr val="tx1">
                    <a:lumMod val="65000"/>
                    <a:lumOff val="35000"/>
                  </a:schemeClr>
                </a:solidFill>
                <a:latin typeface="Arial"/>
                <a:cs typeface="Arial"/>
              </a:rPr>
              <a:t>F. de Odontologia de Ribeirão Preto</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5030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273904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84297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7739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Na Odontologia o </a:t>
            </a:r>
            <a:r>
              <a:rPr lang="pt-BR" sz="1200" dirty="0">
                <a:solidFill>
                  <a:schemeClr val="tx1">
                    <a:lumMod val="50000"/>
                    <a:lumOff val="50000"/>
                  </a:schemeClr>
                </a:solidFill>
                <a:latin typeface="Arial"/>
                <a:cs typeface="Arial"/>
              </a:rPr>
              <a:t>exame radiográfico é de fundamental importância </a:t>
            </a:r>
            <a:r>
              <a:rPr lang="pt-BR" sz="1200" dirty="0" smtClean="0">
                <a:solidFill>
                  <a:schemeClr val="tx1">
                    <a:lumMod val="50000"/>
                    <a:lumOff val="50000"/>
                  </a:schemeClr>
                </a:solidFill>
                <a:latin typeface="Arial"/>
                <a:cs typeface="Arial"/>
              </a:rPr>
              <a:t>pois </a:t>
            </a:r>
            <a:r>
              <a:rPr lang="pt-BR" sz="1200" dirty="0">
                <a:solidFill>
                  <a:schemeClr val="tx1">
                    <a:lumMod val="50000"/>
                    <a:lumOff val="50000"/>
                  </a:schemeClr>
                </a:solidFill>
                <a:latin typeface="Arial"/>
                <a:cs typeface="Arial"/>
              </a:rPr>
              <a:t>contribui para o profissional realizar diagnósticos. </a:t>
            </a:r>
            <a:r>
              <a:rPr lang="pt-BR" sz="1200" dirty="0" smtClean="0">
                <a:solidFill>
                  <a:schemeClr val="tx1">
                    <a:lumMod val="50000"/>
                    <a:lumOff val="50000"/>
                  </a:schemeClr>
                </a:solidFill>
                <a:latin typeface="Arial"/>
                <a:cs typeface="Arial"/>
              </a:rPr>
              <a:t>Para a realização das </a:t>
            </a:r>
            <a:r>
              <a:rPr lang="pt-BR" sz="1200" dirty="0">
                <a:solidFill>
                  <a:schemeClr val="tx1">
                    <a:lumMod val="50000"/>
                    <a:lumOff val="50000"/>
                  </a:schemeClr>
                </a:solidFill>
                <a:latin typeface="Arial"/>
                <a:cs typeface="Arial"/>
              </a:rPr>
              <a:t>técnicas </a:t>
            </a:r>
            <a:r>
              <a:rPr lang="pt-BR" sz="1200" dirty="0" err="1">
                <a:solidFill>
                  <a:schemeClr val="tx1">
                    <a:lumMod val="50000"/>
                    <a:lumOff val="50000"/>
                  </a:schemeClr>
                </a:solidFill>
                <a:latin typeface="Arial"/>
                <a:cs typeface="Arial"/>
              </a:rPr>
              <a:t>intraorais</a:t>
            </a:r>
            <a:r>
              <a:rPr lang="pt-BR" sz="1200" dirty="0">
                <a:solidFill>
                  <a:schemeClr val="tx1">
                    <a:lumMod val="50000"/>
                    <a:lumOff val="50000"/>
                  </a:schemeClr>
                </a:solidFill>
                <a:latin typeface="Arial"/>
                <a:cs typeface="Arial"/>
              </a:rPr>
              <a:t> </a:t>
            </a:r>
            <a:r>
              <a:rPr lang="pt-BR" sz="1200" dirty="0" smtClean="0">
                <a:solidFill>
                  <a:schemeClr val="tx1">
                    <a:lumMod val="50000"/>
                    <a:lumOff val="50000"/>
                  </a:schemeClr>
                </a:solidFill>
                <a:latin typeface="Arial"/>
                <a:cs typeface="Arial"/>
              </a:rPr>
              <a:t>é necessário o correto </a:t>
            </a:r>
            <a:r>
              <a:rPr lang="pt-BR" sz="1200" dirty="0">
                <a:solidFill>
                  <a:schemeClr val="tx1">
                    <a:lumMod val="50000"/>
                    <a:lumOff val="50000"/>
                  </a:schemeClr>
                </a:solidFill>
                <a:latin typeface="Arial"/>
                <a:cs typeface="Arial"/>
              </a:rPr>
              <a:t>posicionamento do filme </a:t>
            </a:r>
            <a:r>
              <a:rPr lang="pt-BR" sz="1200" dirty="0" smtClean="0">
                <a:solidFill>
                  <a:schemeClr val="tx1">
                    <a:lumMod val="50000"/>
                    <a:lumOff val="50000"/>
                  </a:schemeClr>
                </a:solidFill>
                <a:latin typeface="Arial"/>
                <a:cs typeface="Arial"/>
              </a:rPr>
              <a:t>bem como do </a:t>
            </a:r>
            <a:r>
              <a:rPr lang="pt-BR" sz="1200" dirty="0">
                <a:solidFill>
                  <a:schemeClr val="tx1">
                    <a:lumMod val="50000"/>
                    <a:lumOff val="50000"/>
                  </a:schemeClr>
                </a:solidFill>
                <a:latin typeface="Arial"/>
                <a:cs typeface="Arial"/>
              </a:rPr>
              <a:t>cilindro </a:t>
            </a:r>
            <a:r>
              <a:rPr lang="pt-BR" sz="1200" dirty="0" smtClean="0">
                <a:solidFill>
                  <a:schemeClr val="tx1">
                    <a:lumMod val="50000"/>
                    <a:lumOff val="50000"/>
                  </a:schemeClr>
                </a:solidFill>
                <a:latin typeface="Arial"/>
                <a:cs typeface="Arial"/>
              </a:rPr>
              <a:t>localizador. Porém, a </a:t>
            </a:r>
            <a:r>
              <a:rPr lang="pt-BR" sz="1200" dirty="0">
                <a:solidFill>
                  <a:schemeClr val="tx1">
                    <a:lumMod val="50000"/>
                    <a:lumOff val="50000"/>
                  </a:schemeClr>
                </a:solidFill>
                <a:latin typeface="Arial"/>
                <a:cs typeface="Arial"/>
              </a:rPr>
              <a:t>falta de domínio das técnicas, </a:t>
            </a:r>
            <a:r>
              <a:rPr lang="pt-BR" sz="1200" dirty="0" smtClean="0">
                <a:solidFill>
                  <a:schemeClr val="tx1">
                    <a:lumMod val="50000"/>
                    <a:lumOff val="50000"/>
                  </a:schemeClr>
                </a:solidFill>
                <a:latin typeface="Arial"/>
                <a:cs typeface="Arial"/>
              </a:rPr>
              <a:t>gera </a:t>
            </a:r>
            <a:r>
              <a:rPr lang="pt-BR" sz="1200" dirty="0">
                <a:solidFill>
                  <a:schemeClr val="tx1">
                    <a:lumMod val="50000"/>
                    <a:lumOff val="50000"/>
                  </a:schemeClr>
                </a:solidFill>
                <a:latin typeface="Arial"/>
                <a:cs typeface="Arial"/>
              </a:rPr>
              <a:t>imagens totalmente distorcidas, encurtadas ou </a:t>
            </a:r>
            <a:r>
              <a:rPr lang="pt-BR" sz="1200" dirty="0" smtClean="0">
                <a:solidFill>
                  <a:schemeClr val="tx1">
                    <a:lumMod val="50000"/>
                    <a:lumOff val="50000"/>
                  </a:schemeClr>
                </a:solidFill>
                <a:latin typeface="Arial"/>
                <a:cs typeface="Arial"/>
              </a:rPr>
              <a:t>alongadas, </a:t>
            </a:r>
            <a:r>
              <a:rPr lang="pt-BR" sz="1200" dirty="0">
                <a:solidFill>
                  <a:schemeClr val="tx1">
                    <a:lumMod val="50000"/>
                    <a:lumOff val="50000"/>
                  </a:schemeClr>
                </a:solidFill>
                <a:latin typeface="Arial"/>
                <a:cs typeface="Arial"/>
              </a:rPr>
              <a:t>gerando novas exposições dos indivíduos aos raios-</a:t>
            </a:r>
            <a:r>
              <a:rPr lang="pt-BR" sz="1200" dirty="0" err="1">
                <a:solidFill>
                  <a:schemeClr val="tx1">
                    <a:lumMod val="50000"/>
                    <a:lumOff val="50000"/>
                  </a:schemeClr>
                </a:solidFill>
                <a:latin typeface="Arial"/>
                <a:cs typeface="Arial"/>
              </a:rPr>
              <a:t>X</a:t>
            </a:r>
            <a:r>
              <a:rPr lang="pt-BR" sz="1200" dirty="0" smtClean="0">
                <a:solidFill>
                  <a:schemeClr val="tx1">
                    <a:lumMod val="50000"/>
                    <a:lumOff val="50000"/>
                  </a:schemeClr>
                </a:solidFill>
                <a:latin typeface="Arial"/>
                <a:cs typeface="Arial"/>
              </a:rPr>
              <a:t>.</a:t>
            </a:r>
          </a:p>
        </p:txBody>
      </p:sp>
      <p:sp>
        <p:nvSpPr>
          <p:cNvPr id="14" name="TextBox 13"/>
          <p:cNvSpPr txBox="1"/>
          <p:nvPr/>
        </p:nvSpPr>
        <p:spPr>
          <a:xfrm>
            <a:off x="356848" y="3008669"/>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O objetivo desta tecnologia é determinar </a:t>
            </a:r>
            <a:r>
              <a:rPr lang="pt-BR" sz="1200" dirty="0">
                <a:solidFill>
                  <a:schemeClr val="tx1">
                    <a:lumMod val="50000"/>
                    <a:lumOff val="50000"/>
                  </a:schemeClr>
                </a:solidFill>
                <a:latin typeface="Arial"/>
                <a:cs typeface="Arial"/>
              </a:rPr>
              <a:t>com exatidão a área e o raio central de incidência dos feixes de raios-</a:t>
            </a:r>
            <a:r>
              <a:rPr lang="pt-BR" sz="1200" dirty="0" err="1">
                <a:solidFill>
                  <a:schemeClr val="tx1">
                    <a:lumMod val="50000"/>
                    <a:lumOff val="50000"/>
                  </a:schemeClr>
                </a:solidFill>
                <a:latin typeface="Arial"/>
                <a:cs typeface="Arial"/>
              </a:rPr>
              <a:t>X</a:t>
            </a:r>
            <a:r>
              <a:rPr lang="pt-BR" sz="1200" dirty="0">
                <a:solidFill>
                  <a:schemeClr val="tx1">
                    <a:lumMod val="50000"/>
                    <a:lumOff val="50000"/>
                  </a:schemeClr>
                </a:solidFill>
                <a:latin typeface="Arial"/>
                <a:cs typeface="Arial"/>
              </a:rPr>
              <a:t>, na realização das técnicas </a:t>
            </a:r>
            <a:r>
              <a:rPr lang="pt-BR" sz="1200" dirty="0" err="1">
                <a:solidFill>
                  <a:schemeClr val="tx1">
                    <a:lumMod val="50000"/>
                    <a:lumOff val="50000"/>
                  </a:schemeClr>
                </a:solidFill>
                <a:latin typeface="Arial"/>
                <a:cs typeface="Arial"/>
              </a:rPr>
              <a:t>intraorais</a:t>
            </a:r>
            <a:r>
              <a:rPr lang="pt-BR" sz="1200" dirty="0">
                <a:solidFill>
                  <a:schemeClr val="tx1">
                    <a:lumMod val="50000"/>
                    <a:lumOff val="50000"/>
                  </a:schemeClr>
                </a:solidFill>
                <a:latin typeface="Arial"/>
                <a:cs typeface="Arial"/>
              </a:rPr>
              <a:t> de radiografias </a:t>
            </a:r>
            <a:r>
              <a:rPr lang="pt-BR" sz="1200" dirty="0" smtClean="0">
                <a:solidFill>
                  <a:schemeClr val="tx1">
                    <a:lumMod val="50000"/>
                    <a:lumOff val="50000"/>
                  </a:schemeClr>
                </a:solidFill>
                <a:latin typeface="Arial"/>
                <a:cs typeface="Arial"/>
              </a:rPr>
              <a:t>odontológicas, através de um campo luminoso, minimizando </a:t>
            </a:r>
            <a:r>
              <a:rPr lang="pt-BR" sz="1200" dirty="0">
                <a:solidFill>
                  <a:schemeClr val="tx1">
                    <a:lumMod val="50000"/>
                    <a:lumOff val="50000"/>
                  </a:schemeClr>
                </a:solidFill>
                <a:latin typeface="Arial"/>
                <a:cs typeface="Arial"/>
              </a:rPr>
              <a:t>erros </a:t>
            </a:r>
            <a:r>
              <a:rPr lang="pt-BR" sz="1200" dirty="0" smtClean="0">
                <a:solidFill>
                  <a:schemeClr val="tx1">
                    <a:lumMod val="50000"/>
                    <a:lumOff val="50000"/>
                  </a:schemeClr>
                </a:solidFill>
                <a:latin typeface="Arial"/>
                <a:cs typeface="Arial"/>
              </a:rPr>
              <a:t>e </a:t>
            </a:r>
            <a:r>
              <a:rPr lang="pt-BR" sz="1200" dirty="0">
                <a:solidFill>
                  <a:schemeClr val="tx1">
                    <a:lumMod val="50000"/>
                    <a:lumOff val="50000"/>
                  </a:schemeClr>
                </a:solidFill>
                <a:latin typeface="Arial"/>
                <a:cs typeface="Arial"/>
              </a:rPr>
              <a:t>protegendo os indivíduos de sistemáticas exposições aos raios-</a:t>
            </a:r>
            <a:r>
              <a:rPr lang="pt-BR" sz="1200" dirty="0" err="1" smtClean="0">
                <a:solidFill>
                  <a:schemeClr val="tx1">
                    <a:lumMod val="50000"/>
                    <a:lumOff val="50000"/>
                  </a:schemeClr>
                </a:solidFill>
                <a:latin typeface="Arial"/>
                <a:cs typeface="Arial"/>
              </a:rPr>
              <a:t>X</a:t>
            </a:r>
            <a:r>
              <a:rPr lang="pt-BR" sz="1200" dirty="0">
                <a:solidFill>
                  <a:schemeClr val="tx1">
                    <a:lumMod val="50000"/>
                    <a:lumOff val="50000"/>
                  </a:schemeClr>
                </a:solidFill>
                <a:latin typeface="Arial"/>
                <a:cs typeface="Arial"/>
              </a:rPr>
              <a:t>.</a:t>
            </a:r>
          </a:p>
        </p:txBody>
      </p:sp>
      <p:sp>
        <p:nvSpPr>
          <p:cNvPr id="15" name="TextBox 14"/>
          <p:cNvSpPr txBox="1"/>
          <p:nvPr/>
        </p:nvSpPr>
        <p:spPr>
          <a:xfrm>
            <a:off x="356848" y="4030699"/>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Empresas interessadas na produção e comercialização do dispositivo.</a:t>
            </a:r>
          </a:p>
          <a:p>
            <a:pPr algn="just"/>
            <a:r>
              <a:rPr lang="pt-BR" sz="1200" dirty="0" smtClean="0">
                <a:solidFill>
                  <a:schemeClr val="tx1">
                    <a:lumMod val="50000"/>
                    <a:lumOff val="50000"/>
                  </a:schemeClr>
                </a:solidFill>
                <a:latin typeface="Arial"/>
                <a:cs typeface="Arial"/>
              </a:rPr>
              <a:t>• Faculdades de Odontologia.</a:t>
            </a:r>
          </a:p>
          <a:p>
            <a:pPr algn="just"/>
            <a:r>
              <a:rPr lang="pt-BR" sz="1200" dirty="0">
                <a:solidFill>
                  <a:schemeClr val="tx1">
                    <a:lumMod val="50000"/>
                    <a:lumOff val="50000"/>
                  </a:schemeClr>
                </a:solidFill>
                <a:latin typeface="Arial"/>
                <a:cs typeface="Arial"/>
              </a:rPr>
              <a:t>• Profissionais da área da </a:t>
            </a:r>
            <a:r>
              <a:rPr lang="pt-BR" sz="1200" dirty="0" smtClean="0">
                <a:solidFill>
                  <a:schemeClr val="tx1">
                    <a:lumMod val="50000"/>
                    <a:lumOff val="50000"/>
                  </a:schemeClr>
                </a:solidFill>
                <a:latin typeface="Arial"/>
                <a:cs typeface="Arial"/>
              </a:rPr>
              <a:t>Odontologia.</a:t>
            </a:r>
            <a:endParaRPr lang="pt-BR" sz="1200" dirty="0">
              <a:solidFill>
                <a:schemeClr val="tx1">
                  <a:lumMod val="50000"/>
                  <a:lumOff val="50000"/>
                </a:schemeClr>
              </a:solidFill>
              <a:latin typeface="Arial"/>
              <a:cs typeface="Arial"/>
            </a:endParaRPr>
          </a:p>
          <a:p>
            <a:pPr algn="just"/>
            <a:r>
              <a:rPr lang="pt-BR" sz="1200" dirty="0" smtClean="0">
                <a:solidFill>
                  <a:schemeClr val="tx1">
                    <a:lumMod val="50000"/>
                    <a:lumOff val="50000"/>
                  </a:schemeClr>
                </a:solidFill>
                <a:latin typeface="Arial"/>
                <a:cs typeface="Arial"/>
              </a:rPr>
              <a:t>• Técnicos de radiologia.</a:t>
            </a:r>
          </a:p>
          <a:p>
            <a:pPr algn="just"/>
            <a:r>
              <a:rPr lang="pt-BR" sz="1200" dirty="0" smtClean="0">
                <a:solidFill>
                  <a:schemeClr val="tx1">
                    <a:lumMod val="50000"/>
                    <a:lumOff val="50000"/>
                  </a:schemeClr>
                </a:solidFill>
                <a:latin typeface="Arial"/>
                <a:cs typeface="Arial"/>
              </a:rPr>
              <a:t>• Professores e alunos de graduação em Odontologia.</a:t>
            </a:r>
          </a:p>
        </p:txBody>
      </p:sp>
      <p:sp>
        <p:nvSpPr>
          <p:cNvPr id="16" name="TextBox 15"/>
          <p:cNvSpPr txBox="1"/>
          <p:nvPr/>
        </p:nvSpPr>
        <p:spPr>
          <a:xfrm>
            <a:off x="356849" y="54898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04115" y="6603118"/>
            <a:ext cx="35117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a:t>
            </a:r>
            <a:r>
              <a:rPr lang="pt-BR" sz="1100" b="1" dirty="0" err="1" smtClean="0">
                <a:solidFill>
                  <a:schemeClr val="tx1">
                    <a:lumMod val="50000"/>
                    <a:lumOff val="50000"/>
                  </a:schemeClr>
                </a:solidFill>
                <a:latin typeface="Arial"/>
                <a:cs typeface="Arial"/>
              </a:rPr>
              <a:t>nº</a:t>
            </a:r>
            <a:r>
              <a:rPr lang="pt-BR" sz="1100" b="1" dirty="0" smtClean="0">
                <a:solidFill>
                  <a:schemeClr val="tx1">
                    <a:lumMod val="50000"/>
                    <a:lumOff val="50000"/>
                  </a:schemeClr>
                </a:solidFill>
                <a:latin typeface="Arial"/>
                <a:cs typeface="Arial"/>
              </a:rPr>
              <a:t>: BR 10 2014 031208-0</a:t>
            </a:r>
            <a:endParaRPr lang="pt-BR" sz="1100" b="1" dirty="0">
              <a:solidFill>
                <a:schemeClr val="tx1">
                  <a:lumMod val="50000"/>
                  <a:lumOff val="50000"/>
                </a:schemeClr>
              </a:solidFill>
              <a:latin typeface="Arial"/>
              <a:cs typeface="Arial"/>
            </a:endParaRPr>
          </a:p>
        </p:txBody>
      </p:sp>
      <p:sp>
        <p:nvSpPr>
          <p:cNvPr id="21" name="Chevron 20"/>
          <p:cNvSpPr/>
          <p:nvPr/>
        </p:nvSpPr>
        <p:spPr>
          <a:xfrm>
            <a:off x="402988" y="57903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7903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7903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7903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6" y="6594528"/>
            <a:ext cx="418434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 Máquinas e Equipamentos  </a:t>
            </a:r>
            <a:endParaRPr lang="pt-BR" sz="1200" b="1" dirty="0">
              <a:solidFill>
                <a:schemeClr val="tx1">
                  <a:lumMod val="65000"/>
                  <a:lumOff val="35000"/>
                </a:schemeClr>
              </a:solidFill>
              <a:latin typeface="Arial" pitchFamily="34" charset="0"/>
              <a:cs typeface="Arial" pitchFamily="34" charset="0"/>
            </a:endParaRPr>
          </a:p>
        </p:txBody>
      </p:sp>
      <p:pic>
        <p:nvPicPr>
          <p:cNvPr id="26" name="Picture 25"/>
          <p:cNvPicPr/>
          <p:nvPr/>
        </p:nvPicPr>
        <p:blipFill rotWithShape="1">
          <a:blip r:embed="rId3" cstate="screen">
            <a:extLst>
              <a:ext uri="{28A0092B-C50C-407E-A947-70E740481C1C}">
                <a14:useLocalDpi xmlns:a14="http://schemas.microsoft.com/office/drawing/2010/main" val="0"/>
              </a:ext>
            </a:extLst>
          </a:blip>
          <a:srcRect l="28403" t="23614" r="33183"/>
          <a:stretch/>
        </p:blipFill>
        <p:spPr bwMode="auto">
          <a:xfrm rot="16200000" flipH="1">
            <a:off x="7356772" y="1298828"/>
            <a:ext cx="2074359" cy="3093645"/>
          </a:xfrm>
          <a:prstGeom prst="rect">
            <a:avLst/>
          </a:prstGeom>
          <a:ln>
            <a:noFill/>
          </a:ln>
          <a:extLst>
            <a:ext uri="{53640926-AAD7-44D8-BBD7-CCE9431645EC}">
              <a14:shadowObscured xmlns:a14="http://schemas.microsoft.com/office/drawing/2010/main"/>
            </a:ext>
          </a:extLst>
        </p:spPr>
      </p:pic>
      <p:pic>
        <p:nvPicPr>
          <p:cNvPr id="3" name="Picture 2" descr="PICT0042.JPG"/>
          <p:cNvPicPr>
            <a:picLocks noChangeAspect="1"/>
          </p:cNvPicPr>
          <p:nvPr/>
        </p:nvPicPr>
        <p:blipFill rotWithShape="1">
          <a:blip r:embed="rId4" cstate="screen">
            <a:extLst>
              <a:ext uri="{28A0092B-C50C-407E-A947-70E740481C1C}">
                <a14:useLocalDpi xmlns:a14="http://schemas.microsoft.com/office/drawing/2010/main" val="0"/>
              </a:ext>
            </a:extLst>
          </a:blip>
          <a:srcRect l="3188" t="10241" r="9484" b="23410"/>
          <a:stretch/>
        </p:blipFill>
        <p:spPr>
          <a:xfrm>
            <a:off x="6859154" y="4237329"/>
            <a:ext cx="3081620" cy="1755970"/>
          </a:xfrm>
          <a:prstGeom prst="rect">
            <a:avLst/>
          </a:prstGeom>
        </p:spPr>
      </p:pic>
    </p:spTree>
    <p:extLst>
      <p:ext uri="{BB962C8B-B14F-4D97-AF65-F5344CB8AC3E}">
        <p14:creationId xmlns:p14="http://schemas.microsoft.com/office/powerpoint/2010/main" val="7504254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453" y="1017401"/>
            <a:ext cx="5370194" cy="331344"/>
          </a:xfrm>
          <a:prstGeom prst="rect">
            <a:avLst/>
          </a:prstGeom>
          <a:noFill/>
        </p:spPr>
        <p:txBody>
          <a:bodyPr wrap="none" lIns="99539" tIns="49770" rIns="99539" bIns="49770" rtlCol="0">
            <a:spAutoFit/>
          </a:bodyPr>
          <a:lstStyle/>
          <a:p>
            <a:r>
              <a:rPr lang="pt-BR" sz="1500" dirty="0" smtClean="0">
                <a:solidFill>
                  <a:schemeClr val="bg1"/>
                </a:solidFill>
                <a:latin typeface="Arial" panose="020B0604020202020204" pitchFamily="34" charset="0"/>
                <a:cs typeface="Arial" panose="020B0604020202020204" pitchFamily="34" charset="0"/>
              </a:rPr>
              <a:t>Silvio S. da Silva; Paulo R. F. Marcelino; Larissa P. </a:t>
            </a:r>
            <a:r>
              <a:rPr lang="pt-BR" sz="1500" dirty="0" err="1" smtClean="0">
                <a:solidFill>
                  <a:schemeClr val="bg1"/>
                </a:solidFill>
                <a:latin typeface="Arial" panose="020B0604020202020204" pitchFamily="34" charset="0"/>
                <a:cs typeface="Arial" panose="020B0604020202020204" pitchFamily="34" charset="0"/>
              </a:rPr>
              <a:t>Brumano</a:t>
            </a:r>
            <a:endParaRPr lang="pt-BR"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99453" y="369691"/>
            <a:ext cx="5649630" cy="454455"/>
          </a:xfrm>
          <a:prstGeom prst="rect">
            <a:avLst/>
          </a:prstGeom>
          <a:noFill/>
        </p:spPr>
        <p:txBody>
          <a:bodyPr wrap="none" lIns="99539" tIns="49770" rIns="99539" bIns="49770" rtlCol="0">
            <a:spAutoFit/>
          </a:bodyPr>
          <a:lstStyle/>
          <a:p>
            <a:r>
              <a:rPr lang="pt-BR" sz="2300" dirty="0" err="1">
                <a:solidFill>
                  <a:schemeClr val="bg1"/>
                </a:solidFill>
                <a:latin typeface="Arial" panose="020B0604020202020204" pitchFamily="34" charset="0"/>
                <a:cs typeface="Arial" panose="020B0604020202020204" pitchFamily="34" charset="0"/>
              </a:rPr>
              <a:t>B</a:t>
            </a:r>
            <a:r>
              <a:rPr lang="pt-BR" sz="2300" dirty="0" err="1" smtClean="0">
                <a:solidFill>
                  <a:schemeClr val="bg1"/>
                </a:solidFill>
                <a:latin typeface="Arial" panose="020B0604020202020204" pitchFamily="34" charset="0"/>
                <a:cs typeface="Arial" panose="020B0604020202020204" pitchFamily="34" charset="0"/>
              </a:rPr>
              <a:t>iossurfactantes</a:t>
            </a:r>
            <a:r>
              <a:rPr lang="pt-BR" sz="2300" dirty="0" smtClean="0">
                <a:solidFill>
                  <a:schemeClr val="bg1"/>
                </a:solidFill>
                <a:latin typeface="Arial" panose="020B0604020202020204" pitchFamily="34" charset="0"/>
                <a:cs typeface="Arial" panose="020B0604020202020204" pitchFamily="34" charset="0"/>
              </a:rPr>
              <a:t> Derivados de Leveduras</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44146" y="6549387"/>
            <a:ext cx="2579878"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panose="020B0604020202020204" pitchFamily="34" charset="0"/>
                <a:cs typeface="Arial" panose="020B0604020202020204" pitchFamily="34" charset="0"/>
              </a:rPr>
              <a:t>Escola de Engenharia de Lorena</a:t>
            </a:r>
            <a:endParaRPr lang="pt-BR"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99453" y="1525283"/>
            <a:ext cx="6208843" cy="1223897"/>
          </a:xfrm>
          <a:prstGeom prst="rect">
            <a:avLst/>
          </a:prstGeom>
          <a:noFill/>
        </p:spPr>
        <p:txBody>
          <a:bodyPr wrap="squar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Introdução</a:t>
            </a:r>
          </a:p>
          <a:p>
            <a:pPr algn="just"/>
            <a:r>
              <a:rPr lang="pt-BR" sz="1200" dirty="0" smtClean="0">
                <a:solidFill>
                  <a:schemeClr val="bg1">
                    <a:lumMod val="50000"/>
                  </a:schemeClr>
                </a:solidFill>
                <a:latin typeface="Arial" panose="020B0604020202020204" pitchFamily="34" charset="0"/>
                <a:cs typeface="Arial" panose="020B0604020202020204" pitchFamily="34" charset="0"/>
              </a:rPr>
              <a:t>Biossurfactantes</a:t>
            </a:r>
            <a:r>
              <a:rPr lang="pt-BR" sz="1200" dirty="0">
                <a:solidFill>
                  <a:schemeClr val="bg1">
                    <a:lumMod val="50000"/>
                  </a:schemeClr>
                </a:solidFill>
                <a:latin typeface="Arial" panose="020B0604020202020204" pitchFamily="34" charset="0"/>
                <a:cs typeface="Arial" panose="020B0604020202020204" pitchFamily="34" charset="0"/>
              </a:rPr>
              <a:t> </a:t>
            </a:r>
            <a:r>
              <a:rPr lang="pt-BR" sz="1200" dirty="0" smtClean="0">
                <a:solidFill>
                  <a:schemeClr val="bg1">
                    <a:lumMod val="50000"/>
                  </a:schemeClr>
                </a:solidFill>
                <a:latin typeface="Arial" panose="020B0604020202020204" pitchFamily="34" charset="0"/>
                <a:cs typeface="Arial" panose="020B0604020202020204" pitchFamily="34" charset="0"/>
              </a:rPr>
              <a:t>são </a:t>
            </a:r>
            <a:r>
              <a:rPr lang="pt-BR" sz="1200" dirty="0">
                <a:solidFill>
                  <a:schemeClr val="bg1">
                    <a:lumMod val="50000"/>
                  </a:schemeClr>
                </a:solidFill>
                <a:latin typeface="Arial" panose="020B0604020202020204" pitchFamily="34" charset="0"/>
                <a:cs typeface="Arial" panose="020B0604020202020204" pitchFamily="34" charset="0"/>
              </a:rPr>
              <a:t>compostos de origem microbiana com propriedades </a:t>
            </a:r>
            <a:r>
              <a:rPr lang="pt-BR" sz="1200" dirty="0" smtClean="0">
                <a:solidFill>
                  <a:schemeClr val="bg1">
                    <a:lumMod val="50000"/>
                  </a:schemeClr>
                </a:solidFill>
                <a:latin typeface="Arial" panose="020B0604020202020204" pitchFamily="34" charset="0"/>
                <a:cs typeface="Arial" panose="020B0604020202020204" pitchFamily="34" charset="0"/>
              </a:rPr>
              <a:t>emulsificante, </a:t>
            </a:r>
            <a:r>
              <a:rPr lang="pt-BR" sz="1200" dirty="0" err="1" smtClean="0">
                <a:solidFill>
                  <a:schemeClr val="bg1">
                    <a:lumMod val="50000"/>
                  </a:schemeClr>
                </a:solidFill>
                <a:latin typeface="Arial" panose="020B0604020202020204" pitchFamily="34" charset="0"/>
                <a:cs typeface="Arial" panose="020B0604020202020204" pitchFamily="34" charset="0"/>
              </a:rPr>
              <a:t>tensoativa</a:t>
            </a:r>
            <a:r>
              <a:rPr lang="pt-BR" sz="1200" dirty="0" smtClean="0">
                <a:solidFill>
                  <a:schemeClr val="bg1">
                    <a:lumMod val="50000"/>
                  </a:schemeClr>
                </a:solidFill>
                <a:latin typeface="Arial" panose="020B0604020202020204" pitchFamily="34" charset="0"/>
                <a:cs typeface="Arial" panose="020B0604020202020204" pitchFamily="34" charset="0"/>
              </a:rPr>
              <a:t>, antimicrobiana e antitumoral. </a:t>
            </a:r>
            <a:r>
              <a:rPr lang="pt-BR" sz="1200" dirty="0">
                <a:solidFill>
                  <a:schemeClr val="bg1">
                    <a:lumMod val="50000"/>
                  </a:schemeClr>
                </a:solidFill>
                <a:latin typeface="Arial" panose="020B0604020202020204" pitchFamily="34" charset="0"/>
                <a:cs typeface="Arial" panose="020B0604020202020204" pitchFamily="34" charset="0"/>
              </a:rPr>
              <a:t>A</a:t>
            </a:r>
            <a:r>
              <a:rPr lang="pt-BR" sz="1200" dirty="0" smtClean="0">
                <a:solidFill>
                  <a:schemeClr val="bg1">
                    <a:lumMod val="50000"/>
                  </a:schemeClr>
                </a:solidFill>
                <a:latin typeface="Arial" panose="020B0604020202020204" pitchFamily="34" charset="0"/>
                <a:cs typeface="Arial" panose="020B0604020202020204" pitchFamily="34" charset="0"/>
              </a:rPr>
              <a:t> </a:t>
            </a:r>
            <a:r>
              <a:rPr lang="pt-BR" sz="1200" dirty="0">
                <a:solidFill>
                  <a:schemeClr val="bg1">
                    <a:lumMod val="50000"/>
                  </a:schemeClr>
                </a:solidFill>
                <a:latin typeface="Arial" panose="020B0604020202020204" pitchFamily="34" charset="0"/>
                <a:cs typeface="Arial" panose="020B0604020202020204" pitchFamily="34" charset="0"/>
              </a:rPr>
              <a:t>produção </a:t>
            </a:r>
            <a:r>
              <a:rPr lang="pt-BR" sz="1200" dirty="0" smtClean="0">
                <a:solidFill>
                  <a:schemeClr val="bg1">
                    <a:lumMod val="50000"/>
                  </a:schemeClr>
                </a:solidFill>
                <a:latin typeface="Arial" panose="020B0604020202020204" pitchFamily="34" charset="0"/>
                <a:cs typeface="Arial" panose="020B0604020202020204" pitchFamily="34" charset="0"/>
              </a:rPr>
              <a:t>em larga escala desses </a:t>
            </a:r>
            <a:r>
              <a:rPr lang="pt-BR" sz="1200" dirty="0">
                <a:solidFill>
                  <a:schemeClr val="bg1">
                    <a:lumMod val="50000"/>
                  </a:schemeClr>
                </a:solidFill>
                <a:latin typeface="Arial" panose="020B0604020202020204" pitchFamily="34" charset="0"/>
                <a:cs typeface="Arial" panose="020B0604020202020204" pitchFamily="34" charset="0"/>
              </a:rPr>
              <a:t>compostos ainda é um fator preocupante, já que os custos do processo são elevados. Uma forma de solucionar este problema é a produção a partir da utilização de subprodutos industriais, como por exemplo, os materiais </a:t>
            </a:r>
            <a:r>
              <a:rPr lang="pt-BR" sz="1200" dirty="0" smtClean="0">
                <a:solidFill>
                  <a:schemeClr val="bg1">
                    <a:lumMod val="50000"/>
                  </a:schemeClr>
                </a:solidFill>
                <a:latin typeface="Arial" panose="020B0604020202020204" pitchFamily="34" charset="0"/>
                <a:cs typeface="Arial" panose="020B0604020202020204" pitchFamily="34" charset="0"/>
              </a:rPr>
              <a:t>lignocelulósicos do setor sucroalcooleiro.</a:t>
            </a:r>
            <a:endParaRPr lang="pt-BR"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99453" y="275049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Objetivos</a:t>
            </a:r>
            <a:endParaRPr lang="pt-BR" sz="1300" b="1" dirty="0">
              <a:solidFill>
                <a:srgbClr val="099ADD"/>
              </a:solidFill>
              <a:latin typeface="Arial" panose="020B0604020202020204" pitchFamily="34" charset="0"/>
              <a:cs typeface="Arial" panose="020B0604020202020204" pitchFamily="34" charset="0"/>
            </a:endParaRPr>
          </a:p>
        </p:txBody>
      </p:sp>
      <p:sp>
        <p:nvSpPr>
          <p:cNvPr id="12" name="TextBox 11"/>
          <p:cNvSpPr txBox="1"/>
          <p:nvPr/>
        </p:nvSpPr>
        <p:spPr>
          <a:xfrm>
            <a:off x="399453" y="3614372"/>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Aplicações e público alvo</a:t>
            </a:r>
            <a:endParaRPr lang="pt-BR" sz="1300" b="1" dirty="0">
              <a:solidFill>
                <a:srgbClr val="099ADD"/>
              </a:solidFill>
              <a:latin typeface="Arial" panose="020B0604020202020204" pitchFamily="34" charset="0"/>
              <a:cs typeface="Arial" panose="020B0604020202020204" pitchFamily="34" charset="0"/>
            </a:endParaRPr>
          </a:p>
        </p:txBody>
      </p:sp>
      <p:sp>
        <p:nvSpPr>
          <p:cNvPr id="14" name="TextBox 13"/>
          <p:cNvSpPr txBox="1"/>
          <p:nvPr/>
        </p:nvSpPr>
        <p:spPr>
          <a:xfrm>
            <a:off x="399453" y="2969319"/>
            <a:ext cx="6208844"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Produção de biossurfactantes por leveduras não-patogênicas utilizando o hidrolisado hemicelulósico do bagaço de cana-de-açúcar como principal matéria-prima diminuindo os custos de produção dessas substâncias e utilizando técnicas sustentáveis.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99453" y="3840199"/>
            <a:ext cx="6208844" cy="176250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química e de petróleo (desenvolvimento de novos materiais, aplicações em MEOR e biorremediação);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alimentícia (principalmente como agentes emulsionantes); </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Indústria farmacêutica (principalmente para o desenvolvimento de cosméticos);</a:t>
            </a: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 Agricultura (uma nova aplicação no controle de pragas – futuros biopesticidas);</a:t>
            </a:r>
            <a:endParaRPr lang="pt-BR" sz="12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pt-BR" sz="1200" dirty="0" smtClean="0">
              <a:solidFill>
                <a:schemeClr val="tx1">
                  <a:lumMod val="50000"/>
                  <a:lumOff val="50000"/>
                </a:schemeClr>
              </a:solidFill>
              <a:latin typeface="Arial" panose="020B0604020202020204" pitchFamily="34" charset="0"/>
              <a:cs typeface="Arial" panose="020B0604020202020204" pitchFamily="34" charset="0"/>
            </a:endParaRPr>
          </a:p>
          <a:p>
            <a:pPr algn="just"/>
            <a:r>
              <a:rPr lang="pt-BR" sz="1200" dirty="0" smtClean="0">
                <a:solidFill>
                  <a:schemeClr val="tx1">
                    <a:lumMod val="50000"/>
                    <a:lumOff val="50000"/>
                  </a:schemeClr>
                </a:solidFill>
                <a:latin typeface="Arial" panose="020B0604020202020204" pitchFamily="34" charset="0"/>
                <a:cs typeface="Arial" panose="020B0604020202020204" pitchFamily="34" charset="0"/>
              </a:rPr>
              <a:t>Estudos para futuras aplicações como agentes antimicrobianos, antitumorais e </a:t>
            </a:r>
            <a:r>
              <a:rPr lang="pt-BR" sz="1200" dirty="0" err="1" smtClean="0">
                <a:solidFill>
                  <a:schemeClr val="tx1">
                    <a:lumMod val="50000"/>
                    <a:lumOff val="50000"/>
                  </a:schemeClr>
                </a:solidFill>
                <a:latin typeface="Arial" panose="020B0604020202020204" pitchFamily="34" charset="0"/>
                <a:cs typeface="Arial" panose="020B0604020202020204" pitchFamily="34" charset="0"/>
              </a:rPr>
              <a:t>anti-aderentes</a:t>
            </a:r>
            <a:r>
              <a:rPr lang="pt-BR" sz="1200" dirty="0" smtClean="0">
                <a:solidFill>
                  <a:schemeClr val="tx1">
                    <a:lumMod val="50000"/>
                    <a:lumOff val="50000"/>
                  </a:schemeClr>
                </a:solidFill>
                <a:latin typeface="Arial" panose="020B0604020202020204" pitchFamily="34" charset="0"/>
                <a:cs typeface="Arial" panose="020B0604020202020204" pitchFamily="34" charset="0"/>
              </a:rPr>
              <a:t>, na eliminação de larvas de mosquitos vetores de doenças tropicais, como por exemplo, </a:t>
            </a:r>
            <a:r>
              <a:rPr lang="pt-BR" sz="1200" i="1" dirty="0" smtClean="0">
                <a:solidFill>
                  <a:schemeClr val="tx1">
                    <a:lumMod val="50000"/>
                    <a:lumOff val="50000"/>
                  </a:schemeClr>
                </a:solidFill>
                <a:latin typeface="Arial" panose="020B0604020202020204" pitchFamily="34" charset="0"/>
                <a:cs typeface="Arial" panose="020B0604020202020204" pitchFamily="34" charset="0"/>
              </a:rPr>
              <a:t>Aedes aegypti</a:t>
            </a:r>
            <a:r>
              <a:rPr lang="pt-BR" sz="1200" dirty="0" smtClean="0">
                <a:solidFill>
                  <a:schemeClr val="tx1">
                    <a:lumMod val="50000"/>
                    <a:lumOff val="50000"/>
                  </a:schemeClr>
                </a:solidFill>
                <a:latin typeface="Arial" panose="020B0604020202020204" pitchFamily="34" charset="0"/>
                <a:cs typeface="Arial" panose="020B0604020202020204" pitchFamily="34" charset="0"/>
              </a:rPr>
              <a:t>.</a:t>
            </a:r>
          </a:p>
        </p:txBody>
      </p:sp>
      <p:sp>
        <p:nvSpPr>
          <p:cNvPr id="16" name="TextBox 15"/>
          <p:cNvSpPr txBox="1"/>
          <p:nvPr/>
        </p:nvSpPr>
        <p:spPr>
          <a:xfrm>
            <a:off x="399453" y="555288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panose="020B0604020202020204" pitchFamily="34" charset="0"/>
                <a:cs typeface="Arial" panose="020B0604020202020204" pitchFamily="34" charset="0"/>
              </a:rPr>
              <a:t>Estágio de desenvolvimento</a:t>
            </a:r>
            <a:endParaRPr lang="pt-BR" sz="1300" b="1" dirty="0">
              <a:solidFill>
                <a:srgbClr val="099ADD"/>
              </a:solidFill>
              <a:latin typeface="Arial" panose="020B0604020202020204" pitchFamily="34" charset="0"/>
              <a:cs typeface="Arial" panose="020B0604020202020204" pitchFamily="34" charset="0"/>
            </a:endParaRPr>
          </a:p>
        </p:txBody>
      </p:sp>
      <p:sp>
        <p:nvSpPr>
          <p:cNvPr id="17" name="TextBox 16"/>
          <p:cNvSpPr txBox="1"/>
          <p:nvPr/>
        </p:nvSpPr>
        <p:spPr>
          <a:xfrm>
            <a:off x="4218739" y="6606778"/>
            <a:ext cx="3825407"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panose="020B0604020202020204" pitchFamily="34" charset="0"/>
                <a:cs typeface="Arial" panose="020B0604020202020204" pitchFamily="34" charset="0"/>
              </a:rPr>
              <a:t>Patente protegida sob o nº: BR 10 2014 031965-4</a:t>
            </a:r>
            <a:endParaRPr lang="pt-BR" sz="11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Chevron 20"/>
          <p:cNvSpPr/>
          <p:nvPr/>
        </p:nvSpPr>
        <p:spPr>
          <a:xfrm>
            <a:off x="399453" y="585344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pesquisa básica</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4" name="Chevron 33"/>
          <p:cNvSpPr/>
          <p:nvPr/>
        </p:nvSpPr>
        <p:spPr>
          <a:xfrm>
            <a:off x="1717116" y="585344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produção em escala laboratorial</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Chevron 34"/>
          <p:cNvSpPr/>
          <p:nvPr/>
        </p:nvSpPr>
        <p:spPr>
          <a:xfrm>
            <a:off x="303638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protótipo</a:t>
            </a:r>
            <a:endParaRPr lang="pt-B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6" name="Chevron 35"/>
          <p:cNvSpPr/>
          <p:nvPr/>
        </p:nvSpPr>
        <p:spPr>
          <a:xfrm>
            <a:off x="4338409" y="585344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panose="020B0604020202020204" pitchFamily="34" charset="0"/>
                <a:cs typeface="Arial" panose="020B0604020202020204" pitchFamily="34" charset="0"/>
              </a:rPr>
              <a:t>planta piloto</a:t>
            </a:r>
          </a:p>
        </p:txBody>
      </p:sp>
      <p:sp>
        <p:nvSpPr>
          <p:cNvPr id="18" name="CaixaDeTexto 17"/>
          <p:cNvSpPr txBox="1"/>
          <p:nvPr/>
        </p:nvSpPr>
        <p:spPr>
          <a:xfrm flipH="1">
            <a:off x="399453" y="6622651"/>
            <a:ext cx="4786549" cy="253916"/>
          </a:xfrm>
          <a:prstGeom prst="rect">
            <a:avLst/>
          </a:prstGeom>
          <a:noFill/>
        </p:spPr>
        <p:txBody>
          <a:bodyPr wrap="square" rtlCol="0">
            <a:spAutoFit/>
          </a:bodyPr>
          <a:lstStyle/>
          <a:p>
            <a:r>
              <a:rPr lang="pt-BR" sz="1000" b="1" dirty="0" smtClean="0">
                <a:solidFill>
                  <a:schemeClr val="tx1">
                    <a:lumMod val="65000"/>
                    <a:lumOff val="35000"/>
                  </a:schemeClr>
                </a:solidFill>
                <a:latin typeface="Arial" panose="020B0604020202020204" pitchFamily="34" charset="0"/>
                <a:cs typeface="Arial" pitchFamily="34" charset="0"/>
              </a:rPr>
              <a:t>Áreas: Agropecuária, alimentos, materiais, saúde e cuidados</a:t>
            </a:r>
            <a:endParaRPr lang="pt-BR" sz="10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27948"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anose="020B0604020202020204" pitchFamily="34" charset="0"/>
                <a:cs typeface="Arial" pitchFamily="34" charset="0"/>
              </a:rPr>
              <a:t> </a:t>
            </a:r>
            <a:endParaRPr lang="pt-BR" sz="1200" b="1" dirty="0">
              <a:solidFill>
                <a:schemeClr val="tx1">
                  <a:lumMod val="65000"/>
                  <a:lumOff val="35000"/>
                </a:schemeClr>
              </a:solidFill>
              <a:latin typeface="Arial" pitchFamily="34" charset="0"/>
              <a:cs typeface="Arial" pitchFamily="34" charset="0"/>
            </a:endParaRPr>
          </a:p>
        </p:txBody>
      </p:sp>
      <p:grpSp>
        <p:nvGrpSpPr>
          <p:cNvPr id="20" name="Grupo 19"/>
          <p:cNvGrpSpPr/>
          <p:nvPr/>
        </p:nvGrpSpPr>
        <p:grpSpPr>
          <a:xfrm>
            <a:off x="6959702" y="4094429"/>
            <a:ext cx="3050254" cy="1679110"/>
            <a:chOff x="1736016" y="1663385"/>
            <a:chExt cx="5492563" cy="3172767"/>
          </a:xfrm>
        </p:grpSpPr>
        <p:pic>
          <p:nvPicPr>
            <p:cNvPr id="25"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5294" t="11052" r="23140" b="4607"/>
            <a:stretch/>
          </p:blipFill>
          <p:spPr bwMode="auto">
            <a:xfrm>
              <a:off x="4225022" y="1663385"/>
              <a:ext cx="3003557" cy="317276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6157" r="31190"/>
            <a:stretch/>
          </p:blipFill>
          <p:spPr bwMode="auto">
            <a:xfrm>
              <a:off x="1746250" y="1663385"/>
              <a:ext cx="2478772" cy="30384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ixaDeTexto 26"/>
            <p:cNvSpPr txBox="1"/>
            <p:nvPr/>
          </p:nvSpPr>
          <p:spPr>
            <a:xfrm>
              <a:off x="1736016"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A</a:t>
              </a:r>
              <a:endParaRPr lang="pt-BR" b="1" dirty="0">
                <a:latin typeface="Arial" panose="020B0604020202020204" pitchFamily="34" charset="0"/>
                <a:cs typeface="Arial" panose="020B0604020202020204" pitchFamily="34" charset="0"/>
              </a:endParaRPr>
            </a:p>
          </p:txBody>
        </p:sp>
        <p:sp>
          <p:nvSpPr>
            <p:cNvPr id="28" name="CaixaDeTexto 27"/>
            <p:cNvSpPr txBox="1"/>
            <p:nvPr/>
          </p:nvSpPr>
          <p:spPr>
            <a:xfrm>
              <a:off x="4301944" y="1663385"/>
              <a:ext cx="320219" cy="756029"/>
            </a:xfrm>
            <a:prstGeom prst="rect">
              <a:avLst/>
            </a:prstGeom>
            <a:noFill/>
          </p:spPr>
          <p:txBody>
            <a:bodyPr wrap="square" rtlCol="0">
              <a:spAutoFit/>
            </a:bodyPr>
            <a:lstStyle/>
            <a:p>
              <a:r>
                <a:rPr lang="pt-BR" b="1" dirty="0" smtClean="0">
                  <a:latin typeface="Arial" panose="020B0604020202020204" pitchFamily="34" charset="0"/>
                  <a:cs typeface="Arial" panose="020B0604020202020204" pitchFamily="34" charset="0"/>
                </a:rPr>
                <a:t>B</a:t>
              </a:r>
              <a:endParaRPr lang="pt-BR" b="1" dirty="0">
                <a:latin typeface="Arial" panose="020B0604020202020204" pitchFamily="34" charset="0"/>
                <a:cs typeface="Arial" panose="020B0604020202020204" pitchFamily="34" charset="0"/>
              </a:endParaRPr>
            </a:p>
          </p:txBody>
        </p:sp>
      </p:grpSp>
      <p:sp>
        <p:nvSpPr>
          <p:cNvPr id="2" name="CaixaDeTexto 1"/>
          <p:cNvSpPr txBox="1"/>
          <p:nvPr/>
        </p:nvSpPr>
        <p:spPr>
          <a:xfrm>
            <a:off x="6959702" y="5702429"/>
            <a:ext cx="3308559" cy="707886"/>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Atividade larvicida dos biossurfactantes no combate ao </a:t>
            </a:r>
            <a:r>
              <a:rPr lang="pt-BR" sz="1000" i="1" dirty="0" smtClean="0">
                <a:latin typeface="Arial" panose="020B0604020202020204" pitchFamily="34" charset="0"/>
                <a:cs typeface="Arial" panose="020B0604020202020204" pitchFamily="34" charset="0"/>
              </a:rPr>
              <a:t>Aedes aegypti </a:t>
            </a:r>
          </a:p>
          <a:p>
            <a:pPr marL="228600" indent="-228600">
              <a:buAutoNum type="alphaUcParenBoth"/>
            </a:pPr>
            <a:r>
              <a:rPr lang="pt-BR" sz="1000" dirty="0" smtClean="0">
                <a:latin typeface="Arial" panose="020B0604020202020204" pitchFamily="34" charset="0"/>
                <a:cs typeface="Arial" panose="020B0604020202020204" pitchFamily="34" charset="0"/>
              </a:rPr>
              <a:t> Sem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viva</a:t>
            </a:r>
          </a:p>
          <a:p>
            <a:pPr marL="228600" indent="-228600">
              <a:buAutoNum type="alphaUcParenBoth"/>
            </a:pPr>
            <a:r>
              <a:rPr lang="pt-BR" sz="1000" dirty="0" smtClean="0">
                <a:latin typeface="Arial" panose="020B0604020202020204" pitchFamily="34" charset="0"/>
                <a:cs typeface="Arial" panose="020B0604020202020204" pitchFamily="34" charset="0"/>
              </a:rPr>
              <a:t> Com </a:t>
            </a:r>
            <a:r>
              <a:rPr lang="pt-BR" sz="1000" dirty="0" err="1" smtClean="0">
                <a:latin typeface="Arial" panose="020B0604020202020204" pitchFamily="34" charset="0"/>
                <a:cs typeface="Arial" panose="020B0604020202020204" pitchFamily="34" charset="0"/>
              </a:rPr>
              <a:t>biossurfactante</a:t>
            </a:r>
            <a:r>
              <a:rPr lang="pt-BR" sz="1000" dirty="0" smtClean="0">
                <a:latin typeface="Arial" panose="020B0604020202020204" pitchFamily="34" charset="0"/>
                <a:cs typeface="Arial" panose="020B0604020202020204" pitchFamily="34" charset="0"/>
              </a:rPr>
              <a:t> – larva morta</a:t>
            </a:r>
            <a:endParaRPr lang="pt-BR" sz="1000" dirty="0">
              <a:latin typeface="Arial" panose="020B0604020202020204" pitchFamily="34" charset="0"/>
              <a:cs typeface="Arial" panose="020B0604020202020204" pitchFamily="34" charset="0"/>
            </a:endParaRPr>
          </a:p>
        </p:txBody>
      </p:sp>
      <p:pic>
        <p:nvPicPr>
          <p:cNvPr id="29" name="Imagem 28"/>
          <p:cNvPicPr>
            <a:picLocks noChangeAspect="1"/>
          </p:cNvPicPr>
          <p:nvPr/>
        </p:nvPicPr>
        <p:blipFill>
          <a:blip r:embed="rId5"/>
          <a:stretch>
            <a:fillRect/>
          </a:stretch>
        </p:blipFill>
        <p:spPr>
          <a:xfrm>
            <a:off x="7050048" y="1601521"/>
            <a:ext cx="3218213" cy="1713754"/>
          </a:xfrm>
          <a:prstGeom prst="rect">
            <a:avLst/>
          </a:prstGeom>
        </p:spPr>
      </p:pic>
      <p:sp>
        <p:nvSpPr>
          <p:cNvPr id="30" name="CaixaDeTexto 29"/>
          <p:cNvSpPr txBox="1"/>
          <p:nvPr/>
        </p:nvSpPr>
        <p:spPr>
          <a:xfrm>
            <a:off x="7022162" y="3386543"/>
            <a:ext cx="3396003" cy="553998"/>
          </a:xfrm>
          <a:prstGeom prst="rect">
            <a:avLst/>
          </a:prstGeom>
          <a:noFill/>
        </p:spPr>
        <p:txBody>
          <a:bodyPr wrap="square" rtlCol="0">
            <a:spAutoFit/>
          </a:bodyPr>
          <a:lstStyle/>
          <a:p>
            <a:r>
              <a:rPr lang="pt-BR" sz="1000" dirty="0" smtClean="0">
                <a:latin typeface="Arial" panose="020B0604020202020204" pitchFamily="34" charset="0"/>
                <a:cs typeface="Arial" panose="020B0604020202020204" pitchFamily="34" charset="0"/>
              </a:rPr>
              <a:t>Potencial emulsificante dos biossurfactantes produzidos pelas leveduras em hidrolisado hemicelulósico do bagaço de cana-de-açúcar</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8368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5338134"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Magdalena Rossi, Fernando O. </a:t>
            </a:r>
            <a:r>
              <a:rPr lang="pt-BR" sz="1500" dirty="0" err="1" smtClean="0">
                <a:solidFill>
                  <a:schemeClr val="bg1"/>
                </a:solidFill>
                <a:latin typeface="Arial"/>
                <a:cs typeface="Arial"/>
              </a:rPr>
              <a:t>Carrari</a:t>
            </a:r>
            <a:r>
              <a:rPr lang="pt-BR" sz="1500" dirty="0" smtClean="0">
                <a:solidFill>
                  <a:schemeClr val="bg1"/>
                </a:solidFill>
                <a:latin typeface="Arial"/>
                <a:cs typeface="Arial"/>
              </a:rPr>
              <a:t> e </a:t>
            </a:r>
            <a:r>
              <a:rPr lang="pt-BR" sz="1500" dirty="0" err="1" smtClean="0">
                <a:solidFill>
                  <a:schemeClr val="bg1"/>
                </a:solidFill>
                <a:latin typeface="Arial"/>
                <a:cs typeface="Arial"/>
              </a:rPr>
              <a:t>Luisa</a:t>
            </a:r>
            <a:r>
              <a:rPr lang="pt-BR" sz="1500" dirty="0" smtClean="0">
                <a:solidFill>
                  <a:schemeClr val="bg1"/>
                </a:solidFill>
                <a:latin typeface="Arial"/>
                <a:cs typeface="Arial"/>
              </a:rPr>
              <a:t> F. B. </a:t>
            </a:r>
            <a:r>
              <a:rPr lang="pt-BR" sz="1500" dirty="0" err="1" smtClean="0">
                <a:solidFill>
                  <a:schemeClr val="bg1"/>
                </a:solidFill>
                <a:latin typeface="Arial"/>
                <a:cs typeface="Arial"/>
              </a:rPr>
              <a:t>Salazár</a:t>
            </a:r>
            <a:endParaRPr lang="pt-BR" sz="1500" dirty="0">
              <a:solidFill>
                <a:schemeClr val="bg1"/>
              </a:solidFill>
              <a:latin typeface="Arial"/>
              <a:cs typeface="Arial"/>
            </a:endParaRPr>
          </a:p>
        </p:txBody>
      </p:sp>
      <p:sp>
        <p:nvSpPr>
          <p:cNvPr id="7" name="TextBox 6"/>
          <p:cNvSpPr txBox="1"/>
          <p:nvPr/>
        </p:nvSpPr>
        <p:spPr>
          <a:xfrm>
            <a:off x="334582" y="334343"/>
            <a:ext cx="6027682"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Culturas Agrícolas de Produtividade </a:t>
            </a:r>
            <a:r>
              <a:rPr lang="pt-BR" sz="2300" dirty="0">
                <a:solidFill>
                  <a:schemeClr val="bg1"/>
                </a:solidFill>
                <a:latin typeface="Arial"/>
                <a:cs typeface="Arial"/>
              </a:rPr>
              <a:t>E</a:t>
            </a:r>
            <a:r>
              <a:rPr lang="pt-BR" sz="2300" dirty="0" smtClean="0">
                <a:solidFill>
                  <a:schemeClr val="bg1"/>
                </a:solidFill>
                <a:latin typeface="Arial"/>
                <a:cs typeface="Arial"/>
              </a:rPr>
              <a:t>levada</a:t>
            </a:r>
            <a:endParaRPr lang="pt-BR" sz="2300" dirty="0">
              <a:solidFill>
                <a:schemeClr val="bg1"/>
              </a:solidFill>
              <a:latin typeface="Arial"/>
              <a:cs typeface="Arial"/>
            </a:endParaRPr>
          </a:p>
        </p:txBody>
      </p:sp>
      <p:sp>
        <p:nvSpPr>
          <p:cNvPr id="9" name="TextBox 8"/>
          <p:cNvSpPr txBox="1"/>
          <p:nvPr/>
        </p:nvSpPr>
        <p:spPr>
          <a:xfrm>
            <a:off x="8358463" y="6535739"/>
            <a:ext cx="193066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Biociências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546802"/>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2" y="3103461"/>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4107514"/>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79633"/>
            <a:ext cx="5907883" cy="1208508"/>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crescente população mundial aliada à limitação na expansão das áreas cultiváveis impõe um grande desafio à biologia vegetal para aumentar a produtividade das culturas. Diversas estratégias vem sendo estudadas para aprimorar a captação de energia e aumentar a eficiência na fixação de carbono. Porém, o sucesso tem sido limitado pela incapacidade dos órgão dreno de capitalizar a maior disponibilidade de </a:t>
            </a:r>
            <a:r>
              <a:rPr lang="pt-BR" sz="1200" dirty="0" err="1" smtClean="0">
                <a:solidFill>
                  <a:schemeClr val="tx1">
                    <a:lumMod val="50000"/>
                    <a:lumOff val="50000"/>
                  </a:schemeClr>
                </a:solidFill>
                <a:latin typeface="Arial"/>
                <a:cs typeface="Arial"/>
              </a:rPr>
              <a:t>fotoassimilados</a:t>
            </a:r>
            <a:r>
              <a:rPr lang="pt-BR" sz="1200" dirty="0" smtClean="0">
                <a:solidFill>
                  <a:schemeClr val="tx1">
                    <a:lumMod val="50000"/>
                    <a:lumOff val="50000"/>
                  </a:schemeClr>
                </a:solidFill>
                <a:latin typeface="Arial"/>
                <a:cs typeface="Arial"/>
              </a:rPr>
              <a:t>.</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3322286"/>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uma estratégia biotecnológica que permita aumentar a produtividade das culturas aumentando a transferência </a:t>
            </a:r>
            <a:r>
              <a:rPr lang="pt-BR" sz="1200" dirty="0">
                <a:solidFill>
                  <a:schemeClr val="tx1">
                    <a:lumMod val="50000"/>
                    <a:lumOff val="50000"/>
                  </a:schemeClr>
                </a:solidFill>
                <a:latin typeface="Arial"/>
                <a:cs typeface="Arial"/>
              </a:rPr>
              <a:t>de </a:t>
            </a:r>
            <a:r>
              <a:rPr lang="pt-BR" sz="1200" dirty="0" err="1">
                <a:solidFill>
                  <a:schemeClr val="tx1">
                    <a:lumMod val="50000"/>
                    <a:lumOff val="50000"/>
                  </a:schemeClr>
                </a:solidFill>
                <a:latin typeface="Arial"/>
                <a:cs typeface="Arial"/>
              </a:rPr>
              <a:t>fotoassimilados</a:t>
            </a:r>
            <a:r>
              <a:rPr lang="pt-BR" sz="1200" dirty="0">
                <a:solidFill>
                  <a:schemeClr val="tx1">
                    <a:lumMod val="50000"/>
                    <a:lumOff val="50000"/>
                  </a:schemeClr>
                </a:solidFill>
                <a:latin typeface="Arial"/>
                <a:cs typeface="Arial"/>
              </a:rPr>
              <a:t> dos </a:t>
            </a:r>
            <a:r>
              <a:rPr lang="pt-BR" sz="1200" dirty="0" smtClean="0">
                <a:solidFill>
                  <a:schemeClr val="tx1">
                    <a:lumMod val="50000"/>
                    <a:lumOff val="50000"/>
                  </a:schemeClr>
                </a:solidFill>
                <a:latin typeface="Arial"/>
                <a:cs typeface="Arial"/>
              </a:rPr>
              <a:t>órgãos fonte aos órgãos dreno coletáveis.</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333341"/>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Empresas de biotecnologia</a:t>
            </a:r>
          </a:p>
          <a:p>
            <a:pPr algn="just"/>
            <a:r>
              <a:rPr lang="pt-BR" sz="1200" dirty="0" smtClean="0">
                <a:solidFill>
                  <a:schemeClr val="tx1">
                    <a:lumMod val="50000"/>
                    <a:lumOff val="50000"/>
                  </a:schemeClr>
                </a:solidFill>
                <a:latin typeface="Arial"/>
                <a:cs typeface="Arial"/>
              </a:rPr>
              <a:t>• Empresas produtoras de sementes</a:t>
            </a:r>
          </a:p>
          <a:p>
            <a:pPr algn="just"/>
            <a:r>
              <a:rPr lang="pt-BR" sz="1200" dirty="0" smtClean="0">
                <a:solidFill>
                  <a:schemeClr val="tx1">
                    <a:lumMod val="50000"/>
                    <a:lumOff val="50000"/>
                  </a:schemeClr>
                </a:solidFill>
                <a:latin typeface="Arial"/>
                <a:cs typeface="Arial"/>
              </a:rPr>
              <a:t>• Empresas de melhoramento vegetal</a:t>
            </a:r>
          </a:p>
        </p:txBody>
      </p:sp>
      <p:sp>
        <p:nvSpPr>
          <p:cNvPr id="16" name="TextBox 15"/>
          <p:cNvSpPr txBox="1"/>
          <p:nvPr/>
        </p:nvSpPr>
        <p:spPr>
          <a:xfrm>
            <a:off x="334582"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601738"/>
            <a:ext cx="4196705"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a:t>
            </a:r>
            <a:r>
              <a:rPr lang="pt-BR" sz="1100" b="1" dirty="0">
                <a:solidFill>
                  <a:schemeClr val="tx1">
                    <a:lumMod val="50000"/>
                    <a:lumOff val="50000"/>
                  </a:schemeClr>
                </a:solidFill>
                <a:latin typeface="Arial"/>
                <a:cs typeface="Arial"/>
              </a:rPr>
              <a:t>nº</a:t>
            </a:r>
            <a:r>
              <a:rPr lang="pt-BR" sz="1100" b="1" dirty="0" smtClean="0">
                <a:solidFill>
                  <a:schemeClr val="tx1">
                    <a:lumMod val="50000"/>
                    <a:lumOff val="50000"/>
                  </a:schemeClr>
                </a:solidFill>
                <a:latin typeface="Arial"/>
                <a:cs typeface="Arial"/>
              </a:rPr>
              <a:t>: BR </a:t>
            </a:r>
            <a:r>
              <a:rPr lang="pt-BR" sz="1100" b="1" dirty="0">
                <a:solidFill>
                  <a:schemeClr val="tx1">
                    <a:lumMod val="50000"/>
                    <a:lumOff val="50000"/>
                  </a:schemeClr>
                </a:solidFill>
                <a:latin typeface="Arial"/>
                <a:cs typeface="Arial"/>
              </a:rPr>
              <a:t>10 2014 026349-7</a:t>
            </a:r>
          </a:p>
        </p:txBody>
      </p:sp>
      <p:sp>
        <p:nvSpPr>
          <p:cNvPr id="21" name="Chevron 20"/>
          <p:cNvSpPr/>
          <p:nvPr/>
        </p:nvSpPr>
        <p:spPr>
          <a:xfrm>
            <a:off x="334582"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3410340"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Agropecuária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2849434"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CONICET</a:t>
            </a:r>
            <a:endParaRPr lang="pt-BR" sz="1200" b="1" dirty="0">
              <a:solidFill>
                <a:schemeClr val="tx1">
                  <a:lumMod val="65000"/>
                  <a:lumOff val="35000"/>
                </a:schemeClr>
              </a:solidFill>
              <a:latin typeface="Arial" pitchFamily="34" charset="0"/>
              <a:cs typeface="Arial" pitchFamily="34" charset="0"/>
            </a:endParaRPr>
          </a:p>
        </p:txBody>
      </p:sp>
      <p:sp>
        <p:nvSpPr>
          <p:cNvPr id="2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pic>
        <p:nvPicPr>
          <p:cNvPr id="26"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843" b="92221" l="563" r="92813">
                        <a14:foregroundMark x1="30188" y1="45267" x2="30188" y2="45267"/>
                        <a14:foregroundMark x1="30938" y1="62699" x2="30938" y2="62699"/>
                        <a14:foregroundMark x1="13313" y1="46954" x2="41813" y2="57076"/>
                      </a14:backgroundRemoval>
                    </a14:imgEffect>
                  </a14:imgLayer>
                </a14:imgProps>
              </a:ext>
              <a:ext uri="{28A0092B-C50C-407E-A947-70E740481C1C}">
                <a14:useLocalDpi xmlns:a14="http://schemas.microsoft.com/office/drawing/2010/main" val="0"/>
              </a:ext>
            </a:extLst>
          </a:blip>
          <a:srcRect/>
          <a:stretch>
            <a:fillRect/>
          </a:stretch>
        </p:blipFill>
        <p:spPr bwMode="auto">
          <a:xfrm>
            <a:off x="6791598" y="3913447"/>
            <a:ext cx="1963866" cy="130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descr="C:\Users\Bruno\Dropbox\Doutorado\Esquemas\mergedSGR1.jpe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l="20252" t="29734" r="17810" b="11596"/>
          <a:stretch/>
        </p:blipFill>
        <p:spPr bwMode="auto">
          <a:xfrm>
            <a:off x="7754676" y="2203211"/>
            <a:ext cx="1899592" cy="18005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Conector em curva 27"/>
          <p:cNvCxnSpPr>
            <a:stCxn id="27" idx="1"/>
          </p:cNvCxnSpPr>
          <p:nvPr/>
        </p:nvCxnSpPr>
        <p:spPr>
          <a:xfrm rot="10800000" flipV="1">
            <a:off x="7452488" y="3103461"/>
            <a:ext cx="302188" cy="1103892"/>
          </a:xfrm>
          <a:prstGeom prst="curvedConnector2">
            <a:avLst/>
          </a:prstGeom>
          <a:ln w="76200">
            <a:solidFill>
              <a:schemeClr val="tx2">
                <a:lumMod val="60000"/>
                <a:lumOff val="40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4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2500"/>
                                        <p:tgtEl>
                                          <p:spTgt spid="28"/>
                                        </p:tgtEl>
                                      </p:cBhvr>
                                    </p:animEffect>
                                  </p:childTnLst>
                                </p:cTn>
                              </p:par>
                            </p:childTnLst>
                          </p:cTn>
                        </p:par>
                        <p:par>
                          <p:cTn id="8" fill="hold">
                            <p:stCondLst>
                              <p:cond delay="2500"/>
                            </p:stCondLst>
                            <p:childTnLst>
                              <p:par>
                                <p:cTn id="9" presetID="6" presetClass="emph" presetSubtype="0" fill="hold" nodeType="afterEffect">
                                  <p:stCondLst>
                                    <p:cond delay="0"/>
                                  </p:stCondLst>
                                  <p:childTnLst>
                                    <p:animScale>
                                      <p:cBhvr>
                                        <p:cTn id="10"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8080" y="334343"/>
            <a:ext cx="6175928" cy="454455"/>
          </a:xfrm>
          <a:prstGeom prst="rect">
            <a:avLst/>
          </a:prstGeom>
          <a:noFill/>
        </p:spPr>
        <p:txBody>
          <a:bodyPr wrap="squar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Desinfecção de Superfícies Através da Luz </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66464" y="6583239"/>
            <a:ext cx="258148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884481"/>
            <a:ext cx="6179427" cy="1223897"/>
          </a:xfrm>
          <a:prstGeom prst="rect">
            <a:avLst/>
          </a:prstGeom>
          <a:noFill/>
        </p:spPr>
        <p:txBody>
          <a:bodyPr wrap="square" lIns="99539" tIns="49770" rIns="99539" bIns="49770" rtlCol="0">
            <a:spAutoFit/>
          </a:bodyPr>
          <a:lstStyle/>
          <a:p>
            <a:r>
              <a:rPr lang="pt-BR" sz="1300" b="1" dirty="0" smtClean="0">
                <a:solidFill>
                  <a:srgbClr val="099ADD"/>
                </a:solidFill>
                <a:latin typeface="Arial"/>
                <a:cs typeface="Arial"/>
              </a:rPr>
              <a:t>Objetivos</a:t>
            </a:r>
          </a:p>
          <a:p>
            <a:pPr algn="just"/>
            <a:r>
              <a:rPr lang="pt-BR" sz="1200" dirty="0">
                <a:solidFill>
                  <a:schemeClr val="tx1">
                    <a:lumMod val="50000"/>
                    <a:lumOff val="50000"/>
                  </a:schemeClr>
                </a:solidFill>
                <a:latin typeface="Arial"/>
                <a:cs typeface="Arial"/>
              </a:rPr>
              <a:t>Disponibilizar um sistema portátil de esterilização com luz UVC que oferece vantagens em relação aos sistemas químicos usuais utilizados como cloro, iodo e outros agentes químicos, já que é eficiente no controle microbiológico de diversos tipos de patógenos (vírus, bactérias, vírus e outros) e é um método mais seguro e menos agressivo, não agredindo o meio ambiente.</a:t>
            </a:r>
          </a:p>
        </p:txBody>
      </p:sp>
      <p:sp>
        <p:nvSpPr>
          <p:cNvPr id="12" name="TextBox 11"/>
          <p:cNvSpPr txBox="1"/>
          <p:nvPr/>
        </p:nvSpPr>
        <p:spPr>
          <a:xfrm>
            <a:off x="356849" y="4121241"/>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70952"/>
            <a:ext cx="6179427" cy="1208508"/>
          </a:xfrm>
          <a:prstGeom prst="rect">
            <a:avLst/>
          </a:prstGeom>
          <a:noFill/>
        </p:spPr>
        <p:txBody>
          <a:bodyPr wrap="square" lIns="99539" tIns="49770" rIns="99539" bIns="49770" rtlCol="0">
            <a:spAutoFit/>
          </a:bodyPr>
          <a:lstStyle/>
          <a:p>
            <a:pPr lvl="0" algn="just"/>
            <a:r>
              <a:rPr lang="pt-BR" sz="1200" dirty="0">
                <a:solidFill>
                  <a:schemeClr val="tx1">
                    <a:lumMod val="50000"/>
                    <a:lumOff val="50000"/>
                  </a:schemeClr>
                </a:solidFill>
                <a:latin typeface="Arial"/>
                <a:cs typeface="Arial"/>
              </a:rPr>
              <a:t>O presente modelo de utilidade se insere no campo de aplicação das necessidades humanas, das preparações com finalidades médicas, odontológicas, higiênicas e, mais especificamente, relacionado à esterilização de superfícies, uma vez que se refere ao desenvolvimento de um dispositivo portátil que utiliza lâmpada UVC para o controle microbiológico de superfícies e equipamentos da saúde em geral com eficácia assegurada tanto para o operador quanto para a efetiva desinfecção e esterilização</a:t>
            </a:r>
          </a:p>
        </p:txBody>
      </p:sp>
      <p:sp>
        <p:nvSpPr>
          <p:cNvPr id="15" name="TextBox 14"/>
          <p:cNvSpPr txBox="1"/>
          <p:nvPr/>
        </p:nvSpPr>
        <p:spPr>
          <a:xfrm>
            <a:off x="356849" y="4383924"/>
            <a:ext cx="5907883" cy="839176"/>
          </a:xfrm>
          <a:prstGeom prst="rect">
            <a:avLst/>
          </a:prstGeom>
          <a:noFill/>
        </p:spPr>
        <p:txBody>
          <a:bodyPr wrap="square" lIns="99539" tIns="49770" rIns="99539" bIns="49770" rtlCol="0">
            <a:spAutoFit/>
          </a:bodyPr>
          <a:lstStyle/>
          <a:p>
            <a:pPr algn="just">
              <a:buFont typeface="Arial" pitchFamily="34" charset="0"/>
              <a:buChar char="•"/>
            </a:pPr>
            <a:r>
              <a:rPr lang="pt-BR" sz="1200" dirty="0" smtClean="0">
                <a:solidFill>
                  <a:schemeClr val="tx1">
                    <a:lumMod val="50000"/>
                    <a:lumOff val="50000"/>
                  </a:schemeClr>
                </a:solidFill>
                <a:latin typeface="Arial"/>
                <a:cs typeface="Arial"/>
              </a:rPr>
              <a:t>Clínicas estéticas;</a:t>
            </a:r>
          </a:p>
          <a:p>
            <a:pPr algn="just">
              <a:buFont typeface="Arial" pitchFamily="34" charset="0"/>
              <a:buChar char="•"/>
            </a:pPr>
            <a:r>
              <a:rPr lang="pt-BR" sz="1200" dirty="0" smtClean="0">
                <a:solidFill>
                  <a:schemeClr val="tx1">
                    <a:lumMod val="50000"/>
                    <a:lumOff val="50000"/>
                  </a:schemeClr>
                </a:solidFill>
                <a:latin typeface="Arial"/>
                <a:cs typeface="Arial"/>
              </a:rPr>
              <a:t>Clinicas dermatológicas;</a:t>
            </a:r>
          </a:p>
          <a:p>
            <a:pPr algn="just">
              <a:buFont typeface="Arial" pitchFamily="34" charset="0"/>
              <a:buChar char="•"/>
            </a:pPr>
            <a:r>
              <a:rPr lang="pt-BR" sz="1200" dirty="0" smtClean="0">
                <a:solidFill>
                  <a:schemeClr val="tx1">
                    <a:lumMod val="50000"/>
                    <a:lumOff val="50000"/>
                  </a:schemeClr>
                </a:solidFill>
                <a:latin typeface="Arial"/>
                <a:cs typeface="Arial"/>
              </a:rPr>
              <a:t>Hospitais;</a:t>
            </a:r>
          </a:p>
          <a:p>
            <a:pPr algn="just">
              <a:buFont typeface="Arial" pitchFamily="34" charset="0"/>
              <a:buChar char="•"/>
            </a:pPr>
            <a:r>
              <a:rPr lang="pt-BR" sz="1200" dirty="0" smtClean="0">
                <a:solidFill>
                  <a:schemeClr val="tx1">
                    <a:lumMod val="50000"/>
                    <a:lumOff val="50000"/>
                  </a:schemeClr>
                </a:solidFill>
                <a:latin typeface="Arial"/>
                <a:cs typeface="Arial"/>
              </a:rPr>
              <a:t>Clínicas de fisioterapia</a:t>
            </a:r>
          </a:p>
        </p:txBody>
      </p:sp>
      <p:sp>
        <p:nvSpPr>
          <p:cNvPr id="16" name="TextBox 15"/>
          <p:cNvSpPr txBox="1"/>
          <p:nvPr/>
        </p:nvSpPr>
        <p:spPr>
          <a:xfrm>
            <a:off x="356849" y="5414515"/>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524675" y="6594528"/>
            <a:ext cx="3487339"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nº: </a:t>
            </a:r>
            <a:r>
              <a:rPr lang="pt-BR" sz="1100" b="1" dirty="0" smtClean="0">
                <a:solidFill>
                  <a:schemeClr val="tx1">
                    <a:lumMod val="50000"/>
                    <a:lumOff val="50000"/>
                  </a:schemeClr>
                </a:solidFill>
                <a:latin typeface="Arial"/>
                <a:cs typeface="Arial"/>
              </a:rPr>
              <a:t>BR 20 2014 006540-2</a:t>
            </a:r>
            <a:endParaRPr lang="pt-BR" sz="1100" b="1" dirty="0">
              <a:solidFill>
                <a:schemeClr val="tx1">
                  <a:lumMod val="50000"/>
                  <a:lumOff val="50000"/>
                </a:schemeClr>
              </a:solidFill>
              <a:latin typeface="Arial"/>
              <a:cs typeface="Arial"/>
            </a:endParaRPr>
          </a:p>
        </p:txBody>
      </p:sp>
      <p:sp>
        <p:nvSpPr>
          <p:cNvPr id="18" name="CaixaDeTexto 17"/>
          <p:cNvSpPr txBox="1"/>
          <p:nvPr/>
        </p:nvSpPr>
        <p:spPr>
          <a:xfrm flipH="1">
            <a:off x="400045" y="6594528"/>
            <a:ext cx="4458557"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Áreas: </a:t>
            </a:r>
            <a:r>
              <a:rPr lang="pt-BR" sz="1200" b="1" dirty="0">
                <a:solidFill>
                  <a:schemeClr val="tx1">
                    <a:lumMod val="65000"/>
                    <a:lumOff val="35000"/>
                  </a:schemeClr>
                </a:solidFill>
                <a:latin typeface="Arial" pitchFamily="34" charset="0"/>
                <a:cs typeface="Arial" pitchFamily="34" charset="0"/>
              </a:rPr>
              <a:t>Máquinas e Equipamentos; Saúde e Cuidados </a:t>
            </a:r>
          </a:p>
        </p:txBody>
      </p:sp>
      <p:sp>
        <p:nvSpPr>
          <p:cNvPr id="23" name="CaixaDeTexto 22"/>
          <p:cNvSpPr txBox="1"/>
          <p:nvPr/>
        </p:nvSpPr>
        <p:spPr>
          <a:xfrm>
            <a:off x="416523" y="6306986"/>
            <a:ext cx="3056221"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MMOPTICS </a:t>
            </a:r>
            <a:endParaRPr lang="pt-BR" sz="1200" b="1" dirty="0">
              <a:solidFill>
                <a:schemeClr val="tx1">
                  <a:lumMod val="65000"/>
                  <a:lumOff val="35000"/>
                </a:schemeClr>
              </a:solidFill>
              <a:latin typeface="Arial" pitchFamily="34" charset="0"/>
              <a:cs typeface="Arial" pitchFamily="34" charset="0"/>
            </a:endParaRPr>
          </a:p>
        </p:txBody>
      </p:sp>
      <p:pic>
        <p:nvPicPr>
          <p:cNvPr id="28" name="Imagem 2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27069" y="1617642"/>
            <a:ext cx="3232925" cy="2424694"/>
          </a:xfrm>
          <a:prstGeom prst="rect">
            <a:avLst/>
          </a:prstGeom>
        </p:spPr>
      </p:pic>
      <p:pic>
        <p:nvPicPr>
          <p:cNvPr id="29" name="Imagem 2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67920" y="4474723"/>
            <a:ext cx="1995672" cy="1496754"/>
          </a:xfrm>
          <a:prstGeom prst="rect">
            <a:avLst/>
          </a:prstGeom>
        </p:spPr>
      </p:pic>
      <p:pic>
        <p:nvPicPr>
          <p:cNvPr id="30" name="Imagem 2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04324" y="4496352"/>
            <a:ext cx="1993752" cy="1495314"/>
          </a:xfrm>
          <a:prstGeom prst="rect">
            <a:avLst/>
          </a:prstGeom>
        </p:spPr>
      </p:pic>
      <p:sp>
        <p:nvSpPr>
          <p:cNvPr id="22" name="TextBox 5"/>
          <p:cNvSpPr txBox="1"/>
          <p:nvPr/>
        </p:nvSpPr>
        <p:spPr>
          <a:xfrm>
            <a:off x="334581" y="902737"/>
            <a:ext cx="8891305" cy="331344"/>
          </a:xfrm>
          <a:prstGeom prst="rect">
            <a:avLst/>
          </a:prstGeom>
          <a:noFill/>
        </p:spPr>
        <p:txBody>
          <a:bodyPr wrap="square" lIns="99539" tIns="49770" rIns="99539" bIns="49770" rtlCol="0">
            <a:spAutoFit/>
          </a:bodyPr>
          <a:lstStyle/>
          <a:p>
            <a:r>
              <a:rPr lang="pt-BR" sz="1500" dirty="0">
                <a:solidFill>
                  <a:schemeClr val="bg1"/>
                </a:solidFill>
                <a:latin typeface="Arial"/>
                <a:cs typeface="Arial"/>
              </a:rPr>
              <a:t>Vanderlei S. </a:t>
            </a:r>
            <a:r>
              <a:rPr lang="pt-BR" sz="1500" dirty="0" err="1">
                <a:solidFill>
                  <a:schemeClr val="bg1"/>
                </a:solidFill>
                <a:latin typeface="Arial"/>
                <a:cs typeface="Arial"/>
              </a:rPr>
              <a:t>Bagnato</a:t>
            </a:r>
            <a:r>
              <a:rPr lang="pt-BR" sz="1500" dirty="0">
                <a:solidFill>
                  <a:schemeClr val="bg1"/>
                </a:solidFill>
                <a:latin typeface="Arial"/>
                <a:cs typeface="Arial"/>
              </a:rPr>
              <a:t>; </a:t>
            </a:r>
            <a:r>
              <a:rPr lang="pt-BR" sz="1500" dirty="0" smtClean="0">
                <a:solidFill>
                  <a:schemeClr val="bg1"/>
                </a:solidFill>
                <a:latin typeface="Arial"/>
                <a:cs typeface="Arial"/>
              </a:rPr>
              <a:t>Cristina </a:t>
            </a:r>
            <a:r>
              <a:rPr lang="pt-BR" sz="1500" dirty="0" err="1" smtClean="0">
                <a:solidFill>
                  <a:schemeClr val="bg1"/>
                </a:solidFill>
                <a:latin typeface="Arial"/>
                <a:cs typeface="Arial"/>
              </a:rPr>
              <a:t>Kurachi</a:t>
            </a:r>
            <a:r>
              <a:rPr lang="pt-BR" sz="1500" dirty="0" smtClean="0">
                <a:solidFill>
                  <a:schemeClr val="bg1"/>
                </a:solidFill>
                <a:latin typeface="Arial"/>
                <a:cs typeface="Arial"/>
              </a:rPr>
              <a:t>; </a:t>
            </a:r>
            <a:r>
              <a:rPr lang="pt-BR" sz="1500" dirty="0">
                <a:solidFill>
                  <a:schemeClr val="bg1"/>
                </a:solidFill>
                <a:latin typeface="Arial"/>
                <a:cs typeface="Arial"/>
              </a:rPr>
              <a:t>Priscila </a:t>
            </a:r>
            <a:r>
              <a:rPr lang="pt-BR" sz="1500" dirty="0" smtClean="0">
                <a:solidFill>
                  <a:schemeClr val="bg1"/>
                </a:solidFill>
                <a:latin typeface="Arial"/>
                <a:cs typeface="Arial"/>
              </a:rPr>
              <a:t>F. </a:t>
            </a:r>
            <a:r>
              <a:rPr lang="pt-BR" sz="1500" dirty="0">
                <a:solidFill>
                  <a:schemeClr val="bg1"/>
                </a:solidFill>
                <a:latin typeface="Arial"/>
                <a:cs typeface="Arial"/>
              </a:rPr>
              <a:t>C. </a:t>
            </a:r>
            <a:r>
              <a:rPr lang="pt-BR" sz="1500" dirty="0" smtClean="0">
                <a:solidFill>
                  <a:schemeClr val="bg1"/>
                </a:solidFill>
                <a:latin typeface="Arial"/>
                <a:cs typeface="Arial"/>
              </a:rPr>
              <a:t>Menezes; Daniel J. </a:t>
            </a:r>
            <a:r>
              <a:rPr lang="pt-BR" sz="1500" dirty="0" err="1" smtClean="0">
                <a:solidFill>
                  <a:schemeClr val="bg1"/>
                </a:solidFill>
                <a:latin typeface="Arial"/>
                <a:cs typeface="Arial"/>
              </a:rPr>
              <a:t>Chianfroni</a:t>
            </a:r>
            <a:r>
              <a:rPr lang="pt-BR" sz="1500" dirty="0" smtClean="0">
                <a:solidFill>
                  <a:schemeClr val="bg1"/>
                </a:solidFill>
                <a:latin typeface="Arial"/>
                <a:cs typeface="Arial"/>
              </a:rPr>
              <a:t>; </a:t>
            </a:r>
            <a:r>
              <a:rPr lang="pt-BR" sz="1500" dirty="0" err="1" smtClean="0">
                <a:solidFill>
                  <a:schemeClr val="bg1"/>
                </a:solidFill>
                <a:latin typeface="Arial"/>
                <a:cs typeface="Arial"/>
              </a:rPr>
              <a:t>Layla</a:t>
            </a:r>
            <a:r>
              <a:rPr lang="pt-BR" sz="1500" dirty="0" smtClean="0">
                <a:solidFill>
                  <a:schemeClr val="bg1"/>
                </a:solidFill>
                <a:latin typeface="Arial"/>
                <a:cs typeface="Arial"/>
              </a:rPr>
              <a:t> Pires</a:t>
            </a:r>
            <a:endParaRPr lang="pt-BR" sz="1500" dirty="0">
              <a:solidFill>
                <a:schemeClr val="bg1"/>
              </a:solidFill>
              <a:latin typeface="Arial"/>
              <a:cs typeface="Arial"/>
            </a:endParaRPr>
          </a:p>
        </p:txBody>
      </p:sp>
      <p:sp>
        <p:nvSpPr>
          <p:cNvPr id="24" name="Chevron 20"/>
          <p:cNvSpPr/>
          <p:nvPr/>
        </p:nvSpPr>
        <p:spPr>
          <a:xfrm>
            <a:off x="402988" y="5737477"/>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5" name="Chevron 33"/>
          <p:cNvSpPr/>
          <p:nvPr/>
        </p:nvSpPr>
        <p:spPr>
          <a:xfrm>
            <a:off x="1717116" y="5737477"/>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Estágio de  laboratório</a:t>
            </a:r>
            <a:endParaRPr lang="pt-BR" sz="1100" dirty="0">
              <a:solidFill>
                <a:schemeClr val="tx1">
                  <a:lumMod val="50000"/>
                  <a:lumOff val="50000"/>
                </a:schemeClr>
              </a:solidFill>
              <a:latin typeface="Arial"/>
              <a:cs typeface="Arial"/>
            </a:endParaRPr>
          </a:p>
        </p:txBody>
      </p:sp>
      <p:sp>
        <p:nvSpPr>
          <p:cNvPr id="26" name="Chevron 34"/>
          <p:cNvSpPr/>
          <p:nvPr/>
        </p:nvSpPr>
        <p:spPr>
          <a:xfrm>
            <a:off x="3036389" y="5737477"/>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7" name="Chevron 35"/>
          <p:cNvSpPr/>
          <p:nvPr/>
        </p:nvSpPr>
        <p:spPr>
          <a:xfrm>
            <a:off x="4338409" y="5737477"/>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1"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2940241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ixaDeTexto 25"/>
          <p:cNvSpPr txBox="1"/>
          <p:nvPr/>
        </p:nvSpPr>
        <p:spPr>
          <a:xfrm>
            <a:off x="271986" y="1766450"/>
            <a:ext cx="6393530" cy="1384995"/>
          </a:xfrm>
          <a:prstGeom prst="rect">
            <a:avLst/>
          </a:prstGeom>
          <a:solidFill>
            <a:schemeClr val="bg1"/>
          </a:solidFill>
        </p:spPr>
        <p:txBody>
          <a:bodyPr wrap="square" rtlCol="0">
            <a:spAutoFit/>
          </a:bodyPr>
          <a:lstStyle/>
          <a:p>
            <a:pPr marL="100013" lvl="2" algn="just">
              <a:tabLst>
                <a:tab pos="273050" algn="l"/>
              </a:tabLst>
            </a:pPr>
            <a:r>
              <a:rPr lang="pt-BR" sz="1200" dirty="0">
                <a:solidFill>
                  <a:srgbClr val="7F7F7F"/>
                </a:solidFill>
                <a:latin typeface="Arial" charset="0"/>
                <a:cs typeface="Arial" charset="0"/>
              </a:rPr>
              <a:t>A técnica de subtração radiográfica, utiliza  duas imagens radiográficas realizadas em   diferentes tempos, </a:t>
            </a:r>
            <a:r>
              <a:rPr lang="pt-BR" sz="1200" dirty="0" smtClean="0">
                <a:solidFill>
                  <a:srgbClr val="7F7F7F"/>
                </a:solidFill>
                <a:latin typeface="Arial" charset="0"/>
                <a:cs typeface="Arial" charset="0"/>
              </a:rPr>
              <a:t>onde com </a:t>
            </a:r>
            <a:r>
              <a:rPr lang="pt-BR" sz="1200" dirty="0">
                <a:solidFill>
                  <a:srgbClr val="7F7F7F"/>
                </a:solidFill>
                <a:latin typeface="Arial" charset="0"/>
                <a:cs typeface="Arial" charset="0"/>
              </a:rPr>
              <a:t>o mesmo sistema de coordenadas ou referências, são </a:t>
            </a:r>
            <a:r>
              <a:rPr lang="pt-BR" sz="1200" dirty="0" smtClean="0">
                <a:solidFill>
                  <a:srgbClr val="7F7F7F"/>
                </a:solidFill>
                <a:latin typeface="Arial" charset="0"/>
                <a:cs typeface="Arial" charset="0"/>
              </a:rPr>
              <a:t>digitalmente </a:t>
            </a:r>
            <a:r>
              <a:rPr lang="pt-BR" sz="1200" dirty="0">
                <a:solidFill>
                  <a:srgbClr val="7F7F7F"/>
                </a:solidFill>
                <a:latin typeface="Arial" charset="0"/>
                <a:cs typeface="Arial" charset="0"/>
              </a:rPr>
              <a:t>subtraídas e a imagem resultante apresenta somente a diferença entre as mesmas, ou seja, exibe apenas a imagem da redução ou acréscimo </a:t>
            </a:r>
            <a:r>
              <a:rPr lang="pt-BR" sz="1200" dirty="0" smtClean="0">
                <a:solidFill>
                  <a:srgbClr val="7F7F7F"/>
                </a:solidFill>
                <a:latin typeface="Arial" charset="0"/>
                <a:cs typeface="Arial" charset="0"/>
              </a:rPr>
              <a:t>mineral. A grande </a:t>
            </a:r>
            <a:r>
              <a:rPr lang="pt-BR" sz="1200" dirty="0">
                <a:solidFill>
                  <a:srgbClr val="7F7F7F"/>
                </a:solidFill>
                <a:latin typeface="Arial" charset="0"/>
                <a:cs typeface="Arial" charset="0"/>
              </a:rPr>
              <a:t>dificuldade em se fazer uso </a:t>
            </a:r>
            <a:r>
              <a:rPr lang="pt-BR" sz="1200" dirty="0" smtClean="0">
                <a:solidFill>
                  <a:srgbClr val="7F7F7F"/>
                </a:solidFill>
                <a:latin typeface="Arial" charset="0"/>
                <a:cs typeface="Arial" charset="0"/>
              </a:rPr>
              <a:t>desta técnica </a:t>
            </a:r>
            <a:r>
              <a:rPr lang="pt-BR" sz="1200" dirty="0">
                <a:solidFill>
                  <a:srgbClr val="7F7F7F"/>
                </a:solidFill>
                <a:latin typeface="Arial" charset="0"/>
                <a:cs typeface="Arial" charset="0"/>
              </a:rPr>
              <a:t>de análise de </a:t>
            </a:r>
            <a:r>
              <a:rPr lang="pt-BR" sz="1200" dirty="0" smtClean="0">
                <a:solidFill>
                  <a:srgbClr val="7F7F7F"/>
                </a:solidFill>
                <a:latin typeface="Arial" charset="0"/>
                <a:cs typeface="Arial" charset="0"/>
              </a:rPr>
              <a:t>imagem </a:t>
            </a:r>
            <a:r>
              <a:rPr lang="pt-BR" sz="1200" dirty="0">
                <a:solidFill>
                  <a:srgbClr val="7F7F7F"/>
                </a:solidFill>
                <a:latin typeface="Arial" charset="0"/>
                <a:cs typeface="Arial" charset="0"/>
              </a:rPr>
              <a:t>se deve a inexistência de um aparelho que permita, de maneira </a:t>
            </a:r>
            <a:r>
              <a:rPr lang="pt-BR" sz="1200" dirty="0" smtClean="0">
                <a:solidFill>
                  <a:srgbClr val="7F7F7F"/>
                </a:solidFill>
                <a:latin typeface="Arial" charset="0"/>
                <a:cs typeface="Arial" charset="0"/>
              </a:rPr>
              <a:t>simples, abrangente e precisa, </a:t>
            </a:r>
            <a:r>
              <a:rPr lang="pt-BR" sz="1200" dirty="0">
                <a:solidFill>
                  <a:srgbClr val="7F7F7F"/>
                </a:solidFill>
                <a:latin typeface="Arial" charset="0"/>
                <a:cs typeface="Arial" charset="0"/>
              </a:rPr>
              <a:t>a confecção de radiografias </a:t>
            </a:r>
            <a:r>
              <a:rPr lang="pt-BR" sz="1200" dirty="0" smtClean="0">
                <a:solidFill>
                  <a:srgbClr val="7F7F7F"/>
                </a:solidFill>
                <a:latin typeface="Arial" charset="0"/>
                <a:cs typeface="Arial" charset="0"/>
              </a:rPr>
              <a:t>geometricamente </a:t>
            </a:r>
            <a:r>
              <a:rPr lang="pt-BR" sz="1200" dirty="0">
                <a:solidFill>
                  <a:srgbClr val="7F7F7F"/>
                </a:solidFill>
                <a:latin typeface="Arial" charset="0"/>
                <a:cs typeface="Arial" charset="0"/>
              </a:rPr>
              <a:t>idênticas em diferentes tempos</a:t>
            </a:r>
            <a:r>
              <a:rPr lang="pt-BR" sz="1200" dirty="0" smtClean="0">
                <a:solidFill>
                  <a:srgbClr val="7F7F7F"/>
                </a:solidFill>
                <a:latin typeface="Arial" charset="0"/>
                <a:cs typeface="Arial" charset="0"/>
              </a:rPr>
              <a:t>.</a:t>
            </a:r>
            <a:r>
              <a:rPr lang="pt-BR" sz="1200" dirty="0">
                <a:solidFill>
                  <a:srgbClr val="7F7F7F"/>
                </a:solidFill>
                <a:latin typeface="Arial" charset="0"/>
                <a:cs typeface="Arial" charset="0"/>
              </a:rPr>
              <a:t>	</a:t>
            </a:r>
            <a:endParaRPr lang="en-US" sz="1200" dirty="0">
              <a:solidFill>
                <a:srgbClr val="7F7F7F"/>
              </a:solidFill>
              <a:latin typeface="Arial" charset="0"/>
              <a:cs typeface="Arial" charset="0"/>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6" name="TextBox 15"/>
          <p:cNvSpPr txBox="1"/>
          <p:nvPr/>
        </p:nvSpPr>
        <p:spPr>
          <a:xfrm>
            <a:off x="356849" y="5554186"/>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8" name="CaixaDeTexto 17"/>
          <p:cNvSpPr txBox="1"/>
          <p:nvPr/>
        </p:nvSpPr>
        <p:spPr>
          <a:xfrm flipH="1">
            <a:off x="400046" y="6594528"/>
            <a:ext cx="2853677"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2271006" cy="276999"/>
          </a:xfrm>
          <a:prstGeom prst="rect">
            <a:avLst/>
          </a:prstGeom>
          <a:noFill/>
        </p:spPr>
        <p:txBody>
          <a:bodyPr wrap="square" rtlCol="0">
            <a:spAutoFit/>
          </a:bodyPr>
          <a:lstStyle/>
          <a:p>
            <a:pPr lvl="0"/>
            <a:r>
              <a:rPr lang="pt-BR" sz="1200" b="1" dirty="0" smtClean="0">
                <a:solidFill>
                  <a:schemeClr val="tx1">
                    <a:lumMod val="65000"/>
                    <a:lumOff val="35000"/>
                  </a:schemeClr>
                </a:solidFill>
                <a:latin typeface="Arial" pitchFamily="34" charset="0"/>
                <a:cs typeface="Arial" pitchFamily="34" charset="0"/>
              </a:rPr>
              <a:t>Parceiros</a:t>
            </a:r>
            <a:r>
              <a:rPr lang="pt-BR" sz="1200" b="1" dirty="0">
                <a:solidFill>
                  <a:schemeClr val="tx1">
                    <a:lumMod val="65000"/>
                    <a:lumOff val="35000"/>
                  </a:schemeClr>
                </a:solidFill>
                <a:latin typeface="Arial" pitchFamily="34" charset="0"/>
                <a:cs typeface="Arial" pitchFamily="34" charset="0"/>
              </a:rPr>
              <a:t>: </a:t>
            </a:r>
            <a:r>
              <a:rPr lang="pt-BR" sz="1200" b="1" dirty="0" smtClean="0">
                <a:solidFill>
                  <a:schemeClr val="tx1">
                    <a:lumMod val="65000"/>
                    <a:lumOff val="35000"/>
                  </a:schemeClr>
                </a:solidFill>
                <a:latin typeface="Arial" pitchFamily="34" charset="0"/>
                <a:cs typeface="Arial" pitchFamily="34" charset="0"/>
              </a:rPr>
              <a:t>UFF </a:t>
            </a:r>
            <a:endParaRPr lang="pt-BR" sz="1200" b="1" dirty="0">
              <a:solidFill>
                <a:schemeClr val="tx1">
                  <a:lumMod val="65000"/>
                  <a:lumOff val="35000"/>
                </a:schemeClr>
              </a:solidFill>
              <a:latin typeface="Arial" pitchFamily="34" charset="0"/>
              <a:cs typeface="Arial" pitchFamily="34" charset="0"/>
            </a:endParaRPr>
          </a:p>
        </p:txBody>
      </p:sp>
      <p:sp>
        <p:nvSpPr>
          <p:cNvPr id="25" name="TextBox 7"/>
          <p:cNvSpPr txBox="1"/>
          <p:nvPr/>
        </p:nvSpPr>
        <p:spPr>
          <a:xfrm>
            <a:off x="367341" y="265605"/>
            <a:ext cx="8875487" cy="446276"/>
          </a:xfrm>
          <a:prstGeom prst="rect">
            <a:avLst/>
          </a:prstGeom>
          <a:noFill/>
        </p:spPr>
        <p:txBody>
          <a:bodyPr wrap="square" rtlCol="0">
            <a:spAutoFit/>
          </a:bodyPr>
          <a:lstStyle/>
          <a:p>
            <a:r>
              <a:rPr lang="pt-BR" sz="2300" dirty="0" smtClean="0">
                <a:solidFill>
                  <a:schemeClr val="bg1"/>
                </a:solidFill>
                <a:latin typeface="Arial" panose="020B0604020202020204" pitchFamily="34" charset="0"/>
                <a:cs typeface="Arial" panose="020B0604020202020204" pitchFamily="34" charset="0"/>
              </a:rPr>
              <a:t>Equipamento </a:t>
            </a:r>
            <a:r>
              <a:rPr lang="pt-BR" sz="2300" dirty="0" err="1" smtClean="0">
                <a:solidFill>
                  <a:schemeClr val="bg1"/>
                </a:solidFill>
                <a:latin typeface="Arial" panose="020B0604020202020204" pitchFamily="34" charset="0"/>
                <a:cs typeface="Arial" panose="020B0604020202020204" pitchFamily="34" charset="0"/>
              </a:rPr>
              <a:t>Intraoral</a:t>
            </a:r>
            <a:r>
              <a:rPr lang="pt-BR" sz="2300" dirty="0" smtClean="0">
                <a:solidFill>
                  <a:schemeClr val="bg1"/>
                </a:solidFill>
                <a:latin typeface="Arial" panose="020B0604020202020204" pitchFamily="34" charset="0"/>
                <a:cs typeface="Arial" panose="020B0604020202020204" pitchFamily="34" charset="0"/>
              </a:rPr>
              <a:t> Padronizador de Radiografias</a:t>
            </a:r>
            <a:endParaRPr lang="en-US" sz="2300" dirty="0">
              <a:solidFill>
                <a:schemeClr val="bg1"/>
              </a:solidFill>
              <a:latin typeface="Arial" pitchFamily="34" charset="0"/>
              <a:cs typeface="Arial" pitchFamily="34" charset="0"/>
            </a:endParaRPr>
          </a:p>
        </p:txBody>
      </p:sp>
      <p:sp>
        <p:nvSpPr>
          <p:cNvPr id="27" name="CaixaDeTexto 26"/>
          <p:cNvSpPr txBox="1"/>
          <p:nvPr/>
        </p:nvSpPr>
        <p:spPr>
          <a:xfrm>
            <a:off x="271986" y="3181829"/>
            <a:ext cx="6393530" cy="276999"/>
          </a:xfrm>
          <a:prstGeom prst="rect">
            <a:avLst/>
          </a:prstGeom>
          <a:noFill/>
        </p:spPr>
        <p:txBody>
          <a:bodyPr wrap="square" rtlCol="0">
            <a:spAutoFit/>
          </a:bodyPr>
          <a:lstStyle/>
          <a:p>
            <a:pPr marL="100013" algn="just">
              <a:tabLst>
                <a:tab pos="273050" algn="l"/>
              </a:tabLst>
            </a:pPr>
            <a:r>
              <a:rPr lang="pt-BR" sz="1200" b="1" dirty="0">
                <a:solidFill>
                  <a:srgbClr val="0092D2"/>
                </a:solidFill>
                <a:latin typeface="Arial"/>
                <a:cs typeface="Arial"/>
              </a:rPr>
              <a:t>Objetivos e </a:t>
            </a:r>
            <a:r>
              <a:rPr lang="pt-BR" sz="1200" b="1" dirty="0" smtClean="0">
                <a:solidFill>
                  <a:srgbClr val="0092D2"/>
                </a:solidFill>
                <a:latin typeface="Arial"/>
                <a:cs typeface="Arial"/>
              </a:rPr>
              <a:t>Aplicações</a:t>
            </a:r>
            <a:endParaRPr lang="pt-BR" sz="1200" dirty="0">
              <a:solidFill>
                <a:srgbClr val="7F7F7F"/>
              </a:solidFill>
              <a:latin typeface="Arial" charset="0"/>
              <a:cs typeface="Arial" charset="0"/>
            </a:endParaRPr>
          </a:p>
        </p:txBody>
      </p:sp>
      <p:sp>
        <p:nvSpPr>
          <p:cNvPr id="29" name="CaixaDeTexto 28"/>
          <p:cNvSpPr txBox="1"/>
          <p:nvPr/>
        </p:nvSpPr>
        <p:spPr>
          <a:xfrm>
            <a:off x="271986" y="4849582"/>
            <a:ext cx="6393530" cy="276999"/>
          </a:xfrm>
          <a:prstGeom prst="rect">
            <a:avLst/>
          </a:prstGeom>
          <a:noFill/>
        </p:spPr>
        <p:txBody>
          <a:bodyPr wrap="square" rtlCol="0">
            <a:spAutoFit/>
          </a:bodyPr>
          <a:lstStyle/>
          <a:p>
            <a:pPr marL="100013">
              <a:tabLst>
                <a:tab pos="273050" algn="l"/>
              </a:tabLst>
            </a:pPr>
            <a:r>
              <a:rPr lang="pt-BR" sz="1200" b="1" dirty="0">
                <a:solidFill>
                  <a:srgbClr val="0092D2"/>
                </a:solidFill>
                <a:latin typeface="Arial"/>
                <a:cs typeface="Arial"/>
              </a:rPr>
              <a:t>Público </a:t>
            </a:r>
            <a:r>
              <a:rPr lang="pt-BR" sz="1200" b="1" dirty="0" smtClean="0">
                <a:solidFill>
                  <a:srgbClr val="0092D2"/>
                </a:solidFill>
                <a:latin typeface="Arial"/>
                <a:cs typeface="Arial"/>
              </a:rPr>
              <a:t>Alvo</a:t>
            </a:r>
            <a:endParaRPr lang="pt-BR" sz="1200" dirty="0">
              <a:solidFill>
                <a:srgbClr val="7F7F7F"/>
              </a:solidFill>
              <a:latin typeface="Arial" charset="0"/>
              <a:cs typeface="Arial" charset="0"/>
            </a:endParaRPr>
          </a:p>
        </p:txBody>
      </p:sp>
      <p:sp>
        <p:nvSpPr>
          <p:cNvPr id="31" name="Rectangle 1"/>
          <p:cNvSpPr>
            <a:spLocks noChangeArrowheads="1"/>
          </p:cNvSpPr>
          <p:nvPr/>
        </p:nvSpPr>
        <p:spPr bwMode="auto">
          <a:xfrm>
            <a:off x="356848" y="906497"/>
            <a:ext cx="841379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pt-BR" sz="1500" dirty="0" bmk="Texto8">
                <a:solidFill>
                  <a:schemeClr val="bg1"/>
                </a:solidFill>
                <a:latin typeface="Arial" panose="020B0604020202020204" pitchFamily="34" charset="0"/>
                <a:ea typeface="Times New Roman" pitchFamily="18" charset="0"/>
                <a:cs typeface="Arial" panose="020B0604020202020204" pitchFamily="34" charset="0"/>
              </a:rPr>
              <a:t>Cruz, A. D., </a:t>
            </a:r>
            <a:r>
              <a:rPr lang="pt-BR" sz="1500" dirty="0" err="1" bmk="Texto8">
                <a:solidFill>
                  <a:schemeClr val="bg1"/>
                </a:solidFill>
                <a:latin typeface="Arial" panose="020B0604020202020204" pitchFamily="34" charset="0"/>
                <a:ea typeface="Times New Roman" pitchFamily="18" charset="0"/>
                <a:cs typeface="Arial" panose="020B0604020202020204" pitchFamily="34" charset="0"/>
              </a:rPr>
              <a:t>Poiate</a:t>
            </a:r>
            <a:r>
              <a:rPr lang="pt-BR" sz="1500" dirty="0" bmk="Texto8">
                <a:solidFill>
                  <a:schemeClr val="bg1"/>
                </a:solidFill>
                <a:latin typeface="Arial" panose="020B0604020202020204" pitchFamily="34" charset="0"/>
                <a:ea typeface="Times New Roman" pitchFamily="18" charset="0"/>
                <a:cs typeface="Arial" panose="020B0604020202020204" pitchFamily="34" charset="0"/>
              </a:rPr>
              <a:t> IAVP, </a:t>
            </a:r>
            <a:r>
              <a:rPr lang="pt-BR" sz="1500" dirty="0" err="1" bmk="Texto8">
                <a:solidFill>
                  <a:schemeClr val="bg1"/>
                </a:solidFill>
                <a:latin typeface="Arial" panose="020B0604020202020204" pitchFamily="34" charset="0"/>
                <a:ea typeface="Times New Roman" pitchFamily="18" charset="0"/>
                <a:cs typeface="Arial" panose="020B0604020202020204" pitchFamily="34" charset="0"/>
              </a:rPr>
              <a:t>Poiate</a:t>
            </a:r>
            <a:r>
              <a:rPr lang="pt-BR" sz="1500" dirty="0" bmk="Texto8">
                <a:solidFill>
                  <a:schemeClr val="bg1"/>
                </a:solidFill>
                <a:latin typeface="Arial" panose="020B0604020202020204" pitchFamily="34" charset="0"/>
                <a:ea typeface="Times New Roman" pitchFamily="18" charset="0"/>
                <a:cs typeface="Arial" panose="020B0604020202020204" pitchFamily="34" charset="0"/>
              </a:rPr>
              <a:t> Jr E, </a:t>
            </a:r>
            <a:r>
              <a:rPr lang="en-US" sz="1500" dirty="0" err="1" bmk="Texto8">
                <a:solidFill>
                  <a:schemeClr val="bg1"/>
                </a:solidFill>
                <a:latin typeface="Arial" panose="020B0604020202020204" pitchFamily="34" charset="0"/>
                <a:ea typeface="Times New Roman" pitchFamily="18" charset="0"/>
                <a:cs typeface="Arial" panose="020B0604020202020204" pitchFamily="34" charset="0"/>
              </a:rPr>
              <a:t>Fenyo</a:t>
            </a:r>
            <a:r>
              <a:rPr lang="en-US" sz="1500" dirty="0" bmk="Texto8">
                <a:solidFill>
                  <a:schemeClr val="bg1"/>
                </a:solidFill>
                <a:latin typeface="Arial" panose="020B0604020202020204" pitchFamily="34" charset="0"/>
                <a:ea typeface="Times New Roman" pitchFamily="18" charset="0"/>
                <a:cs typeface="Arial" panose="020B0604020202020204" pitchFamily="34" charset="0"/>
              </a:rPr>
              <a:t>-Pereira, M</a:t>
            </a:r>
            <a:r>
              <a:rPr lang="pt-BR" sz="1500" dirty="0" smtClean="0" bmk="Texto8">
                <a:solidFill>
                  <a:schemeClr val="bg1"/>
                </a:solidFill>
                <a:latin typeface="Arial" panose="020B0604020202020204" pitchFamily="34" charset="0"/>
                <a:ea typeface="Times New Roman" pitchFamily="18" charset="0"/>
                <a:cs typeface="Arial" panose="020B0604020202020204" pitchFamily="34" charset="0"/>
              </a:rPr>
              <a:t>, Franco JEM</a:t>
            </a:r>
            <a:r>
              <a:rPr lang="pt-BR" sz="1500" dirty="0" bmk="Texto8">
                <a:solidFill>
                  <a:schemeClr val="bg1"/>
                </a:solidFill>
                <a:latin typeface="Arial" panose="020B0604020202020204" pitchFamily="34" charset="0"/>
                <a:ea typeface="Times New Roman" pitchFamily="18" charset="0"/>
                <a:cs typeface="Arial" panose="020B0604020202020204" pitchFamily="34" charset="0"/>
              </a:rPr>
              <a:t>, Campos TN, </a:t>
            </a:r>
            <a:r>
              <a:rPr lang="pt-BR" sz="1500" dirty="0" err="1" bmk="Texto8">
                <a:solidFill>
                  <a:schemeClr val="bg1"/>
                </a:solidFill>
                <a:latin typeface="Arial" panose="020B0604020202020204" pitchFamily="34" charset="0"/>
                <a:ea typeface="Times New Roman" pitchFamily="18" charset="0"/>
                <a:cs typeface="Arial" panose="020B0604020202020204" pitchFamily="34" charset="0"/>
              </a:rPr>
              <a:t>Contin</a:t>
            </a:r>
            <a:r>
              <a:rPr lang="pt-BR" sz="1500" dirty="0" bmk="Texto8">
                <a:solidFill>
                  <a:schemeClr val="bg1"/>
                </a:solidFill>
                <a:latin typeface="Arial" panose="020B0604020202020204" pitchFamily="34" charset="0"/>
                <a:ea typeface="Times New Roman" pitchFamily="18" charset="0"/>
                <a:cs typeface="Arial" panose="020B0604020202020204" pitchFamily="34" charset="0"/>
              </a:rPr>
              <a:t> I, </a:t>
            </a:r>
            <a:r>
              <a:rPr lang="pt-BR" sz="1500" dirty="0" err="1" bmk="Texto8">
                <a:solidFill>
                  <a:schemeClr val="bg1"/>
                </a:solidFill>
                <a:latin typeface="Arial" panose="020B0604020202020204" pitchFamily="34" charset="0"/>
                <a:ea typeface="Times New Roman" pitchFamily="18" charset="0"/>
                <a:cs typeface="Arial" panose="020B0604020202020204" pitchFamily="34" charset="0"/>
              </a:rPr>
              <a:t>Missaka</a:t>
            </a:r>
            <a:r>
              <a:rPr lang="pt-BR" sz="1500" dirty="0" bmk="Texto8">
                <a:solidFill>
                  <a:schemeClr val="bg1"/>
                </a:solidFill>
                <a:latin typeface="Arial" panose="020B0604020202020204" pitchFamily="34" charset="0"/>
                <a:ea typeface="Times New Roman" pitchFamily="18" charset="0"/>
                <a:cs typeface="Arial" panose="020B0604020202020204" pitchFamily="34" charset="0"/>
              </a:rPr>
              <a:t> R, </a:t>
            </a:r>
            <a:r>
              <a:rPr lang="pt-BR" sz="1500" dirty="0" err="1" bmk="Texto8">
                <a:solidFill>
                  <a:schemeClr val="bg1"/>
                </a:solidFill>
                <a:latin typeface="Arial" panose="020B0604020202020204" pitchFamily="34" charset="0"/>
                <a:ea typeface="Times New Roman" pitchFamily="18" charset="0"/>
                <a:cs typeface="Arial" panose="020B0604020202020204" pitchFamily="34" charset="0"/>
              </a:rPr>
              <a:t>Igai</a:t>
            </a:r>
            <a:r>
              <a:rPr lang="pt-BR" sz="1500" dirty="0" bmk="Texto8">
                <a:solidFill>
                  <a:schemeClr val="bg1"/>
                </a:solidFill>
                <a:latin typeface="Arial" panose="020B0604020202020204" pitchFamily="34" charset="0"/>
                <a:ea typeface="Times New Roman" pitchFamily="18" charset="0"/>
                <a:cs typeface="Arial" panose="020B0604020202020204" pitchFamily="34" charset="0"/>
              </a:rPr>
              <a:t> F, Mori M.  </a:t>
            </a:r>
            <a:endParaRPr lang="en-US" sz="1500" dirty="0" bmk="Texto8">
              <a:solidFill>
                <a:schemeClr val="bg1"/>
              </a:solidFill>
              <a:latin typeface="Arial" panose="020B0604020202020204" pitchFamily="34" charset="0"/>
              <a:ea typeface="Times New Roman" pitchFamily="18" charset="0"/>
              <a:cs typeface="Arial" panose="020B0604020202020204" pitchFamily="34" charset="0"/>
            </a:endParaRPr>
          </a:p>
        </p:txBody>
      </p:sp>
      <p:sp>
        <p:nvSpPr>
          <p:cNvPr id="42" name="Retângulo 41"/>
          <p:cNvSpPr/>
          <p:nvPr/>
        </p:nvSpPr>
        <p:spPr>
          <a:xfrm>
            <a:off x="2687529" y="6584454"/>
            <a:ext cx="4437171" cy="276999"/>
          </a:xfrm>
          <a:prstGeom prst="rect">
            <a:avLst/>
          </a:prstGeom>
        </p:spPr>
        <p:txBody>
          <a:bodyPr wrap="square">
            <a:spAutoFit/>
          </a:bodyPr>
          <a:lstStyle/>
          <a:p>
            <a:pPr marL="100013" lvl="0">
              <a:tabLst>
                <a:tab pos="273050" algn="l"/>
              </a:tabLst>
            </a:pPr>
            <a:r>
              <a:rPr lang="pt-BR" sz="1200" b="1" dirty="0" smtClean="0">
                <a:solidFill>
                  <a:prstClr val="black"/>
                </a:solidFill>
                <a:cs typeface="Arial"/>
              </a:rPr>
              <a:t>                   </a:t>
            </a:r>
            <a:r>
              <a:rPr lang="pt-BR" sz="1100" b="1" dirty="0">
                <a:solidFill>
                  <a:srgbClr val="7F7F7F"/>
                </a:solidFill>
                <a:latin typeface="Arial" charset="0"/>
                <a:cs typeface="Arial" charset="0"/>
              </a:rPr>
              <a:t>Patente protegida sob o nº BR 20 2014 </a:t>
            </a:r>
            <a:r>
              <a:rPr lang="pt-BR" sz="1100" b="1" dirty="0" smtClean="0">
                <a:solidFill>
                  <a:srgbClr val="7F7F7F"/>
                </a:solidFill>
                <a:latin typeface="Arial" charset="0"/>
                <a:cs typeface="Arial" charset="0"/>
              </a:rPr>
              <a:t>015786-2</a:t>
            </a:r>
            <a:endParaRPr lang="pt-BR" sz="1200" b="1" dirty="0" smtClean="0">
              <a:solidFill>
                <a:srgbClr val="0092D2"/>
              </a:solidFill>
              <a:cs typeface="Arial"/>
            </a:endParaRPr>
          </a:p>
        </p:txBody>
      </p:sp>
      <p:sp>
        <p:nvSpPr>
          <p:cNvPr id="21" name="Chevron 20"/>
          <p:cNvSpPr/>
          <p:nvPr/>
        </p:nvSpPr>
        <p:spPr>
          <a:xfrm>
            <a:off x="403225" y="5803900"/>
            <a:ext cx="1547813" cy="468313"/>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a:t>
            </a:r>
            <a:r>
              <a:rPr lang="pt-BR" sz="1100" dirty="0" smtClean="0">
                <a:solidFill>
                  <a:schemeClr val="tx1">
                    <a:lumMod val="50000"/>
                    <a:lumOff val="50000"/>
                  </a:schemeClr>
                </a:solidFill>
                <a:latin typeface="Arial"/>
                <a:cs typeface="Arial"/>
              </a:rPr>
              <a:t>esquisa </a:t>
            </a:r>
            <a:r>
              <a:rPr lang="pt-BR" sz="1100" dirty="0">
                <a:solidFill>
                  <a:schemeClr val="tx1">
                    <a:lumMod val="50000"/>
                    <a:lumOff val="50000"/>
                  </a:schemeClr>
                </a:solidFill>
                <a:latin typeface="Arial"/>
                <a:cs typeface="Arial"/>
              </a:rPr>
              <a:t>básica</a:t>
            </a:r>
          </a:p>
        </p:txBody>
      </p:sp>
      <p:sp>
        <p:nvSpPr>
          <p:cNvPr id="23" name="Chevron 33"/>
          <p:cNvSpPr/>
          <p:nvPr/>
        </p:nvSpPr>
        <p:spPr>
          <a:xfrm>
            <a:off x="1717675" y="5803900"/>
            <a:ext cx="1547813" cy="468313"/>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smtClean="0">
                <a:solidFill>
                  <a:schemeClr val="tx1">
                    <a:lumMod val="50000"/>
                    <a:lumOff val="50000"/>
                  </a:schemeClr>
                </a:solidFill>
                <a:latin typeface="Arial"/>
                <a:cs typeface="Arial"/>
              </a:rPr>
              <a:t>Produção </a:t>
            </a:r>
            <a:r>
              <a:rPr lang="pt-BR" sz="1100" dirty="0">
                <a:solidFill>
                  <a:schemeClr val="tx1">
                    <a:lumMod val="50000"/>
                    <a:lumOff val="50000"/>
                  </a:schemeClr>
                </a:solidFill>
                <a:latin typeface="Arial"/>
                <a:cs typeface="Arial"/>
              </a:rPr>
              <a:t>em escala laboratorial</a:t>
            </a:r>
          </a:p>
        </p:txBody>
      </p:sp>
      <p:sp>
        <p:nvSpPr>
          <p:cNvPr id="24" name="Chevron 34"/>
          <p:cNvSpPr>
            <a:spLocks noChangeArrowheads="1"/>
          </p:cNvSpPr>
          <p:nvPr/>
        </p:nvSpPr>
        <p:spPr bwMode="auto">
          <a:xfrm>
            <a:off x="3023240" y="5803900"/>
            <a:ext cx="1547812" cy="468313"/>
          </a:xfrm>
          <a:prstGeom prst="chevron">
            <a:avLst>
              <a:gd name="adj" fmla="val 49959"/>
            </a:avLst>
          </a:prstGeom>
          <a:solidFill>
            <a:srgbClr val="1F497D">
              <a:alpha val="20000"/>
            </a:srgbClr>
          </a:solidFill>
          <a:ln w="6350" algn="ctr">
            <a:solidFill>
              <a:schemeClr val="accent1"/>
            </a:solidFill>
            <a:miter lim="800000"/>
            <a:headEnd/>
            <a:tailEnd/>
          </a:ln>
        </p:spPr>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a:t>
            </a:r>
            <a:r>
              <a:rPr lang="pt-BR" sz="1100" dirty="0" smtClean="0">
                <a:solidFill>
                  <a:schemeClr val="tx1">
                    <a:lumMod val="50000"/>
                    <a:lumOff val="50000"/>
                  </a:schemeClr>
                </a:solidFill>
                <a:latin typeface="Arial"/>
                <a:cs typeface="Arial"/>
              </a:rPr>
              <a:t>rotótipo</a:t>
            </a:r>
            <a:endParaRPr lang="pt-BR" sz="1100" dirty="0">
              <a:solidFill>
                <a:schemeClr val="tx1">
                  <a:lumMod val="50000"/>
                  <a:lumOff val="50000"/>
                </a:schemeClr>
              </a:solidFill>
              <a:latin typeface="Arial"/>
              <a:cs typeface="Arial"/>
            </a:endParaRPr>
          </a:p>
        </p:txBody>
      </p:sp>
      <p:sp>
        <p:nvSpPr>
          <p:cNvPr id="32" name="Chevron 35"/>
          <p:cNvSpPr>
            <a:spLocks noChangeArrowheads="1"/>
          </p:cNvSpPr>
          <p:nvPr/>
        </p:nvSpPr>
        <p:spPr bwMode="auto">
          <a:xfrm>
            <a:off x="4338638" y="5803900"/>
            <a:ext cx="1547812" cy="468313"/>
          </a:xfrm>
          <a:prstGeom prst="chevron">
            <a:avLst>
              <a:gd name="adj" fmla="val 49959"/>
            </a:avLst>
          </a:prstGeom>
          <a:noFill/>
          <a:ln w="6350" algn="ctr">
            <a:solidFill>
              <a:schemeClr val="accent1"/>
            </a:solidFill>
            <a:miter lim="800000"/>
            <a:headEnd/>
            <a:tailEnd/>
          </a:ln>
          <a:extLst>
            <a:ext uri="{909E8E84-426E-40DD-AFC4-6F175D3DCCD1}">
              <a14:hiddenFill xmlns:a14="http://schemas.microsoft.com/office/drawing/2010/main">
                <a:solidFill>
                  <a:schemeClr val="accent1">
                    <a:alpha val="20000"/>
                  </a:schemeClr>
                </a:solidFill>
              </a14:hiddenFill>
            </a:ext>
          </a:extLst>
        </p:spPr>
        <p:txBody>
          <a:bodyPr lIns="99539" tIns="49770" rIns="99539" bIns="49770"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defTabSz="496888" eaLnBrk="0" fontAlgn="base" hangingPunct="0">
              <a:spcBef>
                <a:spcPct val="0"/>
              </a:spcBef>
              <a:spcAft>
                <a:spcPct val="0"/>
              </a:spcAft>
              <a:defRPr sz="2000">
                <a:solidFill>
                  <a:schemeClr val="tx1"/>
                </a:solidFill>
                <a:latin typeface="Arial" charset="0"/>
              </a:defRPr>
            </a:lvl6pPr>
            <a:lvl7pPr marL="2971800" indent="-228600" defTabSz="496888" eaLnBrk="0" fontAlgn="base" hangingPunct="0">
              <a:spcBef>
                <a:spcPct val="0"/>
              </a:spcBef>
              <a:spcAft>
                <a:spcPct val="0"/>
              </a:spcAft>
              <a:defRPr sz="2000">
                <a:solidFill>
                  <a:schemeClr val="tx1"/>
                </a:solidFill>
                <a:latin typeface="Arial" charset="0"/>
              </a:defRPr>
            </a:lvl7pPr>
            <a:lvl8pPr marL="3429000" indent="-228600" defTabSz="496888" eaLnBrk="0" fontAlgn="base" hangingPunct="0">
              <a:spcBef>
                <a:spcPct val="0"/>
              </a:spcBef>
              <a:spcAft>
                <a:spcPct val="0"/>
              </a:spcAft>
              <a:defRPr sz="2000">
                <a:solidFill>
                  <a:schemeClr val="tx1"/>
                </a:solidFill>
                <a:latin typeface="Arial" charset="0"/>
              </a:defRPr>
            </a:lvl8pPr>
            <a:lvl9pPr marL="3886200" indent="-228600" defTabSz="496888" eaLnBrk="0" fontAlgn="base" hangingPunct="0">
              <a:spcBef>
                <a:spcPct val="0"/>
              </a:spcBef>
              <a:spcAft>
                <a:spcPct val="0"/>
              </a:spcAft>
              <a:defRPr sz="2000">
                <a:solidFill>
                  <a:schemeClr val="tx1"/>
                </a:solidFill>
                <a:latin typeface="Arial" charset="0"/>
              </a:defRPr>
            </a:lvl9pPr>
          </a:lstStyle>
          <a:p>
            <a:pPr algn="ctr" eaLnBrk="1" hangingPunct="1"/>
            <a:r>
              <a:rPr lang="pt-BR" altLang="pt-BR" sz="900">
                <a:solidFill>
                  <a:srgbClr val="7F7F7F"/>
                </a:solidFill>
                <a:cs typeface="Arial" charset="0"/>
              </a:rPr>
              <a:t>Em comercialização</a:t>
            </a:r>
          </a:p>
        </p:txBody>
      </p:sp>
      <p:sp>
        <p:nvSpPr>
          <p:cNvPr id="34" name="TextBox 8"/>
          <p:cNvSpPr txBox="1">
            <a:spLocks noChangeArrowheads="1"/>
          </p:cNvSpPr>
          <p:nvPr/>
        </p:nvSpPr>
        <p:spPr bwMode="auto">
          <a:xfrm>
            <a:off x="8068141" y="6565625"/>
            <a:ext cx="2494756" cy="29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539" tIns="49770" rIns="99539" bIns="49770">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defTabSz="496888" eaLnBrk="0" fontAlgn="base" hangingPunct="0">
              <a:spcBef>
                <a:spcPct val="0"/>
              </a:spcBef>
              <a:spcAft>
                <a:spcPct val="0"/>
              </a:spcAft>
              <a:defRPr sz="2000">
                <a:solidFill>
                  <a:schemeClr val="tx1"/>
                </a:solidFill>
                <a:latin typeface="Arial" charset="0"/>
              </a:defRPr>
            </a:lvl6pPr>
            <a:lvl7pPr marL="2971800" indent="-228600" defTabSz="496888" eaLnBrk="0" fontAlgn="base" hangingPunct="0">
              <a:spcBef>
                <a:spcPct val="0"/>
              </a:spcBef>
              <a:spcAft>
                <a:spcPct val="0"/>
              </a:spcAft>
              <a:defRPr sz="2000">
                <a:solidFill>
                  <a:schemeClr val="tx1"/>
                </a:solidFill>
                <a:latin typeface="Arial" charset="0"/>
              </a:defRPr>
            </a:lvl7pPr>
            <a:lvl8pPr marL="3429000" indent="-228600" defTabSz="496888" eaLnBrk="0" fontAlgn="base" hangingPunct="0">
              <a:spcBef>
                <a:spcPct val="0"/>
              </a:spcBef>
              <a:spcAft>
                <a:spcPct val="0"/>
              </a:spcAft>
              <a:defRPr sz="2000">
                <a:solidFill>
                  <a:schemeClr val="tx1"/>
                </a:solidFill>
                <a:latin typeface="Arial" charset="0"/>
              </a:defRPr>
            </a:lvl8pPr>
            <a:lvl9pPr marL="3886200" indent="-228600" defTabSz="496888" eaLnBrk="0" fontAlgn="base" hangingPunct="0">
              <a:spcBef>
                <a:spcPct val="0"/>
              </a:spcBef>
              <a:spcAft>
                <a:spcPct val="0"/>
              </a:spcAft>
              <a:defRPr sz="2000">
                <a:solidFill>
                  <a:schemeClr val="tx1"/>
                </a:solidFill>
                <a:latin typeface="Arial" charset="0"/>
              </a:defRPr>
            </a:lvl9pPr>
          </a:lstStyle>
          <a:p>
            <a:pPr algn="ctr" eaLnBrk="1" hangingPunct="1"/>
            <a:r>
              <a:rPr lang="pt-BR" altLang="pt-BR" sz="1200" b="1" dirty="0">
                <a:solidFill>
                  <a:srgbClr val="595959"/>
                </a:solidFill>
                <a:cs typeface="Arial" charset="0"/>
              </a:rPr>
              <a:t>Faculdade de Odontologia</a:t>
            </a:r>
          </a:p>
        </p:txBody>
      </p:sp>
      <p:sp>
        <p:nvSpPr>
          <p:cNvPr id="35" name="CaixaDeTexto 34"/>
          <p:cNvSpPr txBox="1"/>
          <p:nvPr/>
        </p:nvSpPr>
        <p:spPr>
          <a:xfrm>
            <a:off x="394636" y="3417884"/>
            <a:ext cx="6196663" cy="646331"/>
          </a:xfrm>
          <a:prstGeom prst="rect">
            <a:avLst/>
          </a:prstGeom>
          <a:noFill/>
        </p:spPr>
        <p:txBody>
          <a:bodyPr wrap="square" rtlCol="0">
            <a:spAutoFit/>
          </a:bodyPr>
          <a:lstStyle/>
          <a:p>
            <a:pPr marL="0" lvl="2" algn="just">
              <a:tabLst>
                <a:tab pos="355600" algn="l"/>
              </a:tabLst>
            </a:pPr>
            <a:r>
              <a:rPr lang="pt-BR" sz="1200" dirty="0" smtClean="0">
                <a:solidFill>
                  <a:srgbClr val="7F7F7F"/>
                </a:solidFill>
                <a:latin typeface="Arial" charset="0"/>
                <a:cs typeface="Arial" charset="0"/>
              </a:rPr>
              <a:t>Desenvolver </a:t>
            </a:r>
            <a:r>
              <a:rPr lang="pt-BR" sz="1200" dirty="0" err="1" smtClean="0">
                <a:solidFill>
                  <a:srgbClr val="7F7F7F"/>
                </a:solidFill>
                <a:latin typeface="Arial" charset="0"/>
                <a:cs typeface="Arial" charset="0"/>
              </a:rPr>
              <a:t>posicionador</a:t>
            </a:r>
            <a:r>
              <a:rPr lang="pt-BR" sz="1200" dirty="0" smtClean="0">
                <a:solidFill>
                  <a:srgbClr val="7F7F7F"/>
                </a:solidFill>
                <a:latin typeface="Arial" charset="0"/>
                <a:cs typeface="Arial" charset="0"/>
              </a:rPr>
              <a:t> </a:t>
            </a:r>
            <a:r>
              <a:rPr lang="pt-BR" sz="1200" dirty="0" err="1">
                <a:solidFill>
                  <a:srgbClr val="7F7F7F"/>
                </a:solidFill>
                <a:latin typeface="Arial" charset="0"/>
                <a:cs typeface="Arial" charset="0"/>
              </a:rPr>
              <a:t>intra-oral</a:t>
            </a:r>
            <a:r>
              <a:rPr lang="pt-BR" sz="1200" dirty="0">
                <a:solidFill>
                  <a:srgbClr val="7F7F7F"/>
                </a:solidFill>
                <a:latin typeface="Arial" charset="0"/>
                <a:cs typeface="Arial" charset="0"/>
              </a:rPr>
              <a:t> padronizador longitudinal de radiografias que permite realizar imagens subsequentes com mesma posição geométrica, </a:t>
            </a:r>
            <a:r>
              <a:rPr lang="pt-BR" sz="1200" dirty="0" smtClean="0">
                <a:solidFill>
                  <a:srgbClr val="7F7F7F"/>
                </a:solidFill>
                <a:latin typeface="Arial" charset="0"/>
                <a:cs typeface="Arial" charset="0"/>
              </a:rPr>
              <a:t>proporcionando </a:t>
            </a:r>
            <a:r>
              <a:rPr lang="pt-BR" sz="1200" dirty="0">
                <a:solidFill>
                  <a:srgbClr val="7F7F7F"/>
                </a:solidFill>
                <a:latin typeface="Arial" charset="0"/>
                <a:cs typeface="Arial" charset="0"/>
              </a:rPr>
              <a:t>a </a:t>
            </a:r>
            <a:r>
              <a:rPr lang="pt-BR" sz="1200" dirty="0" err="1">
                <a:solidFill>
                  <a:srgbClr val="7F7F7F"/>
                </a:solidFill>
                <a:latin typeface="Arial" charset="0"/>
                <a:cs typeface="Arial" charset="0"/>
              </a:rPr>
              <a:t>repetibilidade</a:t>
            </a:r>
            <a:r>
              <a:rPr lang="pt-BR" sz="1200" dirty="0">
                <a:solidFill>
                  <a:srgbClr val="7F7F7F"/>
                </a:solidFill>
                <a:latin typeface="Arial" charset="0"/>
                <a:cs typeface="Arial" charset="0"/>
              </a:rPr>
              <a:t> e da </a:t>
            </a:r>
            <a:r>
              <a:rPr lang="pt-BR" sz="1200" dirty="0" err="1">
                <a:solidFill>
                  <a:srgbClr val="7F7F7F"/>
                </a:solidFill>
                <a:latin typeface="Arial" charset="0"/>
                <a:cs typeface="Arial" charset="0"/>
              </a:rPr>
              <a:t>reprodutividade</a:t>
            </a:r>
            <a:r>
              <a:rPr lang="pt-BR" sz="1200" dirty="0">
                <a:solidFill>
                  <a:srgbClr val="7F7F7F"/>
                </a:solidFill>
                <a:latin typeface="Arial" charset="0"/>
                <a:cs typeface="Arial" charset="0"/>
              </a:rPr>
              <a:t> nas tomadas radiográficas</a:t>
            </a:r>
            <a:r>
              <a:rPr lang="pt-BR" sz="1200" dirty="0" smtClean="0">
                <a:solidFill>
                  <a:srgbClr val="7F7F7F"/>
                </a:solidFill>
                <a:latin typeface="Arial" charset="0"/>
                <a:cs typeface="Arial" charset="0"/>
              </a:rPr>
              <a:t>.</a:t>
            </a:r>
            <a:endParaRPr lang="pt-BR" sz="1200" dirty="0">
              <a:solidFill>
                <a:srgbClr val="7F7F7F"/>
              </a:solidFill>
              <a:latin typeface="Arial" charset="0"/>
              <a:cs typeface="Arial" charset="0"/>
            </a:endParaRPr>
          </a:p>
        </p:txBody>
      </p:sp>
      <p:sp>
        <p:nvSpPr>
          <p:cNvPr id="28" name="CaixaDeTexto 27"/>
          <p:cNvSpPr txBox="1"/>
          <p:nvPr/>
        </p:nvSpPr>
        <p:spPr>
          <a:xfrm>
            <a:off x="430875" y="4044848"/>
            <a:ext cx="6160423" cy="830997"/>
          </a:xfrm>
          <a:prstGeom prst="rect">
            <a:avLst/>
          </a:prstGeom>
          <a:noFill/>
        </p:spPr>
        <p:txBody>
          <a:bodyPr wrap="square" rtlCol="0">
            <a:spAutoFit/>
          </a:bodyPr>
          <a:lstStyle/>
          <a:p>
            <a:pPr marL="0" lvl="2" indent="-82550" algn="just">
              <a:buFont typeface="Arial" pitchFamily="34" charset="0"/>
              <a:buChar char="•"/>
              <a:tabLst>
                <a:tab pos="355600" algn="l"/>
              </a:tabLst>
            </a:pPr>
            <a:r>
              <a:rPr lang="pt-BR" sz="1200" dirty="0">
                <a:solidFill>
                  <a:srgbClr val="7F7F7F"/>
                </a:solidFill>
                <a:latin typeface="Arial" charset="0"/>
                <a:cs typeface="Arial" charset="0"/>
              </a:rPr>
              <a:t>Permite a </a:t>
            </a:r>
            <a:r>
              <a:rPr lang="pt-BR" sz="1200" dirty="0" smtClean="0">
                <a:solidFill>
                  <a:srgbClr val="7F7F7F"/>
                </a:solidFill>
                <a:latin typeface="Arial" charset="0"/>
                <a:cs typeface="Arial" charset="0"/>
              </a:rPr>
              <a:t>realizar a </a:t>
            </a:r>
            <a:r>
              <a:rPr lang="pt-BR" sz="1200" dirty="0">
                <a:solidFill>
                  <a:srgbClr val="7F7F7F"/>
                </a:solidFill>
                <a:latin typeface="Arial" charset="0"/>
                <a:cs typeface="Arial" charset="0"/>
              </a:rPr>
              <a:t>técnica da subtração </a:t>
            </a:r>
            <a:r>
              <a:rPr lang="pt-BR" sz="1200" dirty="0" smtClean="0">
                <a:solidFill>
                  <a:srgbClr val="7F7F7F"/>
                </a:solidFill>
                <a:latin typeface="Arial" charset="0"/>
                <a:cs typeface="Arial" charset="0"/>
              </a:rPr>
              <a:t>radiográfica; e de análise </a:t>
            </a:r>
            <a:r>
              <a:rPr lang="pt-BR" sz="1200" dirty="0">
                <a:solidFill>
                  <a:srgbClr val="7F7F7F"/>
                </a:solidFill>
                <a:latin typeface="Arial" charset="0"/>
                <a:cs typeface="Arial" charset="0"/>
              </a:rPr>
              <a:t>fractal, para diagnóstico de </a:t>
            </a:r>
            <a:r>
              <a:rPr lang="pt-BR" sz="1200" dirty="0" err="1">
                <a:solidFill>
                  <a:srgbClr val="7F7F7F"/>
                </a:solidFill>
                <a:latin typeface="Arial" charset="0"/>
                <a:cs typeface="Arial" charset="0"/>
              </a:rPr>
              <a:t>osteopenia</a:t>
            </a:r>
            <a:r>
              <a:rPr lang="pt-BR" sz="1200" dirty="0">
                <a:solidFill>
                  <a:srgbClr val="7F7F7F"/>
                </a:solidFill>
                <a:latin typeface="Arial" charset="0"/>
                <a:cs typeface="Arial" charset="0"/>
              </a:rPr>
              <a:t> e </a:t>
            </a:r>
            <a:r>
              <a:rPr lang="pt-BR" sz="1200" dirty="0" smtClean="0">
                <a:solidFill>
                  <a:srgbClr val="7F7F7F"/>
                </a:solidFill>
                <a:latin typeface="Arial" charset="0"/>
                <a:cs typeface="Arial" charset="0"/>
              </a:rPr>
              <a:t>osteoporose;</a:t>
            </a:r>
          </a:p>
          <a:p>
            <a:pPr marL="0" lvl="2" indent="-82550" algn="just">
              <a:buFont typeface="Arial" pitchFamily="34" charset="0"/>
              <a:buChar char="•"/>
              <a:tabLst>
                <a:tab pos="355600" algn="l"/>
              </a:tabLst>
            </a:pPr>
            <a:r>
              <a:rPr lang="pt-BR" sz="1200" dirty="0" smtClean="0">
                <a:solidFill>
                  <a:srgbClr val="7F7F7F"/>
                </a:solidFill>
                <a:latin typeface="Arial" charset="0"/>
                <a:cs typeface="Arial" charset="0"/>
              </a:rPr>
              <a:t>Permite a </a:t>
            </a:r>
            <a:r>
              <a:rPr lang="pt-BR" sz="1200" dirty="0" err="1" smtClean="0">
                <a:solidFill>
                  <a:srgbClr val="7F7F7F"/>
                </a:solidFill>
                <a:latin typeface="Arial" charset="0"/>
                <a:cs typeface="Arial" charset="0"/>
              </a:rPr>
              <a:t>detecçtar</a:t>
            </a:r>
            <a:r>
              <a:rPr lang="pt-BR" sz="1200" dirty="0" smtClean="0">
                <a:solidFill>
                  <a:srgbClr val="7F7F7F"/>
                </a:solidFill>
                <a:latin typeface="Arial" charset="0"/>
                <a:cs typeface="Arial" charset="0"/>
              </a:rPr>
              <a:t> </a:t>
            </a:r>
            <a:r>
              <a:rPr lang="pt-BR" sz="1200" dirty="0">
                <a:solidFill>
                  <a:srgbClr val="7F7F7F"/>
                </a:solidFill>
                <a:latin typeface="Arial" charset="0"/>
                <a:cs typeface="Arial" charset="0"/>
              </a:rPr>
              <a:t>alterações morfológicas da microarquitetura do </a:t>
            </a:r>
            <a:r>
              <a:rPr lang="pt-BR" sz="1200" dirty="0" err="1">
                <a:solidFill>
                  <a:srgbClr val="7F7F7F"/>
                </a:solidFill>
                <a:latin typeface="Arial" charset="0"/>
                <a:cs typeface="Arial" charset="0"/>
              </a:rPr>
              <a:t>trabeculado</a:t>
            </a:r>
            <a:r>
              <a:rPr lang="pt-BR" sz="1200" dirty="0">
                <a:solidFill>
                  <a:srgbClr val="7F7F7F"/>
                </a:solidFill>
                <a:latin typeface="Arial" charset="0"/>
                <a:cs typeface="Arial" charset="0"/>
              </a:rPr>
              <a:t> </a:t>
            </a:r>
            <a:r>
              <a:rPr lang="pt-BR" sz="1200" dirty="0" smtClean="0">
                <a:solidFill>
                  <a:srgbClr val="7F7F7F"/>
                </a:solidFill>
                <a:latin typeface="Arial" charset="0"/>
                <a:cs typeface="Arial" charset="0"/>
              </a:rPr>
              <a:t>ósseo, além de ser prático e ter a necessidade de guardar </a:t>
            </a:r>
            <a:r>
              <a:rPr lang="pt-BR" sz="1200" dirty="0">
                <a:solidFill>
                  <a:srgbClr val="7F7F7F"/>
                </a:solidFill>
                <a:latin typeface="Arial" charset="0"/>
                <a:cs typeface="Arial" charset="0"/>
              </a:rPr>
              <a:t>apenas o registro interdental</a:t>
            </a:r>
            <a:r>
              <a:rPr lang="pt-BR" sz="1200" dirty="0" smtClean="0">
                <a:solidFill>
                  <a:srgbClr val="7F7F7F"/>
                </a:solidFill>
                <a:latin typeface="Arial" charset="0"/>
                <a:cs typeface="Arial" charset="0"/>
              </a:rPr>
              <a:t>.</a:t>
            </a:r>
            <a:endParaRPr lang="pt-BR" sz="1200" dirty="0">
              <a:solidFill>
                <a:srgbClr val="7F7F7F"/>
              </a:solidFill>
              <a:latin typeface="Arial" charset="0"/>
              <a:cs typeface="Arial" charset="0"/>
            </a:endParaRPr>
          </a:p>
        </p:txBody>
      </p:sp>
      <p:sp>
        <p:nvSpPr>
          <p:cNvPr id="36" name="CaixaDeTexto 35"/>
          <p:cNvSpPr txBox="1"/>
          <p:nvPr/>
        </p:nvSpPr>
        <p:spPr>
          <a:xfrm>
            <a:off x="367341" y="5062928"/>
            <a:ext cx="6393530" cy="461665"/>
          </a:xfrm>
          <a:prstGeom prst="rect">
            <a:avLst/>
          </a:prstGeom>
          <a:noFill/>
        </p:spPr>
        <p:txBody>
          <a:bodyPr wrap="square" rtlCol="0">
            <a:spAutoFit/>
          </a:bodyPr>
          <a:lstStyle/>
          <a:p>
            <a:pPr marL="0" lvl="2" indent="-82550" algn="just">
              <a:buFont typeface="Arial" pitchFamily="34" charset="0"/>
              <a:buChar char="•"/>
              <a:tabLst>
                <a:tab pos="355600" algn="l"/>
              </a:tabLst>
            </a:pPr>
            <a:r>
              <a:rPr lang="pt-BR" sz="1200" dirty="0" smtClean="0">
                <a:solidFill>
                  <a:srgbClr val="7F7F7F"/>
                </a:solidFill>
                <a:latin typeface="Arial" charset="0"/>
                <a:cs typeface="Arial" charset="0"/>
              </a:rPr>
              <a:t> Indústrias </a:t>
            </a:r>
            <a:r>
              <a:rPr lang="pt-BR" sz="1200" dirty="0">
                <a:solidFill>
                  <a:srgbClr val="7F7F7F"/>
                </a:solidFill>
                <a:latin typeface="Arial" charset="0"/>
                <a:cs typeface="Arial" charset="0"/>
              </a:rPr>
              <a:t>produtoras de dispositivos  odontológicos</a:t>
            </a:r>
          </a:p>
          <a:p>
            <a:pPr marL="0" lvl="2" indent="-82550" algn="just">
              <a:buFont typeface="Arial" pitchFamily="34" charset="0"/>
              <a:buChar char="•"/>
              <a:tabLst>
                <a:tab pos="355600" algn="l"/>
              </a:tabLst>
            </a:pPr>
            <a:r>
              <a:rPr lang="pt-BR" sz="1200" dirty="0">
                <a:solidFill>
                  <a:srgbClr val="7F7F7F"/>
                </a:solidFill>
                <a:latin typeface="Arial" charset="0"/>
                <a:cs typeface="Arial" charset="0"/>
              </a:rPr>
              <a:t>Consumidores finais:  dentistas, veterinários, alunos , institutos de radiologia  e imagens.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91006"/>
            <a:ext cx="275272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590" y="3772971"/>
            <a:ext cx="2842075" cy="22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0269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4449814"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Neide P. Coto, Reinado B. Dias, Larissa Driemeier</a:t>
            </a:r>
            <a:endParaRPr lang="pt-BR" sz="1500" dirty="0">
              <a:solidFill>
                <a:schemeClr val="bg1"/>
              </a:solidFill>
              <a:latin typeface="Arial"/>
              <a:cs typeface="Arial"/>
            </a:endParaRPr>
          </a:p>
        </p:txBody>
      </p:sp>
      <p:sp>
        <p:nvSpPr>
          <p:cNvPr id="7" name="TextBox 6"/>
          <p:cNvSpPr txBox="1"/>
          <p:nvPr/>
        </p:nvSpPr>
        <p:spPr>
          <a:xfrm>
            <a:off x="349615" y="334343"/>
            <a:ext cx="6138545" cy="454455"/>
          </a:xfrm>
          <a:prstGeom prst="rect">
            <a:avLst/>
          </a:prstGeom>
          <a:noFill/>
        </p:spPr>
        <p:txBody>
          <a:bodyPr wrap="none" lIns="99539" tIns="49770" rIns="99539" bIns="49770" rtlCol="0">
            <a:spAutoFit/>
          </a:bodyPr>
          <a:lstStyle/>
          <a:p>
            <a:pPr algn="ctr"/>
            <a:r>
              <a:rPr lang="pt-BR" sz="2300" dirty="0" smtClean="0">
                <a:solidFill>
                  <a:schemeClr val="bg1"/>
                </a:solidFill>
                <a:latin typeface="Arial"/>
                <a:cs typeface="Arial"/>
              </a:rPr>
              <a:t>Protetor Individualizado para Fraturas Faciais</a:t>
            </a:r>
            <a:endParaRPr lang="pt-BR" sz="2300" dirty="0">
              <a:solidFill>
                <a:schemeClr val="bg1"/>
              </a:solidFill>
              <a:latin typeface="Arial"/>
              <a:cs typeface="Arial"/>
            </a:endParaRPr>
          </a:p>
        </p:txBody>
      </p:sp>
      <p:sp>
        <p:nvSpPr>
          <p:cNvPr id="9" name="TextBox 8"/>
          <p:cNvSpPr txBox="1"/>
          <p:nvPr/>
        </p:nvSpPr>
        <p:spPr>
          <a:xfrm>
            <a:off x="6916125" y="6565953"/>
            <a:ext cx="3772513"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Faculdade de Odontologia &amp; Escola Politécnica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56848"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56849" y="267554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803564"/>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56848" y="169774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As fraturas faciais vem apresentando um significativo aumento em sua ocorrência. Nos esportes os ossos da face encontram-se entre os  ossos mais fraturados do corpo do atleta. A fratura de um osso da face pode afastar o atleta de treinos e competições, o que acarreta prejuízo físico e psicológico ao atleta e financeiro ao Clube.</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56848" y="2894369"/>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presente invenção  contempla a confecção de um protetor facial individualizado, isto é , confeccionado  sobre o modelo  da face do usuário, capaz de absorver e dissipar energia de deformação advindas de impactos sofridos nessa região.</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409245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Praticantes de esporte com grande contato interpessoal; </a:t>
            </a:r>
          </a:p>
          <a:p>
            <a:pPr algn="just"/>
            <a:r>
              <a:rPr lang="pt-BR" sz="1200" dirty="0" smtClean="0">
                <a:solidFill>
                  <a:schemeClr val="tx1">
                    <a:lumMod val="50000"/>
                    <a:lumOff val="50000"/>
                  </a:schemeClr>
                </a:solidFill>
                <a:latin typeface="Arial"/>
                <a:cs typeface="Arial"/>
              </a:rPr>
              <a:t>• Profissionais que estejam expostos a fraturas faciais  durante o    desenvolvimento de seu trabalho;</a:t>
            </a:r>
          </a:p>
          <a:p>
            <a:pPr algn="just"/>
            <a:r>
              <a:rPr lang="pt-BR" sz="1200" dirty="0" smtClean="0">
                <a:solidFill>
                  <a:schemeClr val="tx1">
                    <a:lumMod val="50000"/>
                    <a:lumOff val="50000"/>
                  </a:schemeClr>
                </a:solidFill>
                <a:latin typeface="Arial"/>
                <a:cs typeface="Arial"/>
              </a:rPr>
              <a:t>•  Pessoas que apresentaram fratura em ossos da face que não podem  se expor a refraturas.</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2848251" y="6565953"/>
            <a:ext cx="3927628"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20 2014  023048-9</a:t>
            </a:r>
            <a:endParaRPr lang="pt-BR" sz="1100" b="1" dirty="0">
              <a:solidFill>
                <a:schemeClr val="tx1">
                  <a:lumMod val="50000"/>
                  <a:lumOff val="50000"/>
                </a:schemeClr>
              </a:solidFill>
              <a:latin typeface="Arial"/>
              <a:cs typeface="Arial"/>
            </a:endParaRPr>
          </a:p>
        </p:txBody>
      </p:sp>
      <p:sp>
        <p:nvSpPr>
          <p:cNvPr id="21"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8" y="6594528"/>
            <a:ext cx="3068365"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Saúde e Cuidados</a:t>
            </a:r>
            <a:endParaRPr lang="pt-BR" sz="1200" b="1" dirty="0">
              <a:solidFill>
                <a:schemeClr val="tx1">
                  <a:lumMod val="65000"/>
                  <a:lumOff val="35000"/>
                </a:schemeClr>
              </a:solidFill>
              <a:latin typeface="Arial" pitchFamily="34" charset="0"/>
              <a:cs typeface="Arial" pitchFamily="34" charset="0"/>
            </a:endParaRPr>
          </a:p>
        </p:txBody>
      </p:sp>
      <p:pic>
        <p:nvPicPr>
          <p:cNvPr id="2" name="Imagem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5877" y="2329425"/>
            <a:ext cx="3251875" cy="2438908"/>
          </a:xfrm>
          <a:prstGeom prst="rect">
            <a:avLst/>
          </a:prstGeom>
          <a:effectLst/>
        </p:spPr>
      </p:pic>
    </p:spTree>
    <p:extLst>
      <p:ext uri="{BB962C8B-B14F-4D97-AF65-F5344CB8AC3E}">
        <p14:creationId xmlns:p14="http://schemas.microsoft.com/office/powerpoint/2010/main" val="10127280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3"/>
          <p:cNvSpPr>
            <a:spLocks noChangeArrowheads="1"/>
          </p:cNvSpPr>
          <p:nvPr/>
        </p:nvSpPr>
        <p:spPr bwMode="auto">
          <a:xfrm>
            <a:off x="6496050" y="3887788"/>
            <a:ext cx="3641725" cy="1912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endParaRPr lang="pt-BR" altLang="pt-BR" sz="2000">
              <a:latin typeface="Arial" charset="0"/>
            </a:endParaRPr>
          </a:p>
        </p:txBody>
      </p:sp>
      <p:sp>
        <p:nvSpPr>
          <p:cNvPr id="2051" name="TextBox 5"/>
          <p:cNvSpPr txBox="1">
            <a:spLocks noChangeArrowheads="1"/>
          </p:cNvSpPr>
          <p:nvPr/>
        </p:nvSpPr>
        <p:spPr bwMode="auto">
          <a:xfrm>
            <a:off x="334963" y="927100"/>
            <a:ext cx="8953499" cy="56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500" dirty="0" smtClean="0">
                <a:solidFill>
                  <a:schemeClr val="bg1"/>
                </a:solidFill>
                <a:latin typeface="Arial" charset="0"/>
                <a:cs typeface="Arial" charset="0"/>
              </a:rPr>
              <a:t>Cintia A. M. Santos, Isis A.V.P. </a:t>
            </a:r>
            <a:r>
              <a:rPr lang="pt-BR" altLang="pt-BR" sz="1500" dirty="0" err="1" smtClean="0">
                <a:solidFill>
                  <a:schemeClr val="bg1"/>
                </a:solidFill>
                <a:latin typeface="Arial" charset="0"/>
                <a:cs typeface="Arial" charset="0"/>
              </a:rPr>
              <a:t>Poiate</a:t>
            </a:r>
            <a:r>
              <a:rPr lang="pt-BR" altLang="pt-BR" sz="1500" dirty="0">
                <a:solidFill>
                  <a:schemeClr val="bg1"/>
                </a:solidFill>
                <a:latin typeface="Arial" charset="0"/>
                <a:cs typeface="Arial" charset="0"/>
              </a:rPr>
              <a:t>;</a:t>
            </a:r>
            <a:r>
              <a:rPr lang="pt-BR" altLang="pt-BR" sz="1500" dirty="0" smtClean="0">
                <a:solidFill>
                  <a:schemeClr val="bg1"/>
                </a:solidFill>
                <a:latin typeface="Arial" charset="0"/>
                <a:cs typeface="Arial" charset="0"/>
              </a:rPr>
              <a:t> Tomie T. Campos; Dalva C. </a:t>
            </a:r>
            <a:r>
              <a:rPr lang="pt-BR" altLang="pt-BR" sz="1500" dirty="0" err="1" smtClean="0">
                <a:solidFill>
                  <a:schemeClr val="bg1"/>
                </a:solidFill>
                <a:latin typeface="Arial" charset="0"/>
                <a:cs typeface="Arial" charset="0"/>
              </a:rPr>
              <a:t>Lagana</a:t>
            </a:r>
            <a:r>
              <a:rPr lang="pt-BR" altLang="pt-BR" sz="1500" dirty="0">
                <a:solidFill>
                  <a:schemeClr val="bg1"/>
                </a:solidFill>
                <a:latin typeface="Arial" charset="0"/>
                <a:cs typeface="Arial" charset="0"/>
              </a:rPr>
              <a:t>; </a:t>
            </a:r>
            <a:r>
              <a:rPr lang="pt-BR" altLang="pt-BR" sz="1500" dirty="0" err="1">
                <a:solidFill>
                  <a:schemeClr val="bg1"/>
                </a:solidFill>
                <a:latin typeface="Arial" charset="0"/>
                <a:cs typeface="Arial" charset="0"/>
              </a:rPr>
              <a:t>Matsuyoshi</a:t>
            </a:r>
            <a:r>
              <a:rPr lang="pt-BR" altLang="pt-BR" sz="1500" dirty="0">
                <a:solidFill>
                  <a:schemeClr val="bg1"/>
                </a:solidFill>
                <a:latin typeface="Arial" charset="0"/>
                <a:cs typeface="Arial" charset="0"/>
              </a:rPr>
              <a:t> Mori; Fernando </a:t>
            </a:r>
            <a:r>
              <a:rPr lang="pt-BR" altLang="pt-BR" sz="1500" dirty="0" err="1">
                <a:solidFill>
                  <a:schemeClr val="bg1"/>
                </a:solidFill>
                <a:latin typeface="Arial" charset="0"/>
                <a:cs typeface="Arial" charset="0"/>
              </a:rPr>
              <a:t>Igai</a:t>
            </a:r>
            <a:r>
              <a:rPr lang="pt-BR" altLang="pt-BR" sz="1500" dirty="0">
                <a:solidFill>
                  <a:schemeClr val="bg1"/>
                </a:solidFill>
                <a:latin typeface="Arial" charset="0"/>
                <a:cs typeface="Arial" charset="0"/>
              </a:rPr>
              <a:t>; Ivo </a:t>
            </a:r>
            <a:r>
              <a:rPr lang="pt-BR" altLang="pt-BR" sz="1500" dirty="0" err="1">
                <a:solidFill>
                  <a:schemeClr val="bg1"/>
                </a:solidFill>
                <a:latin typeface="Arial" charset="0"/>
                <a:cs typeface="Arial" charset="0"/>
              </a:rPr>
              <a:t>Contin</a:t>
            </a:r>
            <a:r>
              <a:rPr lang="pt-BR" altLang="pt-BR" sz="1500" dirty="0">
                <a:solidFill>
                  <a:schemeClr val="bg1"/>
                </a:solidFill>
                <a:latin typeface="Arial" charset="0"/>
                <a:cs typeface="Arial" charset="0"/>
              </a:rPr>
              <a:t>; Reinaldo </a:t>
            </a:r>
            <a:r>
              <a:rPr lang="pt-BR" altLang="pt-BR" sz="1500" dirty="0" err="1">
                <a:solidFill>
                  <a:schemeClr val="bg1"/>
                </a:solidFill>
                <a:latin typeface="Arial" charset="0"/>
                <a:cs typeface="Arial" charset="0"/>
              </a:rPr>
              <a:t>Missaka</a:t>
            </a:r>
            <a:r>
              <a:rPr lang="pt-BR" altLang="pt-BR" sz="1500" dirty="0">
                <a:solidFill>
                  <a:schemeClr val="bg1"/>
                </a:solidFill>
                <a:latin typeface="Arial" charset="0"/>
                <a:cs typeface="Arial" charset="0"/>
              </a:rPr>
              <a:t>; </a:t>
            </a:r>
            <a:r>
              <a:rPr lang="pt-BR" altLang="pt-BR" sz="1500" dirty="0" smtClean="0">
                <a:solidFill>
                  <a:schemeClr val="bg1"/>
                </a:solidFill>
                <a:latin typeface="Arial" charset="0"/>
                <a:cs typeface="Arial" charset="0"/>
              </a:rPr>
              <a:t>Rogério </a:t>
            </a:r>
            <a:r>
              <a:rPr lang="pt-BR" altLang="pt-BR" sz="1500" dirty="0">
                <a:solidFill>
                  <a:schemeClr val="bg1"/>
                </a:solidFill>
                <a:latin typeface="Arial" charset="0"/>
                <a:cs typeface="Arial" charset="0"/>
              </a:rPr>
              <a:t>I. </a:t>
            </a:r>
            <a:r>
              <a:rPr lang="pt-BR" altLang="pt-BR" sz="1500" dirty="0" err="1">
                <a:solidFill>
                  <a:schemeClr val="bg1"/>
                </a:solidFill>
                <a:latin typeface="Arial" charset="0"/>
                <a:cs typeface="Arial" charset="0"/>
              </a:rPr>
              <a:t>Sonoki</a:t>
            </a:r>
            <a:r>
              <a:rPr lang="pt-BR" altLang="pt-BR" sz="1500" dirty="0">
                <a:solidFill>
                  <a:schemeClr val="bg1"/>
                </a:solidFill>
                <a:latin typeface="Arial" charset="0"/>
                <a:cs typeface="Arial" charset="0"/>
              </a:rPr>
              <a:t>;</a:t>
            </a:r>
            <a:r>
              <a:rPr lang="pt-BR" altLang="pt-BR" sz="1500" dirty="0" smtClean="0">
                <a:solidFill>
                  <a:schemeClr val="bg1"/>
                </a:solidFill>
                <a:latin typeface="Arial" charset="0"/>
                <a:cs typeface="Arial" charset="0"/>
              </a:rPr>
              <a:t> </a:t>
            </a:r>
            <a:r>
              <a:rPr lang="pt-BR" altLang="pt-BR" sz="1500" dirty="0" err="1" smtClean="0">
                <a:solidFill>
                  <a:schemeClr val="bg1"/>
                </a:solidFill>
                <a:latin typeface="Arial" charset="0"/>
                <a:cs typeface="Arial" charset="0"/>
              </a:rPr>
              <a:t>Luis</a:t>
            </a:r>
            <a:r>
              <a:rPr lang="pt-BR" altLang="pt-BR" sz="1500" dirty="0" smtClean="0">
                <a:solidFill>
                  <a:schemeClr val="bg1"/>
                </a:solidFill>
                <a:latin typeface="Arial" charset="0"/>
                <a:cs typeface="Arial" charset="0"/>
              </a:rPr>
              <a:t> Y. Kato</a:t>
            </a:r>
            <a:r>
              <a:rPr lang="pt-BR" altLang="pt-BR" sz="1500" dirty="0">
                <a:solidFill>
                  <a:schemeClr val="bg1"/>
                </a:solidFill>
                <a:latin typeface="Arial" charset="0"/>
                <a:cs typeface="Arial" charset="0"/>
              </a:rPr>
              <a:t>; </a:t>
            </a:r>
            <a:r>
              <a:rPr lang="pt-BR" altLang="pt-BR" sz="1500" dirty="0" err="1">
                <a:solidFill>
                  <a:schemeClr val="bg1"/>
                </a:solidFill>
                <a:latin typeface="Arial" charset="0"/>
                <a:cs typeface="Arial" charset="0"/>
              </a:rPr>
              <a:t>Julio</a:t>
            </a:r>
            <a:r>
              <a:rPr lang="pt-BR" altLang="pt-BR" sz="1500" dirty="0">
                <a:solidFill>
                  <a:schemeClr val="bg1"/>
                </a:solidFill>
                <a:latin typeface="Arial" charset="0"/>
                <a:cs typeface="Arial" charset="0"/>
              </a:rPr>
              <a:t> C. Nogueira; </a:t>
            </a:r>
            <a:r>
              <a:rPr lang="pt-BR" altLang="pt-BR" sz="1500" dirty="0" smtClean="0">
                <a:solidFill>
                  <a:schemeClr val="bg1"/>
                </a:solidFill>
                <a:latin typeface="Arial" charset="0"/>
                <a:cs typeface="Arial" charset="0"/>
              </a:rPr>
              <a:t> Edgard P. Jr. </a:t>
            </a:r>
            <a:endParaRPr lang="pt-BR" altLang="pt-BR" sz="1500" dirty="0">
              <a:solidFill>
                <a:schemeClr val="bg1"/>
              </a:solidFill>
              <a:latin typeface="Arial" charset="0"/>
              <a:cs typeface="Arial" charset="0"/>
            </a:endParaRPr>
          </a:p>
        </p:txBody>
      </p:sp>
      <p:sp>
        <p:nvSpPr>
          <p:cNvPr id="2052" name="TextBox 6"/>
          <p:cNvSpPr txBox="1">
            <a:spLocks noChangeArrowheads="1"/>
          </p:cNvSpPr>
          <p:nvPr/>
        </p:nvSpPr>
        <p:spPr bwMode="auto">
          <a:xfrm>
            <a:off x="338138" y="334963"/>
            <a:ext cx="2280117" cy="45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marL="342900" indent="-342900"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marL="0" lvl="2" indent="0" eaLnBrk="1" hangingPunct="1">
              <a:spcBef>
                <a:spcPct val="0"/>
              </a:spcBef>
              <a:buFontTx/>
              <a:buNone/>
            </a:pPr>
            <a:r>
              <a:rPr lang="en-US" altLang="pt-BR" sz="2300" dirty="0" err="1">
                <a:solidFill>
                  <a:schemeClr val="bg1"/>
                </a:solidFill>
                <a:latin typeface="Arial" charset="0"/>
                <a:cs typeface="Arial" charset="0"/>
              </a:rPr>
              <a:t>Afastador</a:t>
            </a:r>
            <a:r>
              <a:rPr lang="en-US" altLang="pt-BR" sz="2300" dirty="0">
                <a:solidFill>
                  <a:schemeClr val="bg1"/>
                </a:solidFill>
                <a:latin typeface="Arial" charset="0"/>
                <a:cs typeface="Arial" charset="0"/>
              </a:rPr>
              <a:t> </a:t>
            </a:r>
            <a:r>
              <a:rPr lang="en-US" altLang="pt-BR" sz="2300" dirty="0" err="1" smtClean="0">
                <a:solidFill>
                  <a:schemeClr val="bg1"/>
                </a:solidFill>
                <a:latin typeface="Arial" charset="0"/>
                <a:cs typeface="Arial" charset="0"/>
              </a:rPr>
              <a:t>Bucal</a:t>
            </a:r>
            <a:endParaRPr lang="pt-BR" altLang="pt-BR" sz="2300" dirty="0">
              <a:solidFill>
                <a:schemeClr val="bg1"/>
              </a:solidFill>
              <a:latin typeface="Arial" charset="0"/>
              <a:cs typeface="Arial" charset="0"/>
            </a:endParaRPr>
          </a:p>
        </p:txBody>
      </p:sp>
      <p:sp>
        <p:nvSpPr>
          <p:cNvPr id="2053" name="TextBox 8"/>
          <p:cNvSpPr txBox="1">
            <a:spLocks noChangeArrowheads="1"/>
          </p:cNvSpPr>
          <p:nvPr/>
        </p:nvSpPr>
        <p:spPr bwMode="auto">
          <a:xfrm>
            <a:off x="8077200" y="6565900"/>
            <a:ext cx="2422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algn="ctr" eaLnBrk="1" hangingPunct="1">
              <a:spcBef>
                <a:spcPct val="0"/>
              </a:spcBef>
              <a:buFontTx/>
              <a:buNone/>
            </a:pPr>
            <a:r>
              <a:rPr lang="pt-BR" altLang="pt-BR" sz="1200" b="1">
                <a:solidFill>
                  <a:srgbClr val="595959"/>
                </a:solidFill>
                <a:latin typeface="Arial" charset="0"/>
                <a:cs typeface="Arial" charset="0"/>
              </a:rPr>
              <a:t>Faculdade de Odontologia</a:t>
            </a:r>
          </a:p>
        </p:txBody>
      </p:sp>
      <p:sp>
        <p:nvSpPr>
          <p:cNvPr id="2054" name="TextBox 9"/>
          <p:cNvSpPr txBox="1">
            <a:spLocks noChangeArrowheads="1"/>
          </p:cNvSpPr>
          <p:nvPr/>
        </p:nvSpPr>
        <p:spPr bwMode="auto">
          <a:xfrm>
            <a:off x="365125" y="1616075"/>
            <a:ext cx="10572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Introdução</a:t>
            </a:r>
          </a:p>
        </p:txBody>
      </p:sp>
      <p:sp>
        <p:nvSpPr>
          <p:cNvPr id="2055" name="TextBox 10"/>
          <p:cNvSpPr txBox="1">
            <a:spLocks noChangeArrowheads="1"/>
          </p:cNvSpPr>
          <p:nvPr/>
        </p:nvSpPr>
        <p:spPr bwMode="auto">
          <a:xfrm>
            <a:off x="357188" y="2963863"/>
            <a:ext cx="9556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Objetivos</a:t>
            </a:r>
          </a:p>
        </p:txBody>
      </p:sp>
      <p:sp>
        <p:nvSpPr>
          <p:cNvPr id="2056" name="TextBox 11"/>
          <p:cNvSpPr txBox="1">
            <a:spLocks noChangeArrowheads="1"/>
          </p:cNvSpPr>
          <p:nvPr/>
        </p:nvSpPr>
        <p:spPr bwMode="auto">
          <a:xfrm>
            <a:off x="339725" y="4002088"/>
            <a:ext cx="222726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Aplicações e público alvo</a:t>
            </a:r>
          </a:p>
        </p:txBody>
      </p:sp>
      <p:sp>
        <p:nvSpPr>
          <p:cNvPr id="2057" name="TextBox 13"/>
          <p:cNvSpPr txBox="1">
            <a:spLocks noChangeArrowheads="1"/>
          </p:cNvSpPr>
          <p:nvPr/>
        </p:nvSpPr>
        <p:spPr bwMode="auto">
          <a:xfrm>
            <a:off x="365125" y="3217863"/>
            <a:ext cx="59070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algn="just" eaLnBrk="1" hangingPunct="1">
              <a:spcBef>
                <a:spcPct val="0"/>
              </a:spcBef>
              <a:buFontTx/>
              <a:buNone/>
            </a:pPr>
            <a:r>
              <a:rPr lang="pt-BR" altLang="pt-BR" sz="1200">
                <a:solidFill>
                  <a:srgbClr val="7F7F7F"/>
                </a:solidFill>
                <a:latin typeface="Arial" charset="0"/>
                <a:cs typeface="Arial" charset="0"/>
              </a:rPr>
              <a:t>Desenvolver afastador labial dotado de mecanismos que permitem a inserção, a fixação e a retirada facilitada de sugadores de saliva e dispositivo de iluminação intraoral.</a:t>
            </a:r>
          </a:p>
        </p:txBody>
      </p:sp>
      <p:sp>
        <p:nvSpPr>
          <p:cNvPr id="2058" name="TextBox 14"/>
          <p:cNvSpPr txBox="1">
            <a:spLocks noChangeArrowheads="1"/>
          </p:cNvSpPr>
          <p:nvPr/>
        </p:nvSpPr>
        <p:spPr bwMode="auto">
          <a:xfrm>
            <a:off x="339725" y="4284663"/>
            <a:ext cx="5907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lnSpc>
                <a:spcPct val="110000"/>
              </a:lnSpc>
              <a:spcBef>
                <a:spcPct val="0"/>
              </a:spcBef>
              <a:buFontTx/>
              <a:buNone/>
            </a:pPr>
            <a:r>
              <a:rPr lang="pt-BR" altLang="pt-BR" sz="1200">
                <a:solidFill>
                  <a:srgbClr val="7F7F7F"/>
                </a:solidFill>
                <a:latin typeface="Arial" charset="0"/>
                <a:cs typeface="Arial" charset="0"/>
              </a:rPr>
              <a:t>•  Permite a fixação de sugadores de saliva aos suportes do afastador labial;</a:t>
            </a:r>
          </a:p>
          <a:p>
            <a:pPr eaLnBrk="1" hangingPunct="1">
              <a:lnSpc>
                <a:spcPct val="110000"/>
              </a:lnSpc>
              <a:spcBef>
                <a:spcPct val="0"/>
              </a:spcBef>
              <a:buFontTx/>
              <a:buNone/>
            </a:pPr>
            <a:r>
              <a:rPr lang="pt-BR" altLang="pt-BR" sz="1200">
                <a:solidFill>
                  <a:srgbClr val="7F7F7F"/>
                </a:solidFill>
                <a:latin typeface="Arial" charset="0"/>
                <a:cs typeface="Arial" charset="0"/>
              </a:rPr>
              <a:t>•  Permite iluminação intraoral adequada em posição estratégica;</a:t>
            </a:r>
          </a:p>
          <a:p>
            <a:pPr eaLnBrk="1" hangingPunct="1">
              <a:lnSpc>
                <a:spcPct val="110000"/>
              </a:lnSpc>
              <a:spcBef>
                <a:spcPct val="0"/>
              </a:spcBef>
              <a:buFontTx/>
              <a:buNone/>
            </a:pPr>
            <a:r>
              <a:rPr lang="pt-BR" altLang="pt-BR" sz="1200">
                <a:solidFill>
                  <a:srgbClr val="7F7F7F"/>
                </a:solidFill>
                <a:latin typeface="Arial" charset="0"/>
                <a:cs typeface="Arial" charset="0"/>
              </a:rPr>
              <a:t>•  Dispensa a necessidade do profissional utilizar uma das mãos para segurar e/ou afastar o sugador durante a realização de procedimentos odontológicos.</a:t>
            </a:r>
          </a:p>
        </p:txBody>
      </p:sp>
      <p:sp>
        <p:nvSpPr>
          <p:cNvPr id="2059" name="TextBox 15"/>
          <p:cNvSpPr txBox="1">
            <a:spLocks noChangeArrowheads="1"/>
          </p:cNvSpPr>
          <p:nvPr/>
        </p:nvSpPr>
        <p:spPr bwMode="auto">
          <a:xfrm>
            <a:off x="357188" y="5356225"/>
            <a:ext cx="24384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300" b="1">
                <a:solidFill>
                  <a:srgbClr val="099ADD"/>
                </a:solidFill>
                <a:latin typeface="Arial" charset="0"/>
                <a:cs typeface="Arial" charset="0"/>
              </a:rPr>
              <a:t>Estágio de desenvolvimento</a:t>
            </a:r>
          </a:p>
        </p:txBody>
      </p:sp>
      <p:sp>
        <p:nvSpPr>
          <p:cNvPr id="2060" name="TextBox 16"/>
          <p:cNvSpPr txBox="1">
            <a:spLocks noChangeArrowheads="1"/>
          </p:cNvSpPr>
          <p:nvPr/>
        </p:nvSpPr>
        <p:spPr bwMode="auto">
          <a:xfrm>
            <a:off x="3841750" y="6565900"/>
            <a:ext cx="4586288"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algn="just" eaLnBrk="1" hangingPunct="1">
              <a:spcBef>
                <a:spcPct val="0"/>
              </a:spcBef>
              <a:buFontTx/>
              <a:buNone/>
            </a:pPr>
            <a:r>
              <a:rPr lang="pt-BR" altLang="pt-BR" sz="1100" b="1">
                <a:solidFill>
                  <a:srgbClr val="7F7F7F"/>
                </a:solidFill>
                <a:latin typeface="Arial" charset="0"/>
                <a:cs typeface="Arial" charset="0"/>
              </a:rPr>
              <a:t>Patente protegida sob o nº:  </a:t>
            </a:r>
            <a:r>
              <a:rPr lang="en-US" altLang="pt-BR" sz="1100" b="1">
                <a:solidFill>
                  <a:srgbClr val="7F7F7F"/>
                </a:solidFill>
                <a:latin typeface="Arial" charset="0"/>
                <a:cs typeface="Arial" charset="0"/>
              </a:rPr>
              <a:t>BR 20 2014 031210-8</a:t>
            </a:r>
            <a:endParaRPr lang="pt-BR" altLang="pt-BR" sz="1100" b="1">
              <a:solidFill>
                <a:srgbClr val="7F7F7F"/>
              </a:solidFill>
              <a:latin typeface="Arial" charset="0"/>
              <a:cs typeface="Arial" charset="0"/>
            </a:endParaRPr>
          </a:p>
        </p:txBody>
      </p:sp>
      <p:sp>
        <p:nvSpPr>
          <p:cNvPr id="21" name="Chevron 20"/>
          <p:cNvSpPr/>
          <p:nvPr/>
        </p:nvSpPr>
        <p:spPr>
          <a:xfrm>
            <a:off x="403225" y="5656263"/>
            <a:ext cx="1547813"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pesquisa básica</a:t>
            </a:r>
          </a:p>
        </p:txBody>
      </p:sp>
      <p:sp>
        <p:nvSpPr>
          <p:cNvPr id="34" name="Chevron 33"/>
          <p:cNvSpPr/>
          <p:nvPr/>
        </p:nvSpPr>
        <p:spPr>
          <a:xfrm>
            <a:off x="1717675" y="5656263"/>
            <a:ext cx="1547813" cy="468312"/>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produção em escala laboratorial</a:t>
            </a:r>
          </a:p>
        </p:txBody>
      </p:sp>
      <p:sp>
        <p:nvSpPr>
          <p:cNvPr id="35" name="Chevron 34"/>
          <p:cNvSpPr>
            <a:spLocks noChangeArrowheads="1"/>
          </p:cNvSpPr>
          <p:nvPr/>
        </p:nvSpPr>
        <p:spPr bwMode="auto">
          <a:xfrm>
            <a:off x="3023240" y="5656263"/>
            <a:ext cx="1547812" cy="468312"/>
          </a:xfrm>
          <a:prstGeom prst="chevron">
            <a:avLst>
              <a:gd name="adj" fmla="val 49959"/>
            </a:avLst>
          </a:prstGeom>
          <a:solidFill>
            <a:srgbClr val="1F497D">
              <a:alpha val="20000"/>
            </a:srgbClr>
          </a:solidFill>
          <a:ln w="6350" algn="ctr">
            <a:solidFill>
              <a:schemeClr val="accent1"/>
            </a:solidFill>
            <a:miter lim="800000"/>
            <a:headEnd/>
            <a:tailEnd/>
          </a:ln>
        </p:spPr>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protótipo</a:t>
            </a:r>
          </a:p>
        </p:txBody>
      </p:sp>
      <p:sp>
        <p:nvSpPr>
          <p:cNvPr id="2064" name="Chevron 35"/>
          <p:cNvSpPr>
            <a:spLocks noChangeArrowheads="1"/>
          </p:cNvSpPr>
          <p:nvPr/>
        </p:nvSpPr>
        <p:spPr bwMode="auto">
          <a:xfrm>
            <a:off x="4338638" y="5656263"/>
            <a:ext cx="1547812" cy="468312"/>
          </a:xfrm>
          <a:prstGeom prst="chevron">
            <a:avLst>
              <a:gd name="adj" fmla="val 49959"/>
            </a:avLst>
          </a:prstGeom>
          <a:noFill/>
          <a:ln w="635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9539" tIns="49770" rIns="99539" bIns="49770" anchor="ct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algn="ctr" eaLnBrk="1" hangingPunct="1">
              <a:spcBef>
                <a:spcPct val="0"/>
              </a:spcBef>
              <a:buFontTx/>
              <a:buNone/>
            </a:pPr>
            <a:r>
              <a:rPr lang="pt-BR" altLang="pt-BR" sz="900">
                <a:solidFill>
                  <a:srgbClr val="7F7F7F"/>
                </a:solidFill>
                <a:latin typeface="Arial" charset="0"/>
                <a:cs typeface="Arial" charset="0"/>
              </a:rPr>
              <a:t>Em comercialização</a:t>
            </a:r>
          </a:p>
        </p:txBody>
      </p:sp>
      <p:sp>
        <p:nvSpPr>
          <p:cNvPr id="2065" name="CaixaDeTexto 17"/>
          <p:cNvSpPr txBox="1">
            <a:spLocks noChangeArrowheads="1"/>
          </p:cNvSpPr>
          <p:nvPr/>
        </p:nvSpPr>
        <p:spPr bwMode="auto">
          <a:xfrm flipH="1">
            <a:off x="401638" y="6594475"/>
            <a:ext cx="295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200" b="1">
                <a:solidFill>
                  <a:srgbClr val="595959"/>
                </a:solidFill>
                <a:latin typeface="Arial" charset="0"/>
                <a:cs typeface="Arial" charset="0"/>
              </a:rPr>
              <a:t>Área: Saúde e Cuidados</a:t>
            </a:r>
          </a:p>
        </p:txBody>
      </p:sp>
      <p:sp>
        <p:nvSpPr>
          <p:cNvPr id="2066" name="CaixaDeTexto 21"/>
          <p:cNvSpPr txBox="1">
            <a:spLocks noChangeArrowheads="1"/>
          </p:cNvSpPr>
          <p:nvPr/>
        </p:nvSpPr>
        <p:spPr bwMode="auto">
          <a:xfrm>
            <a:off x="415925" y="6307138"/>
            <a:ext cx="1277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r>
              <a:rPr lang="pt-BR" altLang="pt-BR" sz="1200" b="1">
                <a:solidFill>
                  <a:srgbClr val="595959"/>
                </a:solidFill>
                <a:latin typeface="Arial" charset="0"/>
                <a:cs typeface="Arial" charset="0"/>
              </a:rPr>
              <a:t>Parceiros: UFF</a:t>
            </a:r>
          </a:p>
        </p:txBody>
      </p:sp>
      <p:sp>
        <p:nvSpPr>
          <p:cNvPr id="2067" name="Rectangle 43"/>
          <p:cNvSpPr>
            <a:spLocks noChangeArrowheads="1"/>
          </p:cNvSpPr>
          <p:nvPr/>
        </p:nvSpPr>
        <p:spPr bwMode="auto">
          <a:xfrm>
            <a:off x="6526213" y="1743075"/>
            <a:ext cx="3641725" cy="1912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eaLnBrk="1" hangingPunct="1">
              <a:spcBef>
                <a:spcPct val="0"/>
              </a:spcBef>
              <a:buFontTx/>
              <a:buNone/>
            </a:pPr>
            <a:endParaRPr lang="pt-BR" altLang="pt-BR" sz="2000">
              <a:latin typeface="Arial" charset="0"/>
            </a:endParaRPr>
          </a:p>
        </p:txBody>
      </p:sp>
      <p:sp>
        <p:nvSpPr>
          <p:cNvPr id="2071" name="TextBox 12"/>
          <p:cNvSpPr txBox="1">
            <a:spLocks noChangeArrowheads="1"/>
          </p:cNvSpPr>
          <p:nvPr/>
        </p:nvSpPr>
        <p:spPr bwMode="auto">
          <a:xfrm>
            <a:off x="365125" y="1911350"/>
            <a:ext cx="59070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9" tIns="49770" rIns="99539" bIns="49770">
            <a:spAutoFit/>
          </a:bodyPr>
          <a:lstStyle>
            <a:lvl1pPr eaLnBrk="0" hangingPunct="0">
              <a:spcBef>
                <a:spcPct val="20000"/>
              </a:spcBef>
              <a:buFont typeface="Arial" charset="0"/>
              <a:buChar char="•"/>
              <a:defRPr sz="3500">
                <a:solidFill>
                  <a:schemeClr val="tx1"/>
                </a:solidFill>
                <a:latin typeface="Calibri" pitchFamily="34" charset="0"/>
              </a:defRPr>
            </a:lvl1pPr>
            <a:lvl2pPr marL="742950" indent="-285750" eaLnBrk="0" hangingPunct="0">
              <a:spcBef>
                <a:spcPct val="20000"/>
              </a:spcBef>
              <a:buFont typeface="Arial" charset="0"/>
              <a:buChar char="–"/>
              <a:defRPr sz="3000">
                <a:solidFill>
                  <a:schemeClr val="tx1"/>
                </a:solidFill>
                <a:latin typeface="Calibri" pitchFamily="34" charset="0"/>
              </a:defRPr>
            </a:lvl2pPr>
            <a:lvl3pPr marL="1143000" indent="-228600" eaLnBrk="0" hangingPunct="0">
              <a:spcBef>
                <a:spcPct val="20000"/>
              </a:spcBef>
              <a:buFont typeface="Arial" charset="0"/>
              <a:buChar char="•"/>
              <a:defRPr sz="2600">
                <a:solidFill>
                  <a:schemeClr val="tx1"/>
                </a:solidFill>
                <a:latin typeface="Calibri" pitchFamily="34" charset="0"/>
              </a:defRPr>
            </a:lvl3pPr>
            <a:lvl4pPr marL="1600200" indent="-228600" eaLnBrk="0" hangingPunct="0">
              <a:spcBef>
                <a:spcPct val="20000"/>
              </a:spcBef>
              <a:buFont typeface="Arial" charset="0"/>
              <a:buChar char="–"/>
              <a:defRPr sz="2200">
                <a:solidFill>
                  <a:schemeClr val="tx1"/>
                </a:solidFill>
                <a:latin typeface="Calibri" pitchFamily="34" charset="0"/>
              </a:defRPr>
            </a:lvl4pPr>
            <a:lvl5pPr marL="2057400" indent="-228600" eaLnBrk="0" hangingPunct="0">
              <a:spcBef>
                <a:spcPct val="20000"/>
              </a:spcBef>
              <a:buFont typeface="Arial" charset="0"/>
              <a:buChar char="»"/>
              <a:defRPr sz="2200">
                <a:solidFill>
                  <a:schemeClr val="tx1"/>
                </a:solidFill>
                <a:latin typeface="Calibri" pitchFamily="34" charset="0"/>
              </a:defRPr>
            </a:lvl5pPr>
            <a:lvl6pPr marL="25146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6pPr>
            <a:lvl7pPr marL="29718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7pPr>
            <a:lvl8pPr marL="34290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8pPr>
            <a:lvl9pPr marL="3886200" indent="-228600" defTabSz="496888" eaLnBrk="0" fontAlgn="base" hangingPunct="0">
              <a:spcBef>
                <a:spcPct val="20000"/>
              </a:spcBef>
              <a:spcAft>
                <a:spcPct val="0"/>
              </a:spcAft>
              <a:buFont typeface="Arial" charset="0"/>
              <a:buChar char="»"/>
              <a:defRPr sz="2200">
                <a:solidFill>
                  <a:schemeClr val="tx1"/>
                </a:solidFill>
                <a:latin typeface="Calibri" pitchFamily="34" charset="0"/>
              </a:defRPr>
            </a:lvl9pPr>
          </a:lstStyle>
          <a:p>
            <a:pPr algn="just" eaLnBrk="1" hangingPunct="1">
              <a:spcBef>
                <a:spcPct val="0"/>
              </a:spcBef>
              <a:buFontTx/>
              <a:buNone/>
            </a:pPr>
            <a:r>
              <a:rPr lang="pt-BR" altLang="pt-BR" sz="1200">
                <a:solidFill>
                  <a:srgbClr val="7F7F7F"/>
                </a:solidFill>
                <a:latin typeface="Arial" charset="0"/>
                <a:cs typeface="Arial" charset="0"/>
              </a:rPr>
              <a:t>Para a realização de diversos procedimentos odontológicos é fundamental que o profissional tenha acesso e iluminação adequada à cavidade bucal do paciente. Para esta finalidade, existem os instrumentos denominados afastadores labiais e/ou bucais, entretanto, os produtos atualmente disponíveis apresentam deficiências.</a:t>
            </a:r>
            <a:endParaRPr lang="pt-PT" altLang="pt-BR" sz="1200">
              <a:solidFill>
                <a:srgbClr val="7F7F7F"/>
              </a:solidFill>
              <a:latin typeface="Arial" charset="0"/>
              <a:cs typeface="Arial"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062" y="2275808"/>
            <a:ext cx="3610947" cy="293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0774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a:off x="334963" y="942975"/>
            <a:ext cx="1977727" cy="331344"/>
          </a:xfrm>
          <a:prstGeom prst="rect">
            <a:avLst/>
          </a:prstGeom>
          <a:noFill/>
          <a:ln w="9525">
            <a:noFill/>
            <a:miter lim="800000"/>
            <a:headEnd/>
            <a:tailEnd/>
          </a:ln>
        </p:spPr>
        <p:txBody>
          <a:bodyPr wrap="none" lIns="99539" tIns="49770" rIns="99539" bIns="49770">
            <a:spAutoFit/>
          </a:bodyPr>
          <a:lstStyle/>
          <a:p>
            <a:r>
              <a:rPr lang="pt-BR" sz="1500" dirty="0" err="1" smtClean="0">
                <a:solidFill>
                  <a:schemeClr val="bg1"/>
                </a:solidFill>
                <a:latin typeface="Arial" panose="020B0604020202020204" pitchFamily="34" charset="0"/>
                <a:cs typeface="Arial" panose="020B0604020202020204" pitchFamily="34" charset="0"/>
              </a:rPr>
              <a:t>Natalúcia</a:t>
            </a:r>
            <a:r>
              <a:rPr lang="pt-BR" sz="1500" dirty="0" smtClean="0">
                <a:solidFill>
                  <a:schemeClr val="bg1"/>
                </a:solidFill>
                <a:latin typeface="Arial" panose="020B0604020202020204" pitchFamily="34" charset="0"/>
                <a:cs typeface="Arial" panose="020B0604020202020204" pitchFamily="34" charset="0"/>
              </a:rPr>
              <a:t>  M. Araújo </a:t>
            </a:r>
            <a:endParaRPr lang="pt-BR" sz="1500" dirty="0">
              <a:solidFill>
                <a:schemeClr val="bg1"/>
              </a:solidFill>
              <a:latin typeface="Arial" panose="020B0604020202020204" pitchFamily="34" charset="0"/>
              <a:cs typeface="Arial" panose="020B0604020202020204" pitchFamily="34" charset="0"/>
            </a:endParaRPr>
          </a:p>
        </p:txBody>
      </p:sp>
      <p:sp>
        <p:nvSpPr>
          <p:cNvPr id="16386" name="TextBox 6"/>
          <p:cNvSpPr txBox="1">
            <a:spLocks noChangeArrowheads="1"/>
          </p:cNvSpPr>
          <p:nvPr/>
        </p:nvSpPr>
        <p:spPr bwMode="auto">
          <a:xfrm>
            <a:off x="334963" y="334963"/>
            <a:ext cx="5470093" cy="454455"/>
          </a:xfrm>
          <a:prstGeom prst="rect">
            <a:avLst/>
          </a:prstGeom>
          <a:noFill/>
          <a:ln w="9525">
            <a:noFill/>
            <a:miter lim="800000"/>
            <a:headEnd/>
            <a:tailEnd/>
          </a:ln>
        </p:spPr>
        <p:txBody>
          <a:bodyPr wrap="none" lIns="99539" tIns="49770" rIns="99539" bIns="49770">
            <a:spAutoFit/>
          </a:bodyPr>
          <a:lstStyle/>
          <a:p>
            <a:r>
              <a:rPr lang="pt-BR" sz="2300" dirty="0" smtClean="0">
                <a:solidFill>
                  <a:schemeClr val="bg1"/>
                </a:solidFill>
                <a:latin typeface="Arial" panose="020B0604020202020204" pitchFamily="34" charset="0"/>
                <a:cs typeface="Arial" panose="020B0604020202020204" pitchFamily="34" charset="0"/>
              </a:rPr>
              <a:t>Régua Indicadora de Dilatação Cervical </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962670" y="6561494"/>
            <a:ext cx="635000" cy="285750"/>
          </a:xfrm>
          <a:prstGeom prst="rect">
            <a:avLst/>
          </a:prstGeom>
          <a:noFill/>
        </p:spPr>
        <p:txBody>
          <a:bodyPr wrap="none" lIns="99539" tIns="49770" rIns="99539" bIns="49770">
            <a:spAutoFit/>
          </a:bodyPr>
          <a:lstStyle/>
          <a:p>
            <a:pPr defTabSz="497697" fontAlgn="auto">
              <a:spcBef>
                <a:spcPts val="0"/>
              </a:spcBef>
              <a:spcAft>
                <a:spcPts val="0"/>
              </a:spcAft>
              <a:defRPr/>
            </a:pPr>
            <a:r>
              <a:rPr lang="pt-BR" sz="1200" b="1" dirty="0">
                <a:solidFill>
                  <a:schemeClr val="tx1">
                    <a:lumMod val="65000"/>
                    <a:lumOff val="35000"/>
                  </a:schemeClr>
                </a:solidFill>
                <a:latin typeface="Arial"/>
                <a:cs typeface="Arial"/>
              </a:rPr>
              <a:t>EACH</a:t>
            </a:r>
          </a:p>
        </p:txBody>
      </p:sp>
      <p:sp>
        <p:nvSpPr>
          <p:cNvPr id="16388" name="TextBox 9"/>
          <p:cNvSpPr txBox="1">
            <a:spLocks noChangeArrowheads="1"/>
          </p:cNvSpPr>
          <p:nvPr/>
        </p:nvSpPr>
        <p:spPr bwMode="auto">
          <a:xfrm>
            <a:off x="334963" y="1465263"/>
            <a:ext cx="1057275" cy="304800"/>
          </a:xfrm>
          <a:prstGeom prst="rect">
            <a:avLst/>
          </a:prstGeom>
          <a:noFill/>
          <a:ln w="9525">
            <a:noFill/>
            <a:miter lim="800000"/>
            <a:headEnd/>
            <a:tailEnd/>
          </a:ln>
        </p:spPr>
        <p:txBody>
          <a:bodyPr wrap="none" lIns="99539" tIns="49770" rIns="99539" bIns="49770">
            <a:spAutoFit/>
          </a:bodyPr>
          <a:lstStyle/>
          <a:p>
            <a:r>
              <a:rPr lang="pt-BR" sz="1300" b="1">
                <a:solidFill>
                  <a:srgbClr val="099ADD"/>
                </a:solidFill>
                <a:cs typeface="Arial" charset="0"/>
              </a:rPr>
              <a:t>Introdução</a:t>
            </a:r>
          </a:p>
        </p:txBody>
      </p:sp>
      <p:sp>
        <p:nvSpPr>
          <p:cNvPr id="16389" name="TextBox 10"/>
          <p:cNvSpPr txBox="1">
            <a:spLocks noChangeArrowheads="1"/>
          </p:cNvSpPr>
          <p:nvPr/>
        </p:nvSpPr>
        <p:spPr bwMode="auto">
          <a:xfrm>
            <a:off x="334963" y="2797770"/>
            <a:ext cx="955675" cy="306387"/>
          </a:xfrm>
          <a:prstGeom prst="rect">
            <a:avLst/>
          </a:prstGeom>
          <a:noFill/>
          <a:ln w="9525">
            <a:noFill/>
            <a:miter lim="800000"/>
            <a:headEnd/>
            <a:tailEnd/>
          </a:ln>
        </p:spPr>
        <p:txBody>
          <a:bodyPr wrap="none" lIns="99539" tIns="49770" rIns="99539" bIns="49770">
            <a:spAutoFit/>
          </a:bodyPr>
          <a:lstStyle/>
          <a:p>
            <a:r>
              <a:rPr lang="pt-BR" sz="1300" b="1">
                <a:solidFill>
                  <a:srgbClr val="099ADD"/>
                </a:solidFill>
                <a:cs typeface="Arial" charset="0"/>
              </a:rPr>
              <a:t>Objetivos</a:t>
            </a:r>
          </a:p>
        </p:txBody>
      </p:sp>
      <p:sp>
        <p:nvSpPr>
          <p:cNvPr id="16390" name="TextBox 11"/>
          <p:cNvSpPr txBox="1">
            <a:spLocks noChangeArrowheads="1"/>
          </p:cNvSpPr>
          <p:nvPr/>
        </p:nvSpPr>
        <p:spPr bwMode="auto">
          <a:xfrm>
            <a:off x="334963" y="3892483"/>
            <a:ext cx="2243137" cy="304800"/>
          </a:xfrm>
          <a:prstGeom prst="rect">
            <a:avLst/>
          </a:prstGeom>
          <a:noFill/>
          <a:ln w="9525">
            <a:noFill/>
            <a:miter lim="800000"/>
            <a:headEnd/>
            <a:tailEnd/>
          </a:ln>
        </p:spPr>
        <p:txBody>
          <a:bodyPr wrap="none" lIns="99539" tIns="49770" rIns="99539" bIns="49770">
            <a:spAutoFit/>
          </a:bodyPr>
          <a:lstStyle/>
          <a:p>
            <a:r>
              <a:rPr lang="pt-BR" sz="1300" b="1" dirty="0">
                <a:solidFill>
                  <a:srgbClr val="099ADD"/>
                </a:solidFill>
                <a:cs typeface="Arial" charset="0"/>
              </a:rPr>
              <a:t>Aplicações e público alvo</a:t>
            </a:r>
          </a:p>
        </p:txBody>
      </p:sp>
      <p:sp>
        <p:nvSpPr>
          <p:cNvPr id="13" name="TextBox 12"/>
          <p:cNvSpPr txBox="1"/>
          <p:nvPr/>
        </p:nvSpPr>
        <p:spPr>
          <a:xfrm>
            <a:off x="334963" y="1619250"/>
            <a:ext cx="5907087" cy="1209675"/>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O toque vaginal bidigital é um exame importante e muito praticado na evolução clínica do parto. A régua indicadora de dilatação cervical orientará o aluno de obstetrícia no exame de toque vaginal, em mulheres em trabalho de parto, quanto à medida do colo do útero (dilatação). O aluno poderá conferir na régua a medida encontrada e dispensar a certificação do professor em alguns exames, diminuindo o número de toques vaginais  realizados nas parturientes</a:t>
            </a:r>
            <a:r>
              <a:rPr lang="pt-BR" sz="1200" dirty="0">
                <a:latin typeface="Arial" panose="020B0604020202020204" pitchFamily="34" charset="0"/>
                <a:cs typeface="Arial" panose="020B0604020202020204" pitchFamily="34" charset="0"/>
              </a:rPr>
              <a:t>.</a:t>
            </a:r>
          </a:p>
        </p:txBody>
      </p:sp>
      <p:sp>
        <p:nvSpPr>
          <p:cNvPr id="14" name="TextBox 13"/>
          <p:cNvSpPr txBox="1"/>
          <p:nvPr/>
        </p:nvSpPr>
        <p:spPr>
          <a:xfrm>
            <a:off x="334963" y="3036534"/>
            <a:ext cx="5907087" cy="839788"/>
          </a:xfrm>
          <a:prstGeom prst="rect">
            <a:avLst/>
          </a:prstGeom>
          <a:noFill/>
        </p:spPr>
        <p:txBody>
          <a:bodyPr lIns="99539" tIns="49770" rIns="99539" bIns="49770">
            <a:spAutoFit/>
          </a:bodyPr>
          <a:lstStyle/>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Auxiliar o aluno no desenvolvimento de sua habilidade quanto ao manejo da medida da dilatação do colo do útero, incluindo o desenvolvimento técnico em práticas laboratoriais, bem como, contribuir no desenvolvimento da sua autonomia e  autoconfiança.</a:t>
            </a:r>
          </a:p>
        </p:txBody>
      </p:sp>
      <p:sp>
        <p:nvSpPr>
          <p:cNvPr id="15" name="TextBox 14"/>
          <p:cNvSpPr txBox="1"/>
          <p:nvPr/>
        </p:nvSpPr>
        <p:spPr>
          <a:xfrm>
            <a:off x="334963" y="4058531"/>
            <a:ext cx="5907087" cy="1562100"/>
          </a:xfrm>
          <a:prstGeom prst="rect">
            <a:avLst/>
          </a:prstGeom>
          <a:noFill/>
        </p:spPr>
        <p:txBody>
          <a:bodyPr lIns="99539" tIns="49770" rIns="99539" bIns="49770">
            <a:spAutoFit/>
          </a:bodyPr>
          <a:lstStyle/>
          <a:p>
            <a:pPr algn="just" defTabSz="497697" fontAlgn="auto">
              <a:lnSpc>
                <a:spcPts val="2134"/>
              </a:lnSpc>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 Instrumento de auxílio na verificação das medidas da dilatação cervical;</a:t>
            </a:r>
          </a:p>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 Laboratório, como ferramenta de auxílio no treinamento de alunos da área obstétrica; </a:t>
            </a:r>
          </a:p>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 Hospitalar, auxílio ao aluno na verificação da dilatação do colo uterino;</a:t>
            </a:r>
          </a:p>
          <a:p>
            <a:pPr algn="just" defTabSz="497697" fontAlgn="auto">
              <a:spcBef>
                <a:spcPts val="0"/>
              </a:spcBef>
              <a:spcAft>
                <a:spcPts val="0"/>
              </a:spcAft>
              <a:defRPr/>
            </a:pPr>
            <a:r>
              <a:rPr lang="pt-BR" sz="1200" dirty="0">
                <a:solidFill>
                  <a:schemeClr val="tx1">
                    <a:lumMod val="50000"/>
                    <a:lumOff val="50000"/>
                  </a:schemeClr>
                </a:solidFill>
                <a:latin typeface="Arial" panose="020B0604020202020204" pitchFamily="34" charset="0"/>
                <a:cs typeface="Arial" panose="020B0604020202020204" pitchFamily="34" charset="0"/>
              </a:rPr>
              <a:t>• Pesquisa, auxílio ao pesquisador que queira em seu estudo medidas mais exatas da dilatação cervical.</a:t>
            </a:r>
          </a:p>
          <a:p>
            <a:pPr algn="just" defTabSz="497697" fontAlgn="auto">
              <a:lnSpc>
                <a:spcPts val="2134"/>
              </a:lnSpc>
              <a:spcBef>
                <a:spcPts val="0"/>
              </a:spcBef>
              <a:spcAft>
                <a:spcPts val="0"/>
              </a:spcAft>
              <a:defRPr/>
            </a:pPr>
            <a:endParaRPr lang="pt-BR" sz="1200" dirty="0">
              <a:solidFill>
                <a:schemeClr val="tx1">
                  <a:lumMod val="50000"/>
                  <a:lumOff val="50000"/>
                </a:schemeClr>
              </a:solidFill>
              <a:latin typeface="Arial"/>
              <a:cs typeface="Arial"/>
            </a:endParaRPr>
          </a:p>
        </p:txBody>
      </p:sp>
      <p:sp>
        <p:nvSpPr>
          <p:cNvPr id="16394" name="TextBox 15"/>
          <p:cNvSpPr txBox="1">
            <a:spLocks noChangeArrowheads="1"/>
          </p:cNvSpPr>
          <p:nvPr/>
        </p:nvSpPr>
        <p:spPr bwMode="auto">
          <a:xfrm>
            <a:off x="334963" y="5441243"/>
            <a:ext cx="2460625" cy="300038"/>
          </a:xfrm>
          <a:prstGeom prst="rect">
            <a:avLst/>
          </a:prstGeom>
          <a:noFill/>
          <a:ln w="9525">
            <a:noFill/>
            <a:miter lim="800000"/>
            <a:headEnd/>
            <a:tailEnd/>
          </a:ln>
        </p:spPr>
        <p:txBody>
          <a:bodyPr wrap="none" lIns="99539" tIns="49770" rIns="99539" bIns="49770">
            <a:spAutoFit/>
          </a:bodyPr>
          <a:lstStyle/>
          <a:p>
            <a:r>
              <a:rPr lang="pt-BR" sz="1300" b="1" dirty="0">
                <a:solidFill>
                  <a:srgbClr val="099ADD"/>
                </a:solidFill>
                <a:cs typeface="Arial" charset="0"/>
              </a:rPr>
              <a:t>Estágio de desenvolvimento</a:t>
            </a:r>
          </a:p>
        </p:txBody>
      </p:sp>
      <p:sp>
        <p:nvSpPr>
          <p:cNvPr id="17" name="TextBox 16"/>
          <p:cNvSpPr txBox="1"/>
          <p:nvPr/>
        </p:nvSpPr>
        <p:spPr>
          <a:xfrm>
            <a:off x="3905250" y="6591017"/>
            <a:ext cx="3630613" cy="269875"/>
          </a:xfrm>
          <a:prstGeom prst="rect">
            <a:avLst/>
          </a:prstGeom>
          <a:noFill/>
        </p:spPr>
        <p:txBody>
          <a:bodyPr lIns="99539" tIns="49770" rIns="99539" bIns="49770">
            <a:spAutoFit/>
          </a:bodyPr>
          <a:lstStyle/>
          <a:p>
            <a:pPr algn="just" defTabSz="497697" fontAlgn="auto">
              <a:spcBef>
                <a:spcPts val="0"/>
              </a:spcBef>
              <a:spcAft>
                <a:spcPts val="0"/>
              </a:spcAft>
              <a:defRPr/>
            </a:pPr>
            <a:r>
              <a:rPr lang="pt-BR" sz="1100" b="1" dirty="0">
                <a:solidFill>
                  <a:schemeClr val="tx1">
                    <a:lumMod val="50000"/>
                    <a:lumOff val="50000"/>
                  </a:schemeClr>
                </a:solidFill>
                <a:latin typeface="Arial"/>
                <a:cs typeface="Arial"/>
              </a:rPr>
              <a:t>Patente protegida sob o nº: BR 30 2014 004714-0</a:t>
            </a:r>
          </a:p>
        </p:txBody>
      </p:sp>
      <p:sp>
        <p:nvSpPr>
          <p:cNvPr id="21" name="Chevron 20"/>
          <p:cNvSpPr/>
          <p:nvPr/>
        </p:nvSpPr>
        <p:spPr>
          <a:xfrm>
            <a:off x="334963" y="5768577"/>
            <a:ext cx="1547813"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pesquisa básica</a:t>
            </a:r>
          </a:p>
        </p:txBody>
      </p:sp>
      <p:sp>
        <p:nvSpPr>
          <p:cNvPr id="34" name="Chevron 33"/>
          <p:cNvSpPr/>
          <p:nvPr/>
        </p:nvSpPr>
        <p:spPr>
          <a:xfrm>
            <a:off x="1649435" y="5768577"/>
            <a:ext cx="1547813" cy="468312"/>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produção em escala laboratorial</a:t>
            </a:r>
          </a:p>
        </p:txBody>
      </p:sp>
      <p:sp>
        <p:nvSpPr>
          <p:cNvPr id="35" name="Chevron 34"/>
          <p:cNvSpPr/>
          <p:nvPr/>
        </p:nvSpPr>
        <p:spPr>
          <a:xfrm>
            <a:off x="2955000" y="5768577"/>
            <a:ext cx="1547812" cy="468312"/>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protótipo</a:t>
            </a:r>
          </a:p>
        </p:txBody>
      </p:sp>
      <p:sp>
        <p:nvSpPr>
          <p:cNvPr id="36" name="Chevron 35"/>
          <p:cNvSpPr/>
          <p:nvPr/>
        </p:nvSpPr>
        <p:spPr>
          <a:xfrm>
            <a:off x="4270398" y="5768577"/>
            <a:ext cx="1547812" cy="468312"/>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anchor="ctr"/>
          <a:lstStyle/>
          <a:p>
            <a:pPr algn="ctr" defTabSz="497697" fontAlgn="auto">
              <a:spcBef>
                <a:spcPts val="0"/>
              </a:spcBef>
              <a:spcAft>
                <a:spcPts val="0"/>
              </a:spcAft>
              <a:defRPr/>
            </a:pPr>
            <a:r>
              <a:rPr lang="pt-BR" sz="1100" dirty="0">
                <a:solidFill>
                  <a:schemeClr val="tx1">
                    <a:lumMod val="50000"/>
                    <a:lumOff val="50000"/>
                  </a:schemeClr>
                </a:solidFill>
                <a:latin typeface="Arial"/>
                <a:cs typeface="Arial"/>
              </a:rPr>
              <a:t>planta piloto</a:t>
            </a:r>
          </a:p>
        </p:txBody>
      </p:sp>
      <p:sp>
        <p:nvSpPr>
          <p:cNvPr id="18" name="CaixaDeTexto 17"/>
          <p:cNvSpPr txBox="1"/>
          <p:nvPr/>
        </p:nvSpPr>
        <p:spPr>
          <a:xfrm flipH="1">
            <a:off x="334963" y="6594475"/>
            <a:ext cx="3068638" cy="277813"/>
          </a:xfrm>
          <a:prstGeom prst="rect">
            <a:avLst/>
          </a:prstGeom>
          <a:noFill/>
        </p:spPr>
        <p:txBody>
          <a:bodyPr>
            <a:spAutoFit/>
          </a:bodyPr>
          <a:lstStyle/>
          <a:p>
            <a:pPr defTabSz="497697" fontAlgn="auto">
              <a:spcBef>
                <a:spcPts val="0"/>
              </a:spcBef>
              <a:spcAft>
                <a:spcPts val="0"/>
              </a:spcAft>
              <a:defRPr/>
            </a:pPr>
            <a:r>
              <a:rPr lang="pt-BR" sz="1200" b="1" dirty="0">
                <a:solidFill>
                  <a:schemeClr val="tx1">
                    <a:lumMod val="65000"/>
                    <a:lumOff val="35000"/>
                  </a:schemeClr>
                </a:solidFill>
                <a:latin typeface="Arial" pitchFamily="34" charset="0"/>
                <a:cs typeface="Arial" pitchFamily="34" charset="0"/>
              </a:rPr>
              <a:t>Área: Saúde  e Cuidados; Materiais </a:t>
            </a:r>
          </a:p>
        </p:txBody>
      </p:sp>
      <p:pic>
        <p:nvPicPr>
          <p:cNvPr id="16402" name="Picture 2"/>
          <p:cNvPicPr>
            <a:picLocks noChangeAspect="1" noChangeArrowheads="1"/>
          </p:cNvPicPr>
          <p:nvPr/>
        </p:nvPicPr>
        <p:blipFill>
          <a:blip r:embed="rId3"/>
          <a:srcRect/>
          <a:stretch>
            <a:fillRect/>
          </a:stretch>
        </p:blipFill>
        <p:spPr bwMode="auto">
          <a:xfrm>
            <a:off x="7159625" y="1738313"/>
            <a:ext cx="2835275" cy="4057650"/>
          </a:xfrm>
          <a:prstGeom prst="rect">
            <a:avLst/>
          </a:prstGeom>
          <a:noFill/>
          <a:ln w="9525">
            <a:noFill/>
            <a:miter lim="800000"/>
            <a:headEnd/>
            <a:tailEnd/>
          </a:ln>
        </p:spPr>
      </p:pic>
    </p:spTree>
    <p:extLst>
      <p:ext uri="{BB962C8B-B14F-4D97-AF65-F5344CB8AC3E}">
        <p14:creationId xmlns:p14="http://schemas.microsoft.com/office/powerpoint/2010/main" val="13784916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15155"/>
            <a:ext cx="8809418" cy="562177"/>
          </a:xfrm>
          <a:prstGeom prst="rect">
            <a:avLst/>
          </a:prstGeom>
          <a:noFill/>
        </p:spPr>
        <p:txBody>
          <a:bodyPr wrap="square" lIns="99539" tIns="49770" rIns="99539" bIns="49770" rtlCol="0">
            <a:spAutoFit/>
          </a:bodyPr>
          <a:lstStyle/>
          <a:p>
            <a:r>
              <a:rPr lang="pt-BR" sz="1500" dirty="0">
                <a:solidFill>
                  <a:schemeClr val="bg1"/>
                </a:solidFill>
                <a:latin typeface="Arial"/>
                <a:cs typeface="Arial"/>
              </a:rPr>
              <a:t>Roseli </a:t>
            </a:r>
            <a:r>
              <a:rPr lang="pt-BR" sz="1500" dirty="0" smtClean="0">
                <a:solidFill>
                  <a:schemeClr val="bg1"/>
                </a:solidFill>
                <a:latin typeface="Arial"/>
                <a:cs typeface="Arial"/>
              </a:rPr>
              <a:t>D. Lopes, Marcelo K. </a:t>
            </a:r>
            <a:r>
              <a:rPr lang="pt-BR" sz="1500" dirty="0" err="1" smtClean="0">
                <a:solidFill>
                  <a:schemeClr val="bg1"/>
                </a:solidFill>
                <a:latin typeface="Arial"/>
                <a:cs typeface="Arial"/>
              </a:rPr>
              <a:t>Zuffo</a:t>
            </a:r>
            <a:r>
              <a:rPr lang="pt-BR" sz="1500" dirty="0" smtClean="0">
                <a:solidFill>
                  <a:schemeClr val="bg1"/>
                </a:solidFill>
                <a:latin typeface="Arial"/>
                <a:cs typeface="Arial"/>
              </a:rPr>
              <a:t>, Arthur R. Barcellos, Marcelo A. José, Alexandre A . G. </a:t>
            </a:r>
            <a:r>
              <a:rPr lang="pt-BR" sz="1500" dirty="0" err="1" smtClean="0">
                <a:solidFill>
                  <a:schemeClr val="bg1"/>
                </a:solidFill>
                <a:latin typeface="Arial"/>
                <a:cs typeface="Arial"/>
              </a:rPr>
              <a:t>Martinazzo</a:t>
            </a:r>
            <a:r>
              <a:rPr lang="pt-BR" sz="1500" dirty="0" smtClean="0">
                <a:solidFill>
                  <a:schemeClr val="bg1"/>
                </a:solidFill>
                <a:latin typeface="Arial"/>
                <a:cs typeface="Arial"/>
              </a:rPr>
              <a:t>, Leandro C. </a:t>
            </a:r>
            <a:r>
              <a:rPr lang="pt-BR" sz="1500" dirty="0" err="1" smtClean="0">
                <a:solidFill>
                  <a:schemeClr val="bg1"/>
                </a:solidFill>
                <a:latin typeface="Arial"/>
                <a:cs typeface="Arial"/>
              </a:rPr>
              <a:t>Biazon</a:t>
            </a:r>
            <a:r>
              <a:rPr lang="pt-BR" sz="1500" dirty="0" smtClean="0">
                <a:solidFill>
                  <a:schemeClr val="bg1"/>
                </a:solidFill>
                <a:latin typeface="Arial"/>
                <a:cs typeface="Arial"/>
              </a:rPr>
              <a:t>, Irene K. </a:t>
            </a:r>
            <a:r>
              <a:rPr lang="pt-BR" sz="1500" dirty="0" err="1" smtClean="0">
                <a:solidFill>
                  <a:schemeClr val="bg1"/>
                </a:solidFill>
                <a:latin typeface="Arial"/>
                <a:cs typeface="Arial"/>
              </a:rPr>
              <a:t>Ficheman</a:t>
            </a:r>
            <a:endParaRPr lang="pt-BR" sz="1500" dirty="0">
              <a:solidFill>
                <a:schemeClr val="bg1"/>
              </a:solidFill>
              <a:latin typeface="Arial"/>
              <a:cs typeface="Arial"/>
            </a:endParaRPr>
          </a:p>
        </p:txBody>
      </p:sp>
      <p:sp>
        <p:nvSpPr>
          <p:cNvPr id="7" name="TextBox 6"/>
          <p:cNvSpPr txBox="1"/>
          <p:nvPr/>
        </p:nvSpPr>
        <p:spPr>
          <a:xfrm>
            <a:off x="334582" y="374328"/>
            <a:ext cx="9003112"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Dispositivo de Controle de Cadeiras Motorizadas por Meio de Sopro</a:t>
            </a:r>
            <a:endParaRPr lang="pt-BR" sz="2300" dirty="0">
              <a:solidFill>
                <a:schemeClr val="bg1"/>
              </a:solidFill>
              <a:latin typeface="Arial"/>
              <a:cs typeface="Arial"/>
            </a:endParaRPr>
          </a:p>
        </p:txBody>
      </p:sp>
      <p:sp>
        <p:nvSpPr>
          <p:cNvPr id="9" name="TextBox 8"/>
          <p:cNvSpPr txBox="1"/>
          <p:nvPr/>
        </p:nvSpPr>
        <p:spPr>
          <a:xfrm>
            <a:off x="8546075" y="6589079"/>
            <a:ext cx="1552354"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Politécnica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34582" y="3123219"/>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4316309"/>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97744"/>
            <a:ext cx="5907883" cy="1393174"/>
          </a:xfrm>
          <a:prstGeom prst="rect">
            <a:avLst/>
          </a:prstGeom>
          <a:noFill/>
        </p:spPr>
        <p:txBody>
          <a:bodyPr wrap="square" lIns="99539" tIns="49770" rIns="99539" bIns="49770" rtlCol="0">
            <a:spAutoFit/>
          </a:bodyPr>
          <a:lstStyle/>
          <a:p>
            <a:pPr lvl="0" algn="just"/>
            <a:r>
              <a:rPr lang="pt-BR" sz="1200" dirty="0" smtClean="0">
                <a:solidFill>
                  <a:schemeClr val="tx1">
                    <a:lumMod val="50000"/>
                    <a:lumOff val="50000"/>
                  </a:schemeClr>
                </a:solidFill>
                <a:latin typeface="Arial"/>
                <a:cs typeface="Arial"/>
              </a:rPr>
              <a:t>Cadeiras de rodas motorizadas com sistemas de controle sofisticados que permitem o controle da mesma através de sopro ou sucção, não possuem indicação para o usuário da pressão exercida no sopro ou sucção  para o controle da cadeira. A capacidade pulmonar de pessoas com doenças degenerativa pode variar com tempo, assim além da calibração inicial do sistema são necessárias recalibrações, entretanto o processo de calibração atual é complexo sendo feito somente por técnicos e com equipamentos adicionais para a programação.</a:t>
            </a:r>
          </a:p>
        </p:txBody>
      </p:sp>
      <p:sp>
        <p:nvSpPr>
          <p:cNvPr id="14" name="TextBox 13"/>
          <p:cNvSpPr txBox="1"/>
          <p:nvPr/>
        </p:nvSpPr>
        <p:spPr>
          <a:xfrm>
            <a:off x="334582" y="3419152"/>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uma interface para controle de cadeiras de rodas motorizadas compatível com o mercado, que apresente em um display indicadores de pressão (tanto no sopro quanto na sucção) e que possua um processo de calibração fácil que possa ser refeito em casa por qualquer pessoa.</a:t>
            </a:r>
          </a:p>
        </p:txBody>
      </p:sp>
      <p:sp>
        <p:nvSpPr>
          <p:cNvPr id="15" name="TextBox 14"/>
          <p:cNvSpPr txBox="1"/>
          <p:nvPr/>
        </p:nvSpPr>
        <p:spPr>
          <a:xfrm>
            <a:off x="334582" y="4517248"/>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Controle de cadeiras de rodas motorizadas - pessoas com tetraplegia ou pessoas que não possuem controle suficiente dos membros</a:t>
            </a:r>
          </a:p>
          <a:p>
            <a:pPr algn="just"/>
            <a:r>
              <a:rPr lang="pt-BR" sz="1200" dirty="0" smtClean="0">
                <a:solidFill>
                  <a:schemeClr val="tx1">
                    <a:lumMod val="50000"/>
                    <a:lumOff val="50000"/>
                  </a:schemeClr>
                </a:solidFill>
                <a:latin typeface="Arial"/>
                <a:cs typeface="Arial"/>
              </a:rPr>
              <a:t>• Controle de outros equipamentos como o mouse de computador - pessoas com tetraplegia ou pessoas que não possuem controle suficiente dos membros</a:t>
            </a:r>
          </a:p>
        </p:txBody>
      </p:sp>
      <p:sp>
        <p:nvSpPr>
          <p:cNvPr id="16" name="TextBox 15"/>
          <p:cNvSpPr txBox="1"/>
          <p:nvPr/>
        </p:nvSpPr>
        <p:spPr>
          <a:xfrm>
            <a:off x="334582" y="5378617"/>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260773" y="6607234"/>
            <a:ext cx="3822034"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a:t>
            </a:r>
            <a:r>
              <a:rPr lang="pt-BR" sz="1100" b="1" dirty="0">
                <a:solidFill>
                  <a:schemeClr val="tx1">
                    <a:lumMod val="50000"/>
                    <a:lumOff val="50000"/>
                  </a:schemeClr>
                </a:solidFill>
                <a:latin typeface="Arial"/>
                <a:cs typeface="Arial"/>
              </a:rPr>
              <a:t>: </a:t>
            </a:r>
            <a:r>
              <a:rPr lang="pt-BR" sz="1100" b="1" dirty="0" smtClean="0">
                <a:solidFill>
                  <a:schemeClr val="tx1">
                    <a:lumMod val="50000"/>
                    <a:lumOff val="50000"/>
                  </a:schemeClr>
                </a:solidFill>
                <a:latin typeface="Arial"/>
                <a:cs typeface="Arial"/>
              </a:rPr>
              <a:t>BR 10 2014 </a:t>
            </a:r>
            <a:r>
              <a:rPr lang="pt-BR" sz="1100" b="1" dirty="0">
                <a:solidFill>
                  <a:schemeClr val="tx1">
                    <a:lumMod val="50000"/>
                    <a:lumOff val="50000"/>
                  </a:schemeClr>
                </a:solidFill>
                <a:latin typeface="Arial"/>
                <a:cs typeface="Arial"/>
              </a:rPr>
              <a:t>031351-6</a:t>
            </a:r>
          </a:p>
        </p:txBody>
      </p:sp>
      <p:sp>
        <p:nvSpPr>
          <p:cNvPr id="18" name="CaixaDeTexto 17"/>
          <p:cNvSpPr txBox="1"/>
          <p:nvPr/>
        </p:nvSpPr>
        <p:spPr>
          <a:xfrm flipH="1">
            <a:off x="334582" y="6594528"/>
            <a:ext cx="3981562"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a:cs typeface="Arial"/>
              </a:rPr>
              <a:t>Área: Saúde e Cuidados; Máquinas e Equipamentos</a:t>
            </a:r>
            <a:endParaRPr lang="pt-BR" sz="1200" b="1" dirty="0">
              <a:solidFill>
                <a:schemeClr val="tx1">
                  <a:lumMod val="65000"/>
                  <a:lumOff val="35000"/>
                </a:schemeClr>
              </a:solidFill>
              <a:latin typeface="Arial" pitchFamily="34" charset="0"/>
              <a:cs typeface="Arial" pitchFamily="34" charset="0"/>
            </a:endParaRPr>
          </a:p>
        </p:txBody>
      </p:sp>
      <p:pic>
        <p:nvPicPr>
          <p:cNvPr id="1026" name="Picture 2" descr="C:\Users\Arthur\Dropbox\LSI\Patente\Interface de Sopro\Fotos\2014-02-25 17.25.26.jpg"/>
          <p:cNvPicPr>
            <a:picLocks noChangeAspect="1" noChangeArrowheads="1"/>
          </p:cNvPicPr>
          <p:nvPr/>
        </p:nvPicPr>
        <p:blipFill>
          <a:blip r:embed="rId3" cstate="screen">
            <a:extLst>
              <a:ext uri="{28A0092B-C50C-407E-A947-70E740481C1C}">
                <a14:useLocalDpi xmlns:a14="http://schemas.microsoft.com/office/drawing/2010/main" val="0"/>
              </a:ext>
            </a:extLst>
          </a:blip>
          <a:srcRect l="9730" r="9730"/>
          <a:stretch>
            <a:fillRect/>
          </a:stretch>
        </p:blipFill>
        <p:spPr bwMode="auto">
          <a:xfrm>
            <a:off x="7156524" y="4220657"/>
            <a:ext cx="2560949" cy="1938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rthur\Dropbox\LSI\Patente\Interface de Sopro\Fotos\2014-02-26 11.23.00.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56524" y="1828108"/>
            <a:ext cx="2560949" cy="1938992"/>
          </a:xfrm>
          <a:prstGeom prst="rect">
            <a:avLst/>
          </a:prstGeom>
          <a:noFill/>
          <a:extLst>
            <a:ext uri="{909E8E84-426E-40DD-AFC4-6F175D3DCCD1}">
              <a14:hiddenFill xmlns:a14="http://schemas.microsoft.com/office/drawing/2010/main">
                <a:solidFill>
                  <a:srgbClr val="FFFFFF"/>
                </a:solidFill>
              </a14:hiddenFill>
            </a:ext>
          </a:extLst>
        </p:spPr>
      </p:pic>
      <p:sp>
        <p:nvSpPr>
          <p:cNvPr id="19" name="Chevron 18"/>
          <p:cNvSpPr/>
          <p:nvPr/>
        </p:nvSpPr>
        <p:spPr>
          <a:xfrm>
            <a:off x="334582" y="58284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0" name="Chevron 19"/>
          <p:cNvSpPr/>
          <p:nvPr/>
        </p:nvSpPr>
        <p:spPr>
          <a:xfrm>
            <a:off x="1648876" y="58284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2" name="Chevron 21"/>
          <p:cNvSpPr/>
          <p:nvPr/>
        </p:nvSpPr>
        <p:spPr>
          <a:xfrm>
            <a:off x="2968149" y="5828466"/>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3" name="Chevron 22"/>
          <p:cNvSpPr/>
          <p:nvPr/>
        </p:nvSpPr>
        <p:spPr>
          <a:xfrm>
            <a:off x="4270169" y="58284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Tree>
    <p:extLst>
      <p:ext uri="{BB962C8B-B14F-4D97-AF65-F5344CB8AC3E}">
        <p14:creationId xmlns:p14="http://schemas.microsoft.com/office/powerpoint/2010/main" val="31250453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b="7466"/>
          <a:stretch>
            <a:fillRect/>
          </a:stretch>
        </p:blipFill>
        <p:spPr bwMode="auto">
          <a:xfrm>
            <a:off x="6850431" y="1735845"/>
            <a:ext cx="3226352" cy="4414380"/>
          </a:xfrm>
          <a:prstGeom prst="rect">
            <a:avLst/>
          </a:prstGeom>
          <a:noFill/>
          <a:ln w="9525">
            <a:noFill/>
            <a:miter lim="800000"/>
            <a:headEnd/>
            <a:tailEnd/>
          </a:ln>
        </p:spPr>
      </p:pic>
      <p:sp>
        <p:nvSpPr>
          <p:cNvPr id="6" name="TextBox 5"/>
          <p:cNvSpPr txBox="1"/>
          <p:nvPr/>
        </p:nvSpPr>
        <p:spPr>
          <a:xfrm>
            <a:off x="334582" y="942451"/>
            <a:ext cx="3037311"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Marcelo A. José; Roseli D. Lopes</a:t>
            </a:r>
            <a:endParaRPr lang="pt-BR" sz="1500" dirty="0">
              <a:solidFill>
                <a:schemeClr val="bg1"/>
              </a:solidFill>
              <a:latin typeface="Arial"/>
              <a:cs typeface="Arial"/>
            </a:endParaRPr>
          </a:p>
        </p:txBody>
      </p:sp>
      <p:sp>
        <p:nvSpPr>
          <p:cNvPr id="7" name="TextBox 6"/>
          <p:cNvSpPr txBox="1"/>
          <p:nvPr/>
        </p:nvSpPr>
        <p:spPr>
          <a:xfrm>
            <a:off x="334582" y="347991"/>
            <a:ext cx="4307916"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Sistema de Controle pelo Lábio</a:t>
            </a:r>
            <a:endParaRPr lang="pt-BR" sz="2300" dirty="0">
              <a:solidFill>
                <a:schemeClr val="bg1"/>
              </a:solidFill>
              <a:latin typeface="Arial"/>
              <a:cs typeface="Arial"/>
            </a:endParaRPr>
          </a:p>
        </p:txBody>
      </p:sp>
      <p:sp>
        <p:nvSpPr>
          <p:cNvPr id="9" name="TextBox 8"/>
          <p:cNvSpPr txBox="1"/>
          <p:nvPr/>
        </p:nvSpPr>
        <p:spPr>
          <a:xfrm>
            <a:off x="8565751" y="6575431"/>
            <a:ext cx="1552354"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Escola Politécnica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46491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523144"/>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890597"/>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697745"/>
            <a:ext cx="5907883" cy="83917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Pessoas com tetraplegia possuem poucas partes do corpo disponíveis para interagir com tecnologias que poderiam incluí-los no mundo digital. Além disso, os dispositivos que se propõem a esta tarefa, como interfaces de sopro e sucção, são parte de cadeiras de rodas motorizadas.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2780069"/>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 dispositivo que utiliza uma forma de interação totalmente nova, o lábio inferior, para o controle do cursor do mouse de computadores, smartphones ou tablets. Além disso, o dispositivo deve ser portátil, podendo acompanhar a pessoa na cadeira de rodas motorizada e fora dela. Duas versões do dispositivo foram desenvolvidas: com fio (baixo custo) e sem fio (via Bluetooth).</a:t>
            </a:r>
          </a:p>
        </p:txBody>
      </p:sp>
      <p:sp>
        <p:nvSpPr>
          <p:cNvPr id="15" name="TextBox 14"/>
          <p:cNvSpPr txBox="1"/>
          <p:nvPr/>
        </p:nvSpPr>
        <p:spPr>
          <a:xfrm>
            <a:off x="334582" y="4144999"/>
            <a:ext cx="5907883" cy="129314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Controle do cursor do mouse de computadores, smartphones ou tablets - pessoas com tetraplegia ou pessoas que não possuem controle suficiente dos membros para uso do mouse convencional.</a:t>
            </a:r>
          </a:p>
          <a:p>
            <a:pPr algn="just"/>
            <a:r>
              <a:rPr lang="pt-BR" sz="1200" dirty="0" smtClean="0">
                <a:solidFill>
                  <a:schemeClr val="tx1">
                    <a:lumMod val="50000"/>
                    <a:lumOff val="50000"/>
                  </a:schemeClr>
                </a:solidFill>
                <a:latin typeface="Arial"/>
                <a:cs typeface="Arial"/>
              </a:rPr>
              <a:t>• Controle do cursor do mouse de computadores, smartphones ou tablets - profissionais que precisam estar com as duas mãos ocupadas para outras funções.</a:t>
            </a:r>
          </a:p>
          <a:p>
            <a:pPr algn="just">
              <a:lnSpc>
                <a:spcPts val="2134"/>
              </a:lnSpc>
            </a:pPr>
            <a:endParaRPr lang="pt-BR" sz="1200" dirty="0" smtClean="0">
              <a:solidFill>
                <a:schemeClr val="tx1">
                  <a:lumMod val="50000"/>
                  <a:lumOff val="50000"/>
                </a:schemeClr>
              </a:solidFill>
              <a:latin typeface="Arial"/>
              <a:cs typeface="Arial"/>
            </a:endParaRPr>
          </a:p>
        </p:txBody>
      </p:sp>
      <p:sp>
        <p:nvSpPr>
          <p:cNvPr id="16" name="TextBox 15"/>
          <p:cNvSpPr txBox="1"/>
          <p:nvPr/>
        </p:nvSpPr>
        <p:spPr>
          <a:xfrm>
            <a:off x="334582" y="5277692"/>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332837" y="6593249"/>
            <a:ext cx="3883266"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011226-0</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57825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78258"/>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78258"/>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78258"/>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4245948"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a:cs typeface="Arial"/>
              </a:rPr>
              <a:t>Área: Saúde e Cuidados; Máquinas e Equipamentos</a:t>
            </a:r>
            <a:endParaRPr lang="pt-BR" sz="1200" b="1"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8249285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431919" y="2688609"/>
            <a:ext cx="9826388" cy="2316503"/>
          </a:xfrm>
          <a:prstGeom prst="rect">
            <a:avLst/>
          </a:prstGeom>
          <a:noFill/>
        </p:spPr>
        <p:txBody>
          <a:bodyPr wrap="square" lIns="99539" tIns="49770" rIns="99539" bIns="49770" rtlCol="0">
            <a:spAutoFit/>
          </a:bodyPr>
          <a:lstStyle/>
          <a:p>
            <a:pPr algn="ctr"/>
            <a:r>
              <a:rPr lang="pt-BR" sz="7200" dirty="0" smtClean="0">
                <a:solidFill>
                  <a:schemeClr val="tx1">
                    <a:lumMod val="50000"/>
                    <a:lumOff val="50000"/>
                  </a:schemeClr>
                </a:solidFill>
                <a:latin typeface="Arial"/>
                <a:cs typeface="Arial"/>
              </a:rPr>
              <a:t>Comunicação e Informação</a:t>
            </a:r>
            <a:endParaRPr lang="pt-BR" sz="7200" dirty="0">
              <a:solidFill>
                <a:schemeClr val="tx1">
                  <a:lumMod val="50000"/>
                  <a:lumOff val="50000"/>
                </a:schemeClr>
              </a:solidFill>
              <a:latin typeface="Arial"/>
              <a:cs typeface="Arial"/>
            </a:endParaRPr>
          </a:p>
        </p:txBody>
      </p:sp>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77</a:t>
            </a:fld>
            <a:endParaRPr lang="en-US" sz="1600" dirty="0">
              <a:solidFill>
                <a:schemeClr val="bg1"/>
              </a:solidFill>
            </a:endParaRPr>
          </a:p>
        </p:txBody>
      </p:sp>
    </p:spTree>
    <p:extLst>
      <p:ext uri="{BB962C8B-B14F-4D97-AF65-F5344CB8AC3E}">
        <p14:creationId xmlns:p14="http://schemas.microsoft.com/office/powerpoint/2010/main" val="25476645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6848" y="917139"/>
            <a:ext cx="8399985" cy="562177"/>
          </a:xfrm>
          <a:prstGeom prst="rect">
            <a:avLst/>
          </a:prstGeom>
          <a:noFill/>
        </p:spPr>
        <p:txBody>
          <a:bodyPr wrap="square" lIns="99539" tIns="49770" rIns="99539" bIns="49770" rtlCol="0">
            <a:spAutoFit/>
          </a:bodyPr>
          <a:lstStyle/>
          <a:p>
            <a:r>
              <a:rPr lang="pt-BR" sz="1500" dirty="0" smtClean="0">
                <a:solidFill>
                  <a:schemeClr val="bg1"/>
                </a:solidFill>
                <a:latin typeface="Arial"/>
                <a:cs typeface="Arial"/>
              </a:rPr>
              <a:t>Beatriz L. </a:t>
            </a:r>
            <a:r>
              <a:rPr lang="pt-BR" sz="1500" dirty="0" err="1" smtClean="0">
                <a:solidFill>
                  <a:schemeClr val="bg1"/>
                </a:solidFill>
                <a:latin typeface="Arial"/>
                <a:cs typeface="Arial"/>
              </a:rPr>
              <a:t>S.Barcuy</a:t>
            </a:r>
            <a:r>
              <a:rPr lang="pt-BR" sz="1500" dirty="0" smtClean="0">
                <a:solidFill>
                  <a:schemeClr val="bg1"/>
                </a:solidFill>
                <a:latin typeface="Arial"/>
                <a:cs typeface="Arial"/>
              </a:rPr>
              <a:t>; Eliana M. B. </a:t>
            </a:r>
            <a:r>
              <a:rPr lang="pt-BR" sz="1500" dirty="0" err="1" smtClean="0">
                <a:solidFill>
                  <a:schemeClr val="bg1"/>
                </a:solidFill>
                <a:latin typeface="Arial"/>
                <a:cs typeface="Arial"/>
              </a:rPr>
              <a:t>Dessen</a:t>
            </a:r>
            <a:r>
              <a:rPr lang="pt-BR" sz="1500" dirty="0" smtClean="0">
                <a:solidFill>
                  <a:schemeClr val="bg1"/>
                </a:solidFill>
                <a:latin typeface="Arial"/>
                <a:cs typeface="Arial"/>
              </a:rPr>
              <a:t>; </a:t>
            </a:r>
            <a:r>
              <a:rPr lang="pt-BR" sz="1500" dirty="0" err="1" smtClean="0">
                <a:solidFill>
                  <a:schemeClr val="bg1"/>
                </a:solidFill>
                <a:latin typeface="Arial"/>
                <a:cs typeface="Arial"/>
              </a:rPr>
              <a:t>Mayana</a:t>
            </a:r>
            <a:r>
              <a:rPr lang="pt-BR" sz="1500" dirty="0" smtClean="0">
                <a:solidFill>
                  <a:schemeClr val="bg1"/>
                </a:solidFill>
                <a:latin typeface="Arial"/>
                <a:cs typeface="Arial"/>
              </a:rPr>
              <a:t> </a:t>
            </a:r>
            <a:r>
              <a:rPr lang="pt-BR" sz="1500" dirty="0" err="1" smtClean="0">
                <a:solidFill>
                  <a:schemeClr val="bg1"/>
                </a:solidFill>
                <a:latin typeface="Arial"/>
                <a:cs typeface="Arial"/>
              </a:rPr>
              <a:t>Zatz</a:t>
            </a:r>
            <a:r>
              <a:rPr lang="pt-BR" sz="1500" dirty="0" smtClean="0">
                <a:solidFill>
                  <a:schemeClr val="bg1"/>
                </a:solidFill>
                <a:latin typeface="Arial"/>
                <a:cs typeface="Arial"/>
              </a:rPr>
              <a:t>; </a:t>
            </a:r>
            <a:r>
              <a:rPr lang="pt-BR" sz="1500" dirty="0">
                <a:solidFill>
                  <a:schemeClr val="bg1"/>
                </a:solidFill>
                <a:latin typeface="Arial"/>
                <a:cs typeface="Arial"/>
              </a:rPr>
              <a:t>Vanderlei S. </a:t>
            </a:r>
            <a:r>
              <a:rPr lang="pt-BR" sz="1500" dirty="0" err="1">
                <a:solidFill>
                  <a:schemeClr val="bg1"/>
                </a:solidFill>
                <a:latin typeface="Arial"/>
                <a:cs typeface="Arial"/>
              </a:rPr>
              <a:t>Bagnato</a:t>
            </a:r>
            <a:r>
              <a:rPr lang="pt-BR" sz="1500" dirty="0">
                <a:solidFill>
                  <a:schemeClr val="bg1"/>
                </a:solidFill>
                <a:latin typeface="Arial"/>
                <a:cs typeface="Arial"/>
              </a:rPr>
              <a:t>; Henrique E. </a:t>
            </a:r>
            <a:r>
              <a:rPr lang="pt-BR" sz="1500" dirty="0" smtClean="0">
                <a:solidFill>
                  <a:schemeClr val="bg1"/>
                </a:solidFill>
                <a:latin typeface="Arial"/>
                <a:cs typeface="Arial"/>
              </a:rPr>
              <a:t>Toma; </a:t>
            </a:r>
            <a:r>
              <a:rPr lang="pt-BR" sz="1500" dirty="0" err="1">
                <a:solidFill>
                  <a:schemeClr val="bg1"/>
                </a:solidFill>
                <a:latin typeface="Arial"/>
                <a:cs typeface="Arial"/>
              </a:rPr>
              <a:t>Herch</a:t>
            </a:r>
            <a:r>
              <a:rPr lang="pt-BR" sz="1500" dirty="0">
                <a:solidFill>
                  <a:schemeClr val="bg1"/>
                </a:solidFill>
                <a:latin typeface="Arial"/>
                <a:cs typeface="Arial"/>
              </a:rPr>
              <a:t> M. </a:t>
            </a:r>
            <a:r>
              <a:rPr lang="pt-BR" sz="1500" dirty="0" err="1">
                <a:solidFill>
                  <a:schemeClr val="bg1"/>
                </a:solidFill>
                <a:latin typeface="Arial"/>
                <a:cs typeface="Arial"/>
              </a:rPr>
              <a:t>Nussenzveig</a:t>
            </a:r>
            <a:r>
              <a:rPr lang="pt-BR" sz="1500" dirty="0">
                <a:solidFill>
                  <a:schemeClr val="bg1"/>
                </a:solidFill>
                <a:latin typeface="Arial"/>
                <a:cs typeface="Arial"/>
              </a:rPr>
              <a:t>; Eduardo </a:t>
            </a:r>
            <a:r>
              <a:rPr lang="pt-BR" sz="1500" dirty="0" err="1">
                <a:solidFill>
                  <a:schemeClr val="bg1"/>
                </a:solidFill>
                <a:latin typeface="Arial"/>
                <a:cs typeface="Arial"/>
              </a:rPr>
              <a:t>Colli</a:t>
            </a:r>
            <a:endParaRPr lang="pt-BR" sz="1500" dirty="0">
              <a:solidFill>
                <a:schemeClr val="bg1"/>
              </a:solidFill>
              <a:latin typeface="Arial"/>
              <a:cs typeface="Arial"/>
            </a:endParaRPr>
          </a:p>
        </p:txBody>
      </p:sp>
      <p:sp>
        <p:nvSpPr>
          <p:cNvPr id="7" name="TextBox 6"/>
          <p:cNvSpPr txBox="1"/>
          <p:nvPr/>
        </p:nvSpPr>
        <p:spPr>
          <a:xfrm>
            <a:off x="356849" y="366382"/>
            <a:ext cx="7749630" cy="454455"/>
          </a:xfrm>
          <a:prstGeom prst="rect">
            <a:avLst/>
          </a:prstGeom>
          <a:noFill/>
        </p:spPr>
        <p:txBody>
          <a:bodyPr wrap="squar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Kit Educacional de Matemática</a:t>
            </a:r>
            <a:endParaRPr lang="pt-BR" sz="23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56848" y="1724226"/>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3735538"/>
            <a:ext cx="95584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Objetivos</a:t>
            </a:r>
            <a:endParaRPr lang="pt-BR" sz="1300" b="1">
              <a:solidFill>
                <a:srgbClr val="099ADD"/>
              </a:solidFill>
              <a:latin typeface="Arial"/>
              <a:cs typeface="Arial"/>
            </a:endParaRPr>
          </a:p>
        </p:txBody>
      </p:sp>
      <p:sp>
        <p:nvSpPr>
          <p:cNvPr id="12" name="TextBox 11"/>
          <p:cNvSpPr txBox="1"/>
          <p:nvPr/>
        </p:nvSpPr>
        <p:spPr>
          <a:xfrm>
            <a:off x="356849" y="4435704"/>
            <a:ext cx="2243165"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Aplicações e público alvo</a:t>
            </a:r>
            <a:endParaRPr lang="pt-BR" sz="1300" b="1">
              <a:solidFill>
                <a:srgbClr val="099ADD"/>
              </a:solidFill>
              <a:latin typeface="Arial"/>
              <a:cs typeface="Arial"/>
            </a:endParaRPr>
          </a:p>
        </p:txBody>
      </p:sp>
      <p:sp>
        <p:nvSpPr>
          <p:cNvPr id="13" name="TextBox 12"/>
          <p:cNvSpPr txBox="1"/>
          <p:nvPr/>
        </p:nvSpPr>
        <p:spPr>
          <a:xfrm>
            <a:off x="356848" y="1957057"/>
            <a:ext cx="5907883" cy="1762506"/>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Atualmente, verifica-se </a:t>
            </a:r>
            <a:r>
              <a:rPr lang="pt-BR" sz="1200" dirty="0">
                <a:solidFill>
                  <a:schemeClr val="tx1">
                    <a:lumMod val="50000"/>
                    <a:lumOff val="50000"/>
                  </a:schemeClr>
                </a:solidFill>
                <a:latin typeface="Arial"/>
                <a:cs typeface="Arial"/>
              </a:rPr>
              <a:t>uma carência de ensinamentos práticos de matemática, sobretudo ao aluno do ensino fundamental, uma vez que existem poucos produtos, equipamentos ou materiais destinados a abordar assuntos relacionados à referida matéria utilizando conteúdo prático científico de cunho laboratorial e experimental que possam ser utilizados tanto em salas de aula quanto em qualquer outro lugar, como por exemplo, em casa. </a:t>
            </a:r>
            <a:r>
              <a:rPr lang="pt-BR" sz="1200" dirty="0" smtClean="0">
                <a:solidFill>
                  <a:schemeClr val="tx1">
                    <a:lumMod val="50000"/>
                    <a:lumOff val="50000"/>
                  </a:schemeClr>
                </a:solidFill>
                <a:latin typeface="Arial"/>
                <a:cs typeface="Arial"/>
              </a:rPr>
              <a:t>Assim, foi desenvolvido um kit </a:t>
            </a:r>
            <a:r>
              <a:rPr lang="pt-BR" sz="1200" dirty="0">
                <a:solidFill>
                  <a:schemeClr val="tx1">
                    <a:lumMod val="50000"/>
                    <a:lumOff val="50000"/>
                  </a:schemeClr>
                </a:solidFill>
                <a:latin typeface="Arial"/>
                <a:cs typeface="Arial"/>
              </a:rPr>
              <a:t>educacional destinado a </a:t>
            </a:r>
            <a:r>
              <a:rPr lang="pt-BR" sz="1200" dirty="0" smtClean="0">
                <a:solidFill>
                  <a:schemeClr val="tx1">
                    <a:lumMod val="50000"/>
                    <a:lumOff val="50000"/>
                  </a:schemeClr>
                </a:solidFill>
                <a:latin typeface="Arial"/>
                <a:cs typeface="Arial"/>
              </a:rPr>
              <a:t>introduzir/ensinar </a:t>
            </a:r>
            <a:r>
              <a:rPr lang="pt-BR" sz="1200" dirty="0">
                <a:solidFill>
                  <a:schemeClr val="tx1">
                    <a:lumMod val="50000"/>
                    <a:lumOff val="50000"/>
                  </a:schemeClr>
                </a:solidFill>
                <a:latin typeface="Arial"/>
                <a:cs typeface="Arial"/>
              </a:rPr>
              <a:t>conceitos básicos sobre probabilidade, explorando experimentos e teorias em conjunto, podendo ser utilizado em salas de aula ou em qualquer outro local.</a:t>
            </a:r>
          </a:p>
        </p:txBody>
      </p:sp>
      <p:sp>
        <p:nvSpPr>
          <p:cNvPr id="14" name="TextBox 13"/>
          <p:cNvSpPr txBox="1"/>
          <p:nvPr/>
        </p:nvSpPr>
        <p:spPr>
          <a:xfrm>
            <a:off x="356848" y="3954363"/>
            <a:ext cx="5907883" cy="46984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Através dos kits educacionais é possível estimular o interesse do  aluno para o aprendizado de  matemática.</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4661531"/>
            <a:ext cx="5907883" cy="369817"/>
          </a:xfrm>
          <a:prstGeom prst="rect">
            <a:avLst/>
          </a:prstGeom>
          <a:noFill/>
        </p:spPr>
        <p:txBody>
          <a:bodyPr wrap="square" lIns="99539" tIns="49770" rIns="99539" bIns="49770" rtlCol="0">
            <a:spAutoFit/>
          </a:bodyPr>
          <a:lstStyle/>
          <a:p>
            <a:pPr algn="just">
              <a:lnSpc>
                <a:spcPts val="2134"/>
              </a:lnSpc>
            </a:pPr>
            <a:r>
              <a:rPr lang="pt-BR" sz="1200" dirty="0" smtClean="0">
                <a:solidFill>
                  <a:schemeClr val="tx1">
                    <a:lumMod val="50000"/>
                    <a:lumOff val="50000"/>
                  </a:schemeClr>
                </a:solidFill>
                <a:latin typeface="Arial"/>
                <a:cs typeface="Arial"/>
              </a:rPr>
              <a:t>Escolas públicas e privadas dos ensinos fundamental e médio;</a:t>
            </a:r>
          </a:p>
        </p:txBody>
      </p:sp>
      <p:sp>
        <p:nvSpPr>
          <p:cNvPr id="16" name="TextBox 15"/>
          <p:cNvSpPr txBox="1"/>
          <p:nvPr/>
        </p:nvSpPr>
        <p:spPr>
          <a:xfrm>
            <a:off x="356849"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21" name="Chevron 20"/>
          <p:cNvSpPr/>
          <p:nvPr/>
        </p:nvSpPr>
        <p:spPr>
          <a:xfrm>
            <a:off x="402988"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3840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2" name="CaixaDeTexto 21"/>
          <p:cNvSpPr txBox="1"/>
          <p:nvPr/>
        </p:nvSpPr>
        <p:spPr>
          <a:xfrm>
            <a:off x="416523" y="6306986"/>
            <a:ext cx="978153"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a:t>
            </a:r>
            <a:endParaRPr lang="pt-BR" sz="1200" b="1" dirty="0">
              <a:solidFill>
                <a:schemeClr val="tx1">
                  <a:lumMod val="65000"/>
                  <a:lumOff val="35000"/>
                </a:schemeClr>
              </a:solidFill>
              <a:latin typeface="Arial" pitchFamily="34" charset="0"/>
              <a:cs typeface="Arial" pitchFamily="34" charset="0"/>
            </a:endParaRPr>
          </a:p>
        </p:txBody>
      </p:sp>
      <p:sp>
        <p:nvSpPr>
          <p:cNvPr id="26" name="TextBox 8"/>
          <p:cNvSpPr txBox="1"/>
          <p:nvPr/>
        </p:nvSpPr>
        <p:spPr>
          <a:xfrm>
            <a:off x="8075672" y="6590438"/>
            <a:ext cx="258148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
        <p:nvSpPr>
          <p:cNvPr id="27" name="TextBox 16"/>
          <p:cNvSpPr txBox="1"/>
          <p:nvPr/>
        </p:nvSpPr>
        <p:spPr>
          <a:xfrm>
            <a:off x="3672563" y="6598132"/>
            <a:ext cx="4046897"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a:t>
            </a:r>
            <a:r>
              <a:rPr lang="pt-BR" sz="1100" b="1" dirty="0" smtClean="0">
                <a:solidFill>
                  <a:srgbClr val="FF0000"/>
                </a:solidFill>
                <a:latin typeface="Arial"/>
                <a:cs typeface="Arial"/>
              </a:rPr>
              <a:t> </a:t>
            </a:r>
            <a:r>
              <a:rPr lang="pt-BR" sz="1100" b="1" dirty="0">
                <a:solidFill>
                  <a:schemeClr val="tx1">
                    <a:lumMod val="50000"/>
                    <a:lumOff val="50000"/>
                  </a:schemeClr>
                </a:solidFill>
                <a:latin typeface="Arial"/>
                <a:cs typeface="Arial"/>
              </a:rPr>
              <a:t>protegida sob o nº </a:t>
            </a:r>
            <a:r>
              <a:rPr lang="pt-BR" sz="1100" b="1" dirty="0" smtClean="0">
                <a:solidFill>
                  <a:schemeClr val="tx1">
                    <a:lumMod val="50000"/>
                    <a:lumOff val="50000"/>
                  </a:schemeClr>
                </a:solidFill>
                <a:latin typeface="Arial"/>
                <a:cs typeface="Arial"/>
              </a:rPr>
              <a:t> BR </a:t>
            </a:r>
            <a:r>
              <a:rPr lang="pt-BR" sz="1100" b="1" dirty="0">
                <a:solidFill>
                  <a:schemeClr val="tx1">
                    <a:lumMod val="50000"/>
                    <a:lumOff val="50000"/>
                  </a:schemeClr>
                </a:solidFill>
                <a:latin typeface="Arial"/>
                <a:cs typeface="Arial"/>
              </a:rPr>
              <a:t>20 2014 021337-1</a:t>
            </a:r>
          </a:p>
        </p:txBody>
      </p:sp>
      <p:sp>
        <p:nvSpPr>
          <p:cNvPr id="28" name="CaixaDeTexto 27"/>
          <p:cNvSpPr txBox="1"/>
          <p:nvPr/>
        </p:nvSpPr>
        <p:spPr>
          <a:xfrm flipH="1">
            <a:off x="416523" y="6571717"/>
            <a:ext cx="3257552" cy="276999"/>
          </a:xfrm>
          <a:prstGeom prst="rect">
            <a:avLst/>
          </a:prstGeom>
          <a:noFill/>
        </p:spPr>
        <p:txBody>
          <a:bodyPr wrap="square" rtlCol="0">
            <a:spAutoFit/>
          </a:bodyPr>
          <a:lstStyle/>
          <a:p>
            <a:r>
              <a:rPr lang="pt-BR" sz="1200" b="1" dirty="0">
                <a:solidFill>
                  <a:schemeClr val="tx1">
                    <a:lumMod val="65000"/>
                    <a:lumOff val="35000"/>
                  </a:schemeClr>
                </a:solidFill>
                <a:latin typeface="Arial" pitchFamily="34" charset="0"/>
                <a:cs typeface="Arial" pitchFamily="34" charset="0"/>
              </a:rPr>
              <a:t>Área: Comunicação e Informação </a:t>
            </a:r>
          </a:p>
        </p:txBody>
      </p:sp>
      <p:sp>
        <p:nvSpPr>
          <p:cNvPr id="29" name="CaixaDeTexto 28"/>
          <p:cNvSpPr txBox="1"/>
          <p:nvPr/>
        </p:nvSpPr>
        <p:spPr>
          <a:xfrm>
            <a:off x="416523" y="6306986"/>
            <a:ext cx="2096023"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a:t>
            </a:r>
            <a:endParaRPr lang="pt-BR" sz="1200" b="1" dirty="0">
              <a:solidFill>
                <a:schemeClr val="tx1">
                  <a:lumMod val="65000"/>
                  <a:lumOff val="35000"/>
                </a:schemeClr>
              </a:solidFill>
              <a:latin typeface="Arial" pitchFamily="34" charset="0"/>
              <a:cs typeface="Arial" pitchFamily="34" charset="0"/>
            </a:endParaRPr>
          </a:p>
        </p:txBody>
      </p:sp>
      <p:pic>
        <p:nvPicPr>
          <p:cNvPr id="2" name="Imagem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05516" y="2265191"/>
            <a:ext cx="3798715" cy="2849036"/>
          </a:xfrm>
          <a:prstGeom prst="rect">
            <a:avLst/>
          </a:prstGeom>
        </p:spPr>
      </p:pic>
      <p:sp>
        <p:nvSpPr>
          <p:cNvPr id="23"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459017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2988" y="915155"/>
            <a:ext cx="6978775" cy="562177"/>
          </a:xfrm>
          <a:prstGeom prst="rect">
            <a:avLst/>
          </a:prstGeom>
          <a:noFill/>
        </p:spPr>
        <p:txBody>
          <a:bodyPr wrap="none" lIns="99539" tIns="49770" rIns="99539" bIns="49770" rtlCol="0">
            <a:spAutoFit/>
          </a:bodyPr>
          <a:lstStyle/>
          <a:p>
            <a:r>
              <a:rPr lang="pt-BR" sz="1500" dirty="0" err="1">
                <a:solidFill>
                  <a:schemeClr val="bg1"/>
                </a:solidFill>
                <a:latin typeface="Arial" panose="020B0604020202020204" pitchFamily="34" charset="0"/>
                <a:cs typeface="Arial" panose="020B0604020202020204" pitchFamily="34" charset="0"/>
              </a:rPr>
              <a:t>Mayana</a:t>
            </a:r>
            <a:r>
              <a:rPr lang="pt-BR" sz="1500" dirty="0">
                <a:solidFill>
                  <a:schemeClr val="bg1"/>
                </a:solidFill>
                <a:latin typeface="Arial" panose="020B0604020202020204" pitchFamily="34" charset="0"/>
                <a:cs typeface="Arial" panose="020B0604020202020204" pitchFamily="34" charset="0"/>
              </a:rPr>
              <a:t> </a:t>
            </a:r>
            <a:r>
              <a:rPr lang="pt-BR" sz="1500" dirty="0" err="1" smtClean="0">
                <a:solidFill>
                  <a:schemeClr val="bg1"/>
                </a:solidFill>
                <a:latin typeface="Arial" panose="020B0604020202020204" pitchFamily="34" charset="0"/>
                <a:cs typeface="Arial" panose="020B0604020202020204" pitchFamily="34" charset="0"/>
              </a:rPr>
              <a:t>Zatz</a:t>
            </a:r>
            <a:r>
              <a:rPr lang="pt-BR" sz="1500" dirty="0" smtClean="0">
                <a:solidFill>
                  <a:schemeClr val="bg1"/>
                </a:solidFill>
                <a:latin typeface="Arial" panose="020B0604020202020204" pitchFamily="34" charset="0"/>
                <a:cs typeface="Arial" panose="020B0604020202020204" pitchFamily="34" charset="0"/>
              </a:rPr>
              <a:t>, </a:t>
            </a:r>
            <a:r>
              <a:rPr lang="pt-BR" sz="1500" dirty="0" err="1">
                <a:solidFill>
                  <a:schemeClr val="bg1"/>
                </a:solidFill>
                <a:latin typeface="Arial" panose="020B0604020202020204" pitchFamily="34" charset="0"/>
                <a:cs typeface="Arial" panose="020B0604020202020204" pitchFamily="34" charset="0"/>
              </a:rPr>
              <a:t>Herch</a:t>
            </a:r>
            <a:r>
              <a:rPr lang="pt-BR" sz="1500" dirty="0">
                <a:solidFill>
                  <a:schemeClr val="bg1"/>
                </a:solidFill>
                <a:latin typeface="Arial" panose="020B0604020202020204" pitchFamily="34" charset="0"/>
                <a:cs typeface="Arial" panose="020B0604020202020204" pitchFamily="34" charset="0"/>
              </a:rPr>
              <a:t> </a:t>
            </a:r>
            <a:r>
              <a:rPr lang="pt-BR" sz="1500" dirty="0" smtClean="0">
                <a:solidFill>
                  <a:schemeClr val="bg1"/>
                </a:solidFill>
                <a:latin typeface="Arial" panose="020B0604020202020204" pitchFamily="34" charset="0"/>
                <a:cs typeface="Arial" panose="020B0604020202020204" pitchFamily="34" charset="0"/>
              </a:rPr>
              <a:t>M. </a:t>
            </a:r>
            <a:r>
              <a:rPr lang="pt-BR" sz="1500" dirty="0" err="1" smtClean="0">
                <a:solidFill>
                  <a:schemeClr val="bg1"/>
                </a:solidFill>
                <a:latin typeface="Arial" panose="020B0604020202020204" pitchFamily="34" charset="0"/>
                <a:cs typeface="Arial" panose="020B0604020202020204" pitchFamily="34" charset="0"/>
              </a:rPr>
              <a:t>Nussenzveig</a:t>
            </a:r>
            <a:r>
              <a:rPr lang="pt-BR" sz="1500" dirty="0" smtClean="0">
                <a:solidFill>
                  <a:schemeClr val="bg1"/>
                </a:solidFill>
                <a:latin typeface="Arial" panose="020B0604020202020204" pitchFamily="34" charset="0"/>
                <a:cs typeface="Arial" panose="020B0604020202020204" pitchFamily="34" charset="0"/>
              </a:rPr>
              <a:t>, </a:t>
            </a:r>
            <a:r>
              <a:rPr lang="pt-BR" sz="1500" dirty="0">
                <a:solidFill>
                  <a:schemeClr val="bg1"/>
                </a:solidFill>
                <a:latin typeface="Arial" panose="020B0604020202020204" pitchFamily="34" charset="0"/>
                <a:cs typeface="Arial" panose="020B0604020202020204" pitchFamily="34" charset="0"/>
              </a:rPr>
              <a:t>Beatriz </a:t>
            </a:r>
            <a:r>
              <a:rPr lang="pt-BR" sz="1500" dirty="0" smtClean="0">
                <a:solidFill>
                  <a:schemeClr val="bg1"/>
                </a:solidFill>
                <a:latin typeface="Arial" panose="020B0604020202020204" pitchFamily="34" charset="0"/>
                <a:cs typeface="Arial" panose="020B0604020202020204" pitchFamily="34" charset="0"/>
              </a:rPr>
              <a:t>L. S. </a:t>
            </a:r>
            <a:r>
              <a:rPr lang="pt-BR" sz="1500" dirty="0" err="1" smtClean="0">
                <a:solidFill>
                  <a:schemeClr val="bg1"/>
                </a:solidFill>
                <a:latin typeface="Arial" panose="020B0604020202020204" pitchFamily="34" charset="0"/>
                <a:cs typeface="Arial" panose="020B0604020202020204" pitchFamily="34" charset="0"/>
              </a:rPr>
              <a:t>Barbuy</a:t>
            </a:r>
            <a:r>
              <a:rPr lang="pt-BR" sz="1500" dirty="0" smtClean="0">
                <a:solidFill>
                  <a:schemeClr val="bg1"/>
                </a:solidFill>
                <a:latin typeface="Arial" panose="020B0604020202020204" pitchFamily="34" charset="0"/>
                <a:cs typeface="Arial" panose="020B0604020202020204" pitchFamily="34" charset="0"/>
              </a:rPr>
              <a:t>, </a:t>
            </a:r>
            <a:r>
              <a:rPr lang="pt-BR" sz="1500" dirty="0">
                <a:solidFill>
                  <a:schemeClr val="bg1"/>
                </a:solidFill>
                <a:latin typeface="Arial" panose="020B0604020202020204" pitchFamily="34" charset="0"/>
                <a:cs typeface="Arial" panose="020B0604020202020204" pitchFamily="34" charset="0"/>
              </a:rPr>
              <a:t>Henrique </a:t>
            </a:r>
            <a:r>
              <a:rPr lang="pt-BR" sz="1500" dirty="0" err="1" smtClean="0">
                <a:solidFill>
                  <a:schemeClr val="bg1"/>
                </a:solidFill>
                <a:latin typeface="Arial" panose="020B0604020202020204" pitchFamily="34" charset="0"/>
                <a:cs typeface="Arial" panose="020B0604020202020204" pitchFamily="34" charset="0"/>
              </a:rPr>
              <a:t>E.Toma</a:t>
            </a:r>
            <a:r>
              <a:rPr lang="pt-BR" sz="1500" dirty="0" smtClean="0">
                <a:solidFill>
                  <a:schemeClr val="bg1"/>
                </a:solidFill>
                <a:latin typeface="Arial" panose="020B0604020202020204" pitchFamily="34" charset="0"/>
                <a:cs typeface="Arial" panose="020B0604020202020204" pitchFamily="34" charset="0"/>
              </a:rPr>
              <a:t>, </a:t>
            </a:r>
          </a:p>
          <a:p>
            <a:r>
              <a:rPr lang="pt-BR" sz="1500" dirty="0" smtClean="0">
                <a:solidFill>
                  <a:schemeClr val="bg1"/>
                </a:solidFill>
                <a:latin typeface="Arial" panose="020B0604020202020204" pitchFamily="34" charset="0"/>
                <a:cs typeface="Arial" panose="020B0604020202020204" pitchFamily="34" charset="0"/>
              </a:rPr>
              <a:t>Eduardo </a:t>
            </a:r>
            <a:r>
              <a:rPr lang="pt-BR" sz="1500" dirty="0" err="1" smtClean="0">
                <a:solidFill>
                  <a:schemeClr val="bg1"/>
                </a:solidFill>
                <a:latin typeface="Arial" panose="020B0604020202020204" pitchFamily="34" charset="0"/>
                <a:cs typeface="Arial" panose="020B0604020202020204" pitchFamily="34" charset="0"/>
              </a:rPr>
              <a:t>Colli</a:t>
            </a:r>
            <a:r>
              <a:rPr lang="pt-BR" sz="1500" dirty="0" smtClean="0">
                <a:solidFill>
                  <a:schemeClr val="bg1"/>
                </a:solidFill>
                <a:latin typeface="Arial" panose="020B0604020202020204" pitchFamily="34" charset="0"/>
                <a:cs typeface="Arial" panose="020B0604020202020204" pitchFamily="34" charset="0"/>
              </a:rPr>
              <a:t>, </a:t>
            </a:r>
            <a:r>
              <a:rPr lang="pt-BR" sz="1500" dirty="0">
                <a:solidFill>
                  <a:schemeClr val="bg1"/>
                </a:solidFill>
                <a:latin typeface="Arial" panose="020B0604020202020204" pitchFamily="34" charset="0"/>
                <a:cs typeface="Arial" panose="020B0604020202020204" pitchFamily="34" charset="0"/>
              </a:rPr>
              <a:t>Eliana </a:t>
            </a:r>
            <a:r>
              <a:rPr lang="pt-BR" sz="1500" dirty="0" smtClean="0">
                <a:solidFill>
                  <a:schemeClr val="bg1"/>
                </a:solidFill>
                <a:latin typeface="Arial" panose="020B0604020202020204" pitchFamily="34" charset="0"/>
                <a:cs typeface="Arial" panose="020B0604020202020204" pitchFamily="34" charset="0"/>
              </a:rPr>
              <a:t>M. B. </a:t>
            </a:r>
            <a:r>
              <a:rPr lang="pt-BR" sz="1500" dirty="0" err="1" smtClean="0">
                <a:solidFill>
                  <a:schemeClr val="bg1"/>
                </a:solidFill>
                <a:latin typeface="Arial" panose="020B0604020202020204" pitchFamily="34" charset="0"/>
                <a:cs typeface="Arial" panose="020B0604020202020204" pitchFamily="34" charset="0"/>
              </a:rPr>
              <a:t>Dessen</a:t>
            </a:r>
            <a:r>
              <a:rPr lang="pt-BR" sz="1500" dirty="0" smtClean="0">
                <a:solidFill>
                  <a:schemeClr val="bg1"/>
                </a:solidFill>
                <a:latin typeface="Arial" panose="020B0604020202020204" pitchFamily="34" charset="0"/>
                <a:cs typeface="Arial" panose="020B0604020202020204" pitchFamily="34" charset="0"/>
              </a:rPr>
              <a:t>, Vanderlei S. </a:t>
            </a:r>
            <a:r>
              <a:rPr lang="pt-BR" sz="1500" dirty="0" err="1" smtClean="0">
                <a:solidFill>
                  <a:schemeClr val="bg1"/>
                </a:solidFill>
                <a:latin typeface="Arial" panose="020B0604020202020204" pitchFamily="34" charset="0"/>
                <a:cs typeface="Arial" panose="020B0604020202020204" pitchFamily="34" charset="0"/>
              </a:rPr>
              <a:t>Bagnato</a:t>
            </a:r>
            <a:endParaRPr lang="pt-BR" sz="15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02988" y="363519"/>
            <a:ext cx="4834919" cy="454455"/>
          </a:xfrm>
          <a:prstGeom prst="rect">
            <a:avLst/>
          </a:prstGeom>
          <a:noFill/>
        </p:spPr>
        <p:txBody>
          <a:bodyPr wrap="squar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Kit Educacional de Química</a:t>
            </a:r>
            <a:endParaRPr lang="pt-BR" sz="23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56848" y="1601394"/>
            <a:ext cx="1057111"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Introdução</a:t>
            </a:r>
            <a:endParaRPr lang="pt-BR" sz="1300" b="1" dirty="0">
              <a:solidFill>
                <a:srgbClr val="099ADD"/>
              </a:solidFill>
              <a:latin typeface="Arial"/>
              <a:cs typeface="Arial"/>
            </a:endParaRPr>
          </a:p>
        </p:txBody>
      </p:sp>
      <p:sp>
        <p:nvSpPr>
          <p:cNvPr id="11" name="TextBox 10"/>
          <p:cNvSpPr txBox="1"/>
          <p:nvPr/>
        </p:nvSpPr>
        <p:spPr>
          <a:xfrm>
            <a:off x="356849" y="3166872"/>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56849" y="3832740"/>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4" name="TextBox 13"/>
          <p:cNvSpPr txBox="1"/>
          <p:nvPr/>
        </p:nvSpPr>
        <p:spPr>
          <a:xfrm>
            <a:off x="356848" y="3358401"/>
            <a:ext cx="5907883" cy="46984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Através dos kits educacionais é possível estimular o interesse do  aluno para o aprendizado de química. </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56848" y="4058567"/>
            <a:ext cx="5907883" cy="1447035"/>
          </a:xfrm>
          <a:prstGeom prst="rect">
            <a:avLst/>
          </a:prstGeom>
          <a:noFill/>
        </p:spPr>
        <p:txBody>
          <a:bodyPr wrap="square" lIns="99539" tIns="49770" rIns="99539" bIns="49770" rtlCol="0">
            <a:spAutoFit/>
          </a:bodyPr>
          <a:lstStyle/>
          <a:p>
            <a:pPr marL="171450" indent="-171450" algn="just">
              <a:lnSpc>
                <a:spcPts val="2134"/>
              </a:lnSpc>
              <a:buFont typeface="Arial" panose="020B0604020202020204" pitchFamily="34" charset="0"/>
              <a:buChar char="•"/>
            </a:pPr>
            <a:r>
              <a:rPr lang="pt-BR" sz="1200" dirty="0" smtClean="0">
                <a:solidFill>
                  <a:schemeClr val="tx1">
                    <a:lumMod val="50000"/>
                    <a:lumOff val="50000"/>
                  </a:schemeClr>
                </a:solidFill>
                <a:latin typeface="Arial"/>
                <a:cs typeface="Arial"/>
              </a:rPr>
              <a:t>Escolas públicas de ensino médio;</a:t>
            </a:r>
          </a:p>
          <a:p>
            <a:pPr marL="171450" indent="-171450" algn="just">
              <a:lnSpc>
                <a:spcPts val="2134"/>
              </a:lnSpc>
              <a:buFont typeface="Arial" panose="020B0604020202020204" pitchFamily="34" charset="0"/>
              <a:buChar char="•"/>
            </a:pPr>
            <a:r>
              <a:rPr lang="pt-BR" sz="1200" dirty="0" smtClean="0">
                <a:solidFill>
                  <a:schemeClr val="tx1">
                    <a:lumMod val="50000"/>
                    <a:lumOff val="50000"/>
                  </a:schemeClr>
                </a:solidFill>
                <a:latin typeface="Arial"/>
                <a:cs typeface="Arial"/>
              </a:rPr>
              <a:t>Escolas privadas do ensino médio;</a:t>
            </a:r>
          </a:p>
          <a:p>
            <a:pPr marL="171450" indent="-171450" algn="just">
              <a:lnSpc>
                <a:spcPts val="2134"/>
              </a:lnSpc>
              <a:buFont typeface="Arial" panose="020B0604020202020204" pitchFamily="34" charset="0"/>
              <a:buChar char="•"/>
            </a:pPr>
            <a:r>
              <a:rPr lang="pt-BR" sz="1200" dirty="0" smtClean="0">
                <a:solidFill>
                  <a:schemeClr val="tx1">
                    <a:lumMod val="50000"/>
                    <a:lumOff val="50000"/>
                  </a:schemeClr>
                </a:solidFill>
                <a:latin typeface="Arial"/>
                <a:cs typeface="Arial"/>
              </a:rPr>
              <a:t>Professores particulares de química;</a:t>
            </a:r>
          </a:p>
          <a:p>
            <a:pPr marL="171450" indent="-171450" algn="just">
              <a:lnSpc>
                <a:spcPts val="2134"/>
              </a:lnSpc>
              <a:buFont typeface="Arial" panose="020B0604020202020204" pitchFamily="34" charset="0"/>
              <a:buChar char="•"/>
            </a:pPr>
            <a:r>
              <a:rPr lang="pt-BR" sz="1200" dirty="0" smtClean="0">
                <a:solidFill>
                  <a:schemeClr val="tx1">
                    <a:lumMod val="50000"/>
                    <a:lumOff val="50000"/>
                  </a:schemeClr>
                </a:solidFill>
                <a:latin typeface="Arial"/>
                <a:cs typeface="Arial"/>
              </a:rPr>
              <a:t>Cursos preparatórios para vestibular.</a:t>
            </a:r>
          </a:p>
          <a:p>
            <a:pPr marL="171450" indent="-171450" algn="just">
              <a:lnSpc>
                <a:spcPts val="2134"/>
              </a:lnSpc>
              <a:buFont typeface="Arial" panose="020B0604020202020204" pitchFamily="34" charset="0"/>
              <a:buChar char="•"/>
            </a:pPr>
            <a:endParaRPr lang="pt-BR" sz="1200" dirty="0" smtClean="0">
              <a:solidFill>
                <a:schemeClr val="tx1">
                  <a:lumMod val="50000"/>
                  <a:lumOff val="50000"/>
                </a:schemeClr>
              </a:solidFill>
              <a:latin typeface="Arial"/>
              <a:cs typeface="Arial"/>
            </a:endParaRPr>
          </a:p>
        </p:txBody>
      </p:sp>
      <p:sp>
        <p:nvSpPr>
          <p:cNvPr id="16" name="TextBox 15"/>
          <p:cNvSpPr txBox="1"/>
          <p:nvPr/>
        </p:nvSpPr>
        <p:spPr>
          <a:xfrm>
            <a:off x="356849" y="5277692"/>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3841509" y="6565953"/>
            <a:ext cx="3005621" cy="271516"/>
          </a:xfrm>
          <a:prstGeom prst="rect">
            <a:avLst/>
          </a:prstGeom>
          <a:noFill/>
        </p:spPr>
        <p:txBody>
          <a:bodyPr wrap="square" lIns="99539" tIns="49770" rIns="99539" bIns="49770" rtlCol="0">
            <a:spAutoFit/>
          </a:bodyPr>
          <a:lstStyle/>
          <a:p>
            <a:pPr algn="just"/>
            <a:r>
              <a:rPr lang="pt-BR" sz="1100" b="1" smtClean="0">
                <a:solidFill>
                  <a:schemeClr val="tx1">
                    <a:lumMod val="50000"/>
                    <a:lumOff val="50000"/>
                  </a:schemeClr>
                </a:solidFill>
                <a:latin typeface="Arial"/>
                <a:cs typeface="Arial"/>
              </a:rPr>
              <a:t>Patente protegida sob o nº:</a:t>
            </a:r>
            <a:endParaRPr lang="pt-BR" sz="1100" b="1">
              <a:solidFill>
                <a:schemeClr val="tx1">
                  <a:lumMod val="50000"/>
                  <a:lumOff val="50000"/>
                </a:schemeClr>
              </a:solidFill>
              <a:latin typeface="Arial"/>
              <a:cs typeface="Arial"/>
            </a:endParaRPr>
          </a:p>
        </p:txBody>
      </p:sp>
      <p:sp>
        <p:nvSpPr>
          <p:cNvPr id="21" name="Chevron 20"/>
          <p:cNvSpPr/>
          <p:nvPr/>
        </p:nvSpPr>
        <p:spPr>
          <a:xfrm>
            <a:off x="402988" y="5564610"/>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717116" y="5564610"/>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3036389" y="5564610"/>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352057" y="5564610"/>
            <a:ext cx="1548000" cy="468000"/>
          </a:xfrm>
          <a:prstGeom prst="chevron">
            <a:avLst/>
          </a:prstGeom>
          <a:solidFill>
            <a:srgbClr val="1F497D">
              <a:alpha val="20000"/>
            </a:srgb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400049" y="6594528"/>
            <a:ext cx="581025"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416523" y="6306986"/>
            <a:ext cx="978153"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a:t>
            </a:r>
            <a:endParaRPr lang="pt-BR" sz="1200" b="1" dirty="0">
              <a:solidFill>
                <a:schemeClr val="tx1">
                  <a:lumMod val="65000"/>
                  <a:lumOff val="35000"/>
                </a:schemeClr>
              </a:solidFill>
              <a:latin typeface="Arial" pitchFamily="34" charset="0"/>
              <a:cs typeface="Arial" pitchFamily="34" charset="0"/>
            </a:endParaRPr>
          </a:p>
        </p:txBody>
      </p:sp>
      <p:sp>
        <p:nvSpPr>
          <p:cNvPr id="27" name="TextBox 16"/>
          <p:cNvSpPr txBox="1"/>
          <p:nvPr/>
        </p:nvSpPr>
        <p:spPr>
          <a:xfrm>
            <a:off x="3841508" y="6565953"/>
            <a:ext cx="3582873"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021339-2</a:t>
            </a:r>
            <a:endParaRPr lang="pt-BR" sz="1100" b="1" dirty="0">
              <a:solidFill>
                <a:schemeClr val="tx1">
                  <a:lumMod val="50000"/>
                  <a:lumOff val="50000"/>
                </a:schemeClr>
              </a:solidFill>
              <a:latin typeface="Arial"/>
              <a:cs typeface="Arial"/>
            </a:endParaRPr>
          </a:p>
        </p:txBody>
      </p:sp>
      <p:sp>
        <p:nvSpPr>
          <p:cNvPr id="28" name="CaixaDeTexto 27"/>
          <p:cNvSpPr txBox="1"/>
          <p:nvPr/>
        </p:nvSpPr>
        <p:spPr>
          <a:xfrm flipH="1">
            <a:off x="416522" y="6594528"/>
            <a:ext cx="2894266" cy="276999"/>
          </a:xfrm>
          <a:prstGeom prst="rect">
            <a:avLst/>
          </a:prstGeom>
          <a:noFill/>
        </p:spPr>
        <p:txBody>
          <a:bodyPr wrap="square" rtlCol="0">
            <a:spAutoFit/>
          </a:bodyPr>
          <a:lstStyle/>
          <a:p>
            <a:r>
              <a:rPr lang="pt-BR" sz="1200" dirty="0" smtClean="0">
                <a:solidFill>
                  <a:schemeClr val="tx1">
                    <a:lumMod val="65000"/>
                    <a:lumOff val="35000"/>
                  </a:schemeClr>
                </a:solidFill>
                <a:latin typeface="Arial" pitchFamily="34" charset="0"/>
                <a:cs typeface="Arial" pitchFamily="34" charset="0"/>
              </a:rPr>
              <a:t>Área: </a:t>
            </a:r>
            <a:r>
              <a:rPr lang="pt-BR" sz="1200" b="1" dirty="0" smtClean="0">
                <a:solidFill>
                  <a:schemeClr val="tx1">
                    <a:lumMod val="65000"/>
                    <a:lumOff val="35000"/>
                  </a:schemeClr>
                </a:solidFill>
                <a:latin typeface="Arial" pitchFamily="34" charset="0"/>
                <a:cs typeface="Arial" pitchFamily="34" charset="0"/>
              </a:rPr>
              <a:t>Comunicação e Informação </a:t>
            </a:r>
            <a:endParaRPr lang="pt-BR" sz="1200" b="1" dirty="0">
              <a:solidFill>
                <a:schemeClr val="tx1">
                  <a:lumMod val="65000"/>
                  <a:lumOff val="35000"/>
                </a:schemeClr>
              </a:solidFill>
              <a:latin typeface="Arial" pitchFamily="34" charset="0"/>
              <a:cs typeface="Arial" pitchFamily="34" charset="0"/>
            </a:endParaRPr>
          </a:p>
        </p:txBody>
      </p:sp>
      <p:sp>
        <p:nvSpPr>
          <p:cNvPr id="29" name="CaixaDeTexto 28"/>
          <p:cNvSpPr txBox="1"/>
          <p:nvPr/>
        </p:nvSpPr>
        <p:spPr>
          <a:xfrm>
            <a:off x="416523" y="6317529"/>
            <a:ext cx="2782685"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FAPESP, CNPQ, CEPOF</a:t>
            </a:r>
            <a:endParaRPr lang="pt-BR" sz="1200" b="1" dirty="0">
              <a:solidFill>
                <a:schemeClr val="tx1">
                  <a:lumMod val="65000"/>
                  <a:lumOff val="35000"/>
                </a:schemeClr>
              </a:solidFill>
              <a:latin typeface="Arial" pitchFamily="34" charset="0"/>
              <a:cs typeface="Arial" pitchFamily="34" charset="0"/>
            </a:endParaRPr>
          </a:p>
        </p:txBody>
      </p:sp>
      <p:sp>
        <p:nvSpPr>
          <p:cNvPr id="51" name="TextBox 16"/>
          <p:cNvSpPr txBox="1"/>
          <p:nvPr/>
        </p:nvSpPr>
        <p:spPr>
          <a:xfrm>
            <a:off x="4792717" y="6988142"/>
            <a:ext cx="5568617" cy="408289"/>
          </a:xfrm>
          <a:prstGeom prst="rect">
            <a:avLst/>
          </a:prstGeom>
          <a:noFill/>
          <a:effectLst>
            <a:outerShdw blurRad="63500" dist="38100" algn="l" rotWithShape="0">
              <a:prstClr val="black">
                <a:alpha val="40000"/>
              </a:prstClr>
            </a:outerShdw>
          </a:effectLst>
        </p:spPr>
        <p:txBody>
          <a:bodyPr wrap="square" lIns="99539" tIns="49770" rIns="99539" bIns="49770" rtlCol="0">
            <a:spAutoFit/>
          </a:bodyPr>
          <a:lstStyle/>
          <a:p>
            <a:pPr algn="ctr"/>
            <a:r>
              <a:rPr lang="pt-BR" sz="1000" b="1" dirty="0" smtClean="0">
                <a:solidFill>
                  <a:schemeClr val="bg1"/>
                </a:solidFill>
                <a:effectLst>
                  <a:outerShdw blurRad="38100" dist="38100" dir="2700000" algn="tl">
                    <a:srgbClr val="000000">
                      <a:alpha val="43137"/>
                    </a:srgbClr>
                  </a:outerShdw>
                </a:effectLst>
                <a:latin typeface="Arial"/>
                <a:cs typeface="Arial"/>
              </a:rPr>
              <a:t>As opiniões, hipóteses e conclusões ou recomendações expressas neste material são de responsabilidade do(s) autor(</a:t>
            </a:r>
            <a:r>
              <a:rPr lang="pt-BR" sz="1000" b="1" dirty="0" err="1" smtClean="0">
                <a:solidFill>
                  <a:schemeClr val="bg1"/>
                </a:solidFill>
                <a:effectLst>
                  <a:outerShdw blurRad="38100" dist="38100" dir="2700000" algn="tl">
                    <a:srgbClr val="000000">
                      <a:alpha val="43137"/>
                    </a:srgbClr>
                  </a:outerShdw>
                </a:effectLst>
                <a:latin typeface="Arial"/>
                <a:cs typeface="Arial"/>
              </a:rPr>
              <a:t>es</a:t>
            </a:r>
            <a:r>
              <a:rPr lang="pt-BR" sz="1000" b="1" dirty="0" smtClean="0">
                <a:solidFill>
                  <a:schemeClr val="bg1"/>
                </a:solidFill>
                <a:effectLst>
                  <a:outerShdw blurRad="38100" dist="38100" dir="2700000" algn="tl">
                    <a:srgbClr val="000000">
                      <a:alpha val="43137"/>
                    </a:srgbClr>
                  </a:outerShdw>
                </a:effectLst>
                <a:latin typeface="Arial"/>
                <a:cs typeface="Arial"/>
              </a:rPr>
              <a:t>) e não necessariamente refletem a visão da FAPESP</a:t>
            </a:r>
            <a:endParaRPr lang="pt-BR" sz="1000" b="1" dirty="0">
              <a:solidFill>
                <a:schemeClr val="bg1"/>
              </a:solidFill>
              <a:effectLst>
                <a:outerShdw blurRad="38100" dist="38100" dir="2700000" algn="tl">
                  <a:srgbClr val="000000">
                    <a:alpha val="43137"/>
                  </a:srgbClr>
                </a:outerShdw>
              </a:effectLst>
              <a:latin typeface="Arial"/>
              <a:cs typeface="Arial"/>
            </a:endParaRPr>
          </a:p>
        </p:txBody>
      </p:sp>
      <p:sp>
        <p:nvSpPr>
          <p:cNvPr id="52" name="TextBox 12"/>
          <p:cNvSpPr txBox="1"/>
          <p:nvPr/>
        </p:nvSpPr>
        <p:spPr>
          <a:xfrm>
            <a:off x="356849" y="1814652"/>
            <a:ext cx="5907883" cy="1393174"/>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A </a:t>
            </a:r>
            <a:r>
              <a:rPr lang="pt-BR" sz="1200" dirty="0">
                <a:solidFill>
                  <a:schemeClr val="tx1">
                    <a:lumMod val="50000"/>
                    <a:lumOff val="50000"/>
                  </a:schemeClr>
                </a:solidFill>
                <a:latin typeface="Arial"/>
                <a:cs typeface="Arial"/>
              </a:rPr>
              <a:t>Química é a ciência que lida com a matéria e torna possível compreender as transformações que ocorrem no mundo. Ela se expressa em uma linguagem própria, através das reações, e seu significado precisa ser assimilado para que seja possível viver em harmonia com o meio, preservando o ambiente e promovendo a </a:t>
            </a:r>
            <a:r>
              <a:rPr lang="pt-BR" sz="1200" dirty="0" smtClean="0">
                <a:solidFill>
                  <a:schemeClr val="tx1">
                    <a:lumMod val="50000"/>
                    <a:lumOff val="50000"/>
                  </a:schemeClr>
                </a:solidFill>
                <a:latin typeface="Arial"/>
                <a:cs typeface="Arial"/>
              </a:rPr>
              <a:t>sustentabilidade. Nesse contexto, foi desenvolvido </a:t>
            </a:r>
            <a:r>
              <a:rPr lang="pt-BR" sz="1200" dirty="0">
                <a:solidFill>
                  <a:schemeClr val="tx1">
                    <a:lumMod val="50000"/>
                    <a:lumOff val="50000"/>
                  </a:schemeClr>
                </a:solidFill>
                <a:latin typeface="Arial"/>
                <a:cs typeface="Arial"/>
              </a:rPr>
              <a:t>um kit educacional de química, o qual é formado por diversos elementos e componentes químicos, para que o mesmo possa ser utilizado em salas de aula ou qualquer outro local. </a:t>
            </a:r>
          </a:p>
        </p:txBody>
      </p:sp>
      <p:pic>
        <p:nvPicPr>
          <p:cNvPr id="53" name="Imagem 5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6597482" y="2441779"/>
            <a:ext cx="4214791" cy="3161093"/>
          </a:xfrm>
          <a:prstGeom prst="rect">
            <a:avLst/>
          </a:prstGeom>
        </p:spPr>
      </p:pic>
      <p:sp>
        <p:nvSpPr>
          <p:cNvPr id="24" name="TextBox 8"/>
          <p:cNvSpPr txBox="1"/>
          <p:nvPr/>
        </p:nvSpPr>
        <p:spPr>
          <a:xfrm>
            <a:off x="8075672" y="6590438"/>
            <a:ext cx="2581482"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 de São Carlos</a:t>
            </a:r>
            <a:endParaRPr lang="pt-BR" sz="1200" b="1"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408811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7853" y="942451"/>
            <a:ext cx="5059788" cy="331344"/>
          </a:xfrm>
          <a:prstGeom prst="rect">
            <a:avLst/>
          </a:prstGeom>
          <a:noFill/>
        </p:spPr>
        <p:txBody>
          <a:bodyPr wrap="none" lIns="99539" tIns="49770" rIns="99539" bIns="49770" rtlCol="0">
            <a:spAutoFit/>
          </a:bodyPr>
          <a:lstStyle/>
          <a:p>
            <a:r>
              <a:rPr lang="pt-BR" sz="1500" dirty="0" err="1">
                <a:solidFill>
                  <a:schemeClr val="bg1"/>
                </a:solidFill>
                <a:latin typeface="Arial"/>
                <a:cs typeface="Arial"/>
              </a:rPr>
              <a:t>Erlon</a:t>
            </a:r>
            <a:r>
              <a:rPr lang="pt-BR" sz="1500" dirty="0">
                <a:solidFill>
                  <a:schemeClr val="bg1"/>
                </a:solidFill>
                <a:latin typeface="Arial"/>
                <a:cs typeface="Arial"/>
              </a:rPr>
              <a:t> </a:t>
            </a:r>
            <a:r>
              <a:rPr lang="pt-BR" sz="1500" dirty="0" smtClean="0">
                <a:solidFill>
                  <a:schemeClr val="bg1"/>
                </a:solidFill>
                <a:latin typeface="Arial"/>
                <a:cs typeface="Arial"/>
              </a:rPr>
              <a:t>L. </a:t>
            </a:r>
            <a:r>
              <a:rPr lang="pt-BR" sz="1500" dirty="0">
                <a:solidFill>
                  <a:schemeClr val="bg1"/>
                </a:solidFill>
                <a:latin typeface="Arial"/>
                <a:cs typeface="Arial"/>
              </a:rPr>
              <a:t>Pereira, Teresa </a:t>
            </a:r>
            <a:r>
              <a:rPr lang="pt-BR" sz="1500" dirty="0" smtClean="0">
                <a:solidFill>
                  <a:schemeClr val="bg1"/>
                </a:solidFill>
                <a:latin typeface="Arial"/>
                <a:cs typeface="Arial"/>
              </a:rPr>
              <a:t>C. B. de </a:t>
            </a:r>
            <a:r>
              <a:rPr lang="pt-BR" sz="1500" dirty="0">
                <a:solidFill>
                  <a:schemeClr val="bg1"/>
                </a:solidFill>
                <a:latin typeface="Arial"/>
                <a:cs typeface="Arial"/>
              </a:rPr>
              <a:t>Paiva, Flávio </a:t>
            </a:r>
            <a:r>
              <a:rPr lang="pt-BR" sz="1500" dirty="0" smtClean="0">
                <a:solidFill>
                  <a:schemeClr val="bg1"/>
                </a:solidFill>
                <a:latin typeface="Arial"/>
                <a:cs typeface="Arial"/>
              </a:rPr>
              <a:t>T. da </a:t>
            </a:r>
            <a:r>
              <a:rPr lang="pt-BR" sz="1500" dirty="0">
                <a:solidFill>
                  <a:schemeClr val="bg1"/>
                </a:solidFill>
                <a:latin typeface="Arial"/>
                <a:cs typeface="Arial"/>
              </a:rPr>
              <a:t>Silva</a:t>
            </a:r>
          </a:p>
        </p:txBody>
      </p:sp>
      <p:sp>
        <p:nvSpPr>
          <p:cNvPr id="7" name="TextBox 6"/>
          <p:cNvSpPr txBox="1"/>
          <p:nvPr/>
        </p:nvSpPr>
        <p:spPr>
          <a:xfrm>
            <a:off x="307853" y="334343"/>
            <a:ext cx="6712164" cy="454455"/>
          </a:xfrm>
          <a:prstGeom prst="rect">
            <a:avLst/>
          </a:prstGeom>
          <a:noFill/>
        </p:spPr>
        <p:txBody>
          <a:bodyPr wrap="none" lIns="99539" tIns="49770" rIns="99539" bIns="49770" rtlCol="0">
            <a:spAutoFit/>
          </a:bodyPr>
          <a:lstStyle/>
          <a:p>
            <a:r>
              <a:rPr lang="pt-BR" sz="2300" dirty="0" smtClean="0">
                <a:solidFill>
                  <a:schemeClr val="bg1"/>
                </a:solidFill>
                <a:latin typeface="Arial" panose="020B0604020202020204" pitchFamily="34" charset="0"/>
                <a:cs typeface="Arial" panose="020B0604020202020204" pitchFamily="34" charset="0"/>
              </a:rPr>
              <a:t>Reator Aerado para Biorremediação de Efluentes </a:t>
            </a:r>
            <a:endParaRPr lang="pt-BR" sz="23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020594" y="6565953"/>
            <a:ext cx="2579879" cy="285178"/>
          </a:xfrm>
          <a:prstGeom prst="rect">
            <a:avLst/>
          </a:prstGeom>
          <a:noFill/>
        </p:spPr>
        <p:txBody>
          <a:bodyPr wrap="none" lIns="99539" tIns="49770" rIns="99539" bIns="49770" rtlCol="0">
            <a:spAutoFit/>
          </a:bodyPr>
          <a:lstStyle/>
          <a:p>
            <a:pPr algn="ctr"/>
            <a:r>
              <a:rPr lang="pt-BR" sz="1200" b="1" dirty="0">
                <a:solidFill>
                  <a:schemeClr val="tx1">
                    <a:lumMod val="65000"/>
                    <a:lumOff val="35000"/>
                  </a:schemeClr>
                </a:solidFill>
                <a:latin typeface="Arial"/>
                <a:cs typeface="Arial"/>
              </a:rPr>
              <a:t>Escola de Engenharia de Lorena</a:t>
            </a:r>
          </a:p>
        </p:txBody>
      </p:sp>
      <p:sp>
        <p:nvSpPr>
          <p:cNvPr id="10" name="TextBox 9"/>
          <p:cNvSpPr txBox="1"/>
          <p:nvPr/>
        </p:nvSpPr>
        <p:spPr>
          <a:xfrm>
            <a:off x="307853" y="1455870"/>
            <a:ext cx="1066644" cy="300567"/>
          </a:xfrm>
          <a:prstGeom prst="rect">
            <a:avLst/>
          </a:prstGeom>
          <a:noFill/>
        </p:spPr>
        <p:txBody>
          <a:bodyPr wrap="none" lIns="99539" tIns="49770" rIns="99539" bIns="49770" rtlCol="0">
            <a:spAutoFit/>
          </a:bodyPr>
          <a:lstStyle/>
          <a:p>
            <a:pPr algn="just"/>
            <a:r>
              <a:rPr lang="pt-BR" sz="1300" b="1" dirty="0">
                <a:solidFill>
                  <a:srgbClr val="099ADD"/>
                </a:solidFill>
                <a:latin typeface="Arial"/>
                <a:cs typeface="Arial"/>
              </a:rPr>
              <a:t>Introdução</a:t>
            </a:r>
          </a:p>
        </p:txBody>
      </p:sp>
      <p:sp>
        <p:nvSpPr>
          <p:cNvPr id="11" name="TextBox 10"/>
          <p:cNvSpPr txBox="1"/>
          <p:nvPr/>
        </p:nvSpPr>
        <p:spPr>
          <a:xfrm>
            <a:off x="307853" y="2694952"/>
            <a:ext cx="964052" cy="300567"/>
          </a:xfrm>
          <a:prstGeom prst="rect">
            <a:avLst/>
          </a:prstGeom>
          <a:noFill/>
        </p:spPr>
        <p:txBody>
          <a:bodyPr wrap="none" lIns="99539" tIns="49770" rIns="99539" bIns="49770" rtlCol="0">
            <a:spAutoFit/>
          </a:bodyPr>
          <a:lstStyle/>
          <a:p>
            <a:pPr algn="just"/>
            <a:r>
              <a:rPr lang="pt-BR" sz="1300" b="1" dirty="0">
                <a:solidFill>
                  <a:srgbClr val="099ADD"/>
                </a:solidFill>
                <a:latin typeface="Arial"/>
                <a:cs typeface="Arial"/>
              </a:rPr>
              <a:t>Objetivos</a:t>
            </a:r>
          </a:p>
        </p:txBody>
      </p:sp>
      <p:sp>
        <p:nvSpPr>
          <p:cNvPr id="12" name="TextBox 11"/>
          <p:cNvSpPr txBox="1"/>
          <p:nvPr/>
        </p:nvSpPr>
        <p:spPr>
          <a:xfrm>
            <a:off x="307853" y="3781425"/>
            <a:ext cx="2248057" cy="300567"/>
          </a:xfrm>
          <a:prstGeom prst="rect">
            <a:avLst/>
          </a:prstGeom>
          <a:noFill/>
        </p:spPr>
        <p:txBody>
          <a:bodyPr wrap="none" lIns="99539" tIns="49770" rIns="99539" bIns="49770" rtlCol="0">
            <a:spAutoFit/>
          </a:bodyPr>
          <a:lstStyle/>
          <a:p>
            <a:pPr algn="just"/>
            <a:r>
              <a:rPr lang="pt-BR" sz="1300" b="1" dirty="0">
                <a:solidFill>
                  <a:srgbClr val="099ADD"/>
                </a:solidFill>
                <a:latin typeface="Arial"/>
                <a:cs typeface="Arial"/>
              </a:rPr>
              <a:t>Aplicações e público alvo</a:t>
            </a:r>
          </a:p>
        </p:txBody>
      </p:sp>
      <p:sp>
        <p:nvSpPr>
          <p:cNvPr id="13" name="TextBox 12"/>
          <p:cNvSpPr txBox="1"/>
          <p:nvPr/>
        </p:nvSpPr>
        <p:spPr>
          <a:xfrm>
            <a:off x="307853" y="1676610"/>
            <a:ext cx="7444128" cy="1023842"/>
          </a:xfrm>
          <a:prstGeom prst="rect">
            <a:avLst/>
          </a:prstGeom>
          <a:noFill/>
        </p:spPr>
        <p:txBody>
          <a:bodyPr wrap="square" lIns="99539" tIns="49770" rIns="99539" bIns="49770" rtlCol="0">
            <a:spAutoFit/>
          </a:bodyPr>
          <a:lstStyle/>
          <a:p>
            <a:pPr lvl="0" algn="just"/>
            <a:r>
              <a:rPr lang="pt-BR" sz="1200" dirty="0">
                <a:solidFill>
                  <a:schemeClr val="tx1">
                    <a:lumMod val="50000"/>
                    <a:lumOff val="50000"/>
                  </a:schemeClr>
                </a:solidFill>
                <a:latin typeface="Arial"/>
                <a:cs typeface="Arial"/>
              </a:rPr>
              <a:t>A presente invenção  é um novo tipo  de reator aeróbio com biofilme que opera com altas ou baixas cargas orgânicas e hidráulicas, com alta eficiência de remoção de matéria orgânica, de nutrientes e de toxidade aguda e crônica, tanto sob condições de choques orgânicos e hidráulicos quanto em condições de estabilidade. O meio suporte inserido no reator para formação de biofilme é um resíduo sólido descartado em construções civis, permitindo assim uma diminuição do custo de construção da invenção.</a:t>
            </a:r>
          </a:p>
        </p:txBody>
      </p:sp>
      <p:sp>
        <p:nvSpPr>
          <p:cNvPr id="14" name="TextBox 13"/>
          <p:cNvSpPr txBox="1"/>
          <p:nvPr/>
        </p:nvSpPr>
        <p:spPr>
          <a:xfrm>
            <a:off x="307853" y="2891358"/>
            <a:ext cx="7412904" cy="839176"/>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Remover matéria orgânica, toxicidade e </a:t>
            </a:r>
            <a:r>
              <a:rPr lang="pt-BR" sz="1200" dirty="0" smtClean="0">
                <a:solidFill>
                  <a:schemeClr val="tx1">
                    <a:lumMod val="50000"/>
                    <a:lumOff val="50000"/>
                  </a:schemeClr>
                </a:solidFill>
                <a:latin typeface="Arial"/>
                <a:cs typeface="Arial"/>
              </a:rPr>
              <a:t>nutrientes, </a:t>
            </a:r>
            <a:r>
              <a:rPr lang="pt-BR" sz="1200" dirty="0">
                <a:solidFill>
                  <a:schemeClr val="tx1">
                    <a:lumMod val="50000"/>
                    <a:lumOff val="50000"/>
                  </a:schemeClr>
                </a:solidFill>
                <a:latin typeface="Arial"/>
                <a:cs typeface="Arial"/>
              </a:rPr>
              <a:t>principalmente nitrogênio </a:t>
            </a:r>
            <a:r>
              <a:rPr lang="pt-BR" sz="1200" dirty="0" smtClean="0">
                <a:solidFill>
                  <a:schemeClr val="tx1">
                    <a:lumMod val="50000"/>
                    <a:lumOff val="50000"/>
                  </a:schemeClr>
                </a:solidFill>
                <a:latin typeface="Arial"/>
                <a:cs typeface="Arial"/>
              </a:rPr>
              <a:t>amoniacal, </a:t>
            </a:r>
            <a:r>
              <a:rPr lang="pt-BR" sz="1200" dirty="0">
                <a:solidFill>
                  <a:schemeClr val="tx1">
                    <a:lumMod val="50000"/>
                    <a:lumOff val="50000"/>
                  </a:schemeClr>
                </a:solidFill>
                <a:latin typeface="Arial"/>
                <a:cs typeface="Arial"/>
              </a:rPr>
              <a:t>para obter uma qualidade de água residuária para lançamento em cursos hídricos classe 2 ou até reuso.</a:t>
            </a:r>
          </a:p>
          <a:p>
            <a:pPr algn="just"/>
            <a:r>
              <a:rPr lang="pt-BR" sz="1200" dirty="0" smtClean="0">
                <a:solidFill>
                  <a:schemeClr val="tx1">
                    <a:lumMod val="50000"/>
                    <a:lumOff val="50000"/>
                  </a:schemeClr>
                </a:solidFill>
                <a:latin typeface="Arial"/>
                <a:cs typeface="Arial"/>
              </a:rPr>
              <a:t>Realizar </a:t>
            </a:r>
            <a:r>
              <a:rPr lang="pt-BR" sz="1200" dirty="0">
                <a:solidFill>
                  <a:schemeClr val="tx1">
                    <a:lumMod val="50000"/>
                    <a:lumOff val="50000"/>
                  </a:schemeClr>
                </a:solidFill>
                <a:latin typeface="Arial"/>
                <a:cs typeface="Arial"/>
              </a:rPr>
              <a:t>a biodegradação aeróbia de águas residuárias biodegradáveis  contribuindo para o controle de poluição em </a:t>
            </a:r>
            <a:r>
              <a:rPr lang="pt-BR" sz="1200" dirty="0" smtClean="0">
                <a:solidFill>
                  <a:schemeClr val="tx1">
                    <a:lumMod val="50000"/>
                    <a:lumOff val="50000"/>
                  </a:schemeClr>
                </a:solidFill>
                <a:latin typeface="Arial"/>
                <a:cs typeface="Arial"/>
              </a:rPr>
              <a:t>indústrias</a:t>
            </a:r>
            <a:r>
              <a:rPr lang="pt-BR" sz="1200" dirty="0">
                <a:solidFill>
                  <a:schemeClr val="tx1">
                    <a:lumMod val="50000"/>
                    <a:lumOff val="50000"/>
                  </a:schemeClr>
                </a:solidFill>
                <a:latin typeface="Arial"/>
                <a:cs typeface="Arial"/>
              </a:rPr>
              <a:t>, agroindústrias e municípios.</a:t>
            </a:r>
          </a:p>
        </p:txBody>
      </p:sp>
      <p:sp>
        <p:nvSpPr>
          <p:cNvPr id="15" name="TextBox 14"/>
          <p:cNvSpPr txBox="1"/>
          <p:nvPr/>
        </p:nvSpPr>
        <p:spPr>
          <a:xfrm>
            <a:off x="307853" y="4081992"/>
            <a:ext cx="7293950" cy="1023842"/>
          </a:xfrm>
          <a:prstGeom prst="rect">
            <a:avLst/>
          </a:prstGeom>
          <a:noFill/>
        </p:spPr>
        <p:txBody>
          <a:bodyPr wrap="square" lIns="99539" tIns="49770" rIns="99539" bIns="49770" rtlCol="0">
            <a:spAutoFit/>
          </a:bodyPr>
          <a:lstStyle/>
          <a:p>
            <a:pPr algn="just"/>
            <a:r>
              <a:rPr lang="pt-BR" sz="1200" dirty="0">
                <a:solidFill>
                  <a:schemeClr val="tx1">
                    <a:lumMod val="50000"/>
                    <a:lumOff val="50000"/>
                  </a:schemeClr>
                </a:solidFill>
                <a:latin typeface="Arial"/>
                <a:cs typeface="Arial"/>
              </a:rPr>
              <a:t>O referido reator pode ser aplicado para tratamento ou polimento de uma infinidade de águas residuárias contendo altas ou baixas concentrações de matéria orgânica e nutrientes.</a:t>
            </a:r>
          </a:p>
          <a:p>
            <a:pPr algn="just"/>
            <a:r>
              <a:rPr lang="pt-BR" sz="1200" dirty="0">
                <a:solidFill>
                  <a:schemeClr val="tx1">
                    <a:lumMod val="50000"/>
                    <a:lumOff val="50000"/>
                  </a:schemeClr>
                </a:solidFill>
                <a:latin typeface="Arial"/>
                <a:cs typeface="Arial"/>
              </a:rPr>
              <a:t>Caracteriza-se como publico alvo qualquer indústria, agroindústria ou município que deseje construir ou aperfeiçoar uma estação de tratamento de efluentes para atender as normas ambientais vigentes, de forma eficiente e com baixos custos de construção e operação.</a:t>
            </a:r>
          </a:p>
        </p:txBody>
      </p:sp>
      <p:sp>
        <p:nvSpPr>
          <p:cNvPr id="16" name="TextBox 15"/>
          <p:cNvSpPr txBox="1"/>
          <p:nvPr/>
        </p:nvSpPr>
        <p:spPr>
          <a:xfrm>
            <a:off x="307853" y="5156531"/>
            <a:ext cx="3228427" cy="300567"/>
          </a:xfrm>
          <a:prstGeom prst="rect">
            <a:avLst/>
          </a:prstGeom>
          <a:noFill/>
        </p:spPr>
        <p:txBody>
          <a:bodyPr wrap="square" lIns="99539" tIns="49770" rIns="99539" bIns="49770" rtlCol="0">
            <a:spAutoFit/>
          </a:bodyPr>
          <a:lstStyle/>
          <a:p>
            <a:r>
              <a:rPr lang="pt-BR" sz="1300" b="1" dirty="0">
                <a:solidFill>
                  <a:srgbClr val="099ADD"/>
                </a:solidFill>
                <a:latin typeface="Arial"/>
                <a:cs typeface="Arial"/>
              </a:rPr>
              <a:t>Estágio de desenvolvimento</a:t>
            </a:r>
          </a:p>
        </p:txBody>
      </p:sp>
      <p:sp>
        <p:nvSpPr>
          <p:cNvPr id="17" name="TextBox 16"/>
          <p:cNvSpPr txBox="1"/>
          <p:nvPr/>
        </p:nvSpPr>
        <p:spPr>
          <a:xfrm>
            <a:off x="4334249" y="6603118"/>
            <a:ext cx="3783223" cy="269789"/>
          </a:xfrm>
          <a:prstGeom prst="rect">
            <a:avLst/>
          </a:prstGeom>
          <a:noFill/>
        </p:spPr>
        <p:txBody>
          <a:bodyPr wrap="square" lIns="99539" tIns="49770" rIns="99539" bIns="49770" rtlCol="0">
            <a:spAutoFit/>
          </a:bodyPr>
          <a:lstStyle/>
          <a:p>
            <a:pPr algn="just"/>
            <a:r>
              <a:rPr lang="pt-BR" sz="1100" b="1" dirty="0">
                <a:solidFill>
                  <a:schemeClr val="tx1">
                    <a:lumMod val="50000"/>
                    <a:lumOff val="50000"/>
                  </a:schemeClr>
                </a:solidFill>
                <a:latin typeface="Arial"/>
                <a:cs typeface="Arial"/>
              </a:rPr>
              <a:t>Patente protegida sob o nº: </a:t>
            </a:r>
            <a:r>
              <a:rPr lang="pt-BR" sz="1100" b="1" dirty="0" smtClean="0">
                <a:solidFill>
                  <a:schemeClr val="tx1">
                    <a:lumMod val="50000"/>
                    <a:lumOff val="50000"/>
                  </a:schemeClr>
                </a:solidFill>
                <a:latin typeface="Arial"/>
                <a:cs typeface="Arial"/>
              </a:rPr>
              <a:t>BR 10 2014 030124-0</a:t>
            </a:r>
            <a:endParaRPr lang="pt-BR" sz="1100" b="1" dirty="0">
              <a:solidFill>
                <a:schemeClr val="tx1">
                  <a:lumMod val="50000"/>
                  <a:lumOff val="50000"/>
                </a:schemeClr>
              </a:solidFill>
              <a:latin typeface="Arial"/>
              <a:cs typeface="Arial"/>
            </a:endParaRPr>
          </a:p>
        </p:txBody>
      </p:sp>
      <p:sp>
        <p:nvSpPr>
          <p:cNvPr id="22" name="CaixaDeTexto 21"/>
          <p:cNvSpPr txBox="1"/>
          <p:nvPr/>
        </p:nvSpPr>
        <p:spPr>
          <a:xfrm>
            <a:off x="307853" y="6288954"/>
            <a:ext cx="1354858" cy="276999"/>
          </a:xfrm>
          <a:prstGeom prst="rect">
            <a:avLst/>
          </a:prstGeom>
          <a:noFill/>
        </p:spPr>
        <p:txBody>
          <a:bodyPr wrap="none" rtlCol="0">
            <a:spAutoFit/>
          </a:bodyPr>
          <a:lstStyle/>
          <a:p>
            <a:pPr algn="just"/>
            <a:r>
              <a:rPr lang="pt-BR" sz="1200" b="1" dirty="0" smtClean="0">
                <a:solidFill>
                  <a:schemeClr val="tx1">
                    <a:lumMod val="65000"/>
                    <a:lumOff val="35000"/>
                  </a:schemeClr>
                </a:solidFill>
                <a:latin typeface="Arial" pitchFamily="34" charset="0"/>
                <a:cs typeface="Arial" pitchFamily="34" charset="0"/>
              </a:rPr>
              <a:t>Parceiro: CNPq </a:t>
            </a:r>
            <a:endParaRPr lang="pt-BR" sz="1200" b="1" dirty="0">
              <a:solidFill>
                <a:schemeClr val="tx1">
                  <a:lumMod val="65000"/>
                  <a:lumOff val="35000"/>
                </a:schemeClr>
              </a:solidFill>
              <a:latin typeface="Arial" pitchFamily="34" charset="0"/>
              <a:cs typeface="Arial" pitchFamily="34" charset="0"/>
            </a:endParaRPr>
          </a:p>
        </p:txBody>
      </p:sp>
      <p:sp>
        <p:nvSpPr>
          <p:cNvPr id="20" name="Chevron 20"/>
          <p:cNvSpPr/>
          <p:nvPr/>
        </p:nvSpPr>
        <p:spPr>
          <a:xfrm>
            <a:off x="307853"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23" name="Chevron 33"/>
          <p:cNvSpPr/>
          <p:nvPr/>
        </p:nvSpPr>
        <p:spPr>
          <a:xfrm>
            <a:off x="1621580"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24" name="Chevron 34"/>
          <p:cNvSpPr/>
          <p:nvPr/>
        </p:nvSpPr>
        <p:spPr>
          <a:xfrm>
            <a:off x="2940853"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27" name="Chevron 35"/>
          <p:cNvSpPr/>
          <p:nvPr/>
        </p:nvSpPr>
        <p:spPr>
          <a:xfrm>
            <a:off x="4242873"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28" name="CaixaDeTexto 27"/>
          <p:cNvSpPr txBox="1"/>
          <p:nvPr/>
        </p:nvSpPr>
        <p:spPr>
          <a:xfrm flipH="1">
            <a:off x="307853" y="6594528"/>
            <a:ext cx="3827728"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Áreas: Agropecuária; Máquinas e Equipamentos</a:t>
            </a:r>
            <a:endParaRPr lang="pt-BR" sz="1200" b="1" dirty="0">
              <a:solidFill>
                <a:schemeClr val="tx1">
                  <a:lumMod val="65000"/>
                  <a:lumOff val="35000"/>
                </a:schemeClr>
              </a:solidFill>
              <a:latin typeface="Arial" pitchFamily="34" charset="0"/>
              <a:cs typeface="Arial" pitchFamily="34" charset="0"/>
            </a:endParaRPr>
          </a:p>
        </p:txBody>
      </p:sp>
      <p:pic>
        <p:nvPicPr>
          <p:cNvPr id="19" name="Imagem 18" descr="http://www.tratamentodeagua.com.br/r10/Lib/image/img1006.jpg"/>
          <p:cNvPicPr/>
          <p:nvPr/>
        </p:nvPicPr>
        <p:blipFill rotWithShape="1">
          <a:blip r:embed="rId3">
            <a:extLst>
              <a:ext uri="{28A0092B-C50C-407E-A947-70E740481C1C}">
                <a14:useLocalDpi xmlns:a14="http://schemas.microsoft.com/office/drawing/2010/main" val="0"/>
              </a:ext>
            </a:extLst>
          </a:blip>
          <a:srcRect r="49568" b="30205"/>
          <a:stretch/>
        </p:blipFill>
        <p:spPr bwMode="auto">
          <a:xfrm>
            <a:off x="7796995" y="1930309"/>
            <a:ext cx="2723660" cy="1800225"/>
          </a:xfrm>
          <a:prstGeom prst="rect">
            <a:avLst/>
          </a:prstGeom>
          <a:noFill/>
          <a:ln>
            <a:noFill/>
          </a:ln>
          <a:extLst>
            <a:ext uri="{53640926-AAD7-44D8-BBD7-CCE9431645EC}">
              <a14:shadowObscured xmlns:a14="http://schemas.microsoft.com/office/drawing/2010/main"/>
            </a:ext>
          </a:extLst>
        </p:spPr>
      </p:pic>
      <p:pic>
        <p:nvPicPr>
          <p:cNvPr id="21" name="Imagem 20" descr="http://www.tratamentodeagua.com.br/r10/Lib/image/img1006.jpg"/>
          <p:cNvPicPr/>
          <p:nvPr/>
        </p:nvPicPr>
        <p:blipFill rotWithShape="1">
          <a:blip r:embed="rId3">
            <a:extLst>
              <a:ext uri="{28A0092B-C50C-407E-A947-70E740481C1C}">
                <a14:useLocalDpi xmlns:a14="http://schemas.microsoft.com/office/drawing/2010/main" val="0"/>
              </a:ext>
            </a:extLst>
          </a:blip>
          <a:srcRect l="50000" b="30205"/>
          <a:stretch/>
        </p:blipFill>
        <p:spPr bwMode="auto">
          <a:xfrm>
            <a:off x="7763655" y="3730534"/>
            <a:ext cx="2700338" cy="1800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428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8256896" y="6387152"/>
            <a:ext cx="2074459" cy="286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extBox 6"/>
          <p:cNvSpPr txBox="1">
            <a:spLocks noChangeArrowheads="1"/>
          </p:cNvSpPr>
          <p:nvPr/>
        </p:nvSpPr>
        <p:spPr bwMode="auto">
          <a:xfrm>
            <a:off x="224547" y="359583"/>
            <a:ext cx="6271787" cy="5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539" tIns="49770" rIns="99539" bIns="49770">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defTabSz="496888" eaLnBrk="0" fontAlgn="base" hangingPunct="0">
              <a:spcBef>
                <a:spcPct val="0"/>
              </a:spcBef>
              <a:spcAft>
                <a:spcPct val="0"/>
              </a:spcAft>
              <a:defRPr sz="2000">
                <a:solidFill>
                  <a:schemeClr val="tx1"/>
                </a:solidFill>
                <a:latin typeface="Arial" charset="0"/>
              </a:defRPr>
            </a:lvl6pPr>
            <a:lvl7pPr marL="2971800" indent="-228600" defTabSz="496888" eaLnBrk="0" fontAlgn="base" hangingPunct="0">
              <a:spcBef>
                <a:spcPct val="0"/>
              </a:spcBef>
              <a:spcAft>
                <a:spcPct val="0"/>
              </a:spcAft>
              <a:defRPr sz="2000">
                <a:solidFill>
                  <a:schemeClr val="tx1"/>
                </a:solidFill>
                <a:latin typeface="Arial" charset="0"/>
              </a:defRPr>
            </a:lvl7pPr>
            <a:lvl8pPr marL="3429000" indent="-228600" defTabSz="496888" eaLnBrk="0" fontAlgn="base" hangingPunct="0">
              <a:spcBef>
                <a:spcPct val="0"/>
              </a:spcBef>
              <a:spcAft>
                <a:spcPct val="0"/>
              </a:spcAft>
              <a:defRPr sz="2000">
                <a:solidFill>
                  <a:schemeClr val="tx1"/>
                </a:solidFill>
                <a:latin typeface="Arial" charset="0"/>
              </a:defRPr>
            </a:lvl8pPr>
            <a:lvl9pPr marL="3886200" indent="-228600" defTabSz="496888" eaLnBrk="0" fontAlgn="base" hangingPunct="0">
              <a:spcBef>
                <a:spcPct val="0"/>
              </a:spcBef>
              <a:spcAft>
                <a:spcPct val="0"/>
              </a:spcAft>
              <a:defRPr sz="2000">
                <a:solidFill>
                  <a:schemeClr val="tx1"/>
                </a:solidFill>
                <a:latin typeface="Arial" charset="0"/>
              </a:defRPr>
            </a:lvl9pPr>
          </a:lstStyle>
          <a:p>
            <a:pPr algn="ctr" eaLnBrk="1" hangingPunct="1"/>
            <a:r>
              <a:rPr lang="pt-BR" sz="2800" dirty="0" smtClean="0">
                <a:solidFill>
                  <a:schemeClr val="bg1"/>
                </a:solidFill>
                <a:cs typeface="Arial" charset="0"/>
              </a:rPr>
              <a:t>Equipe da Agência USP de Inovação</a:t>
            </a:r>
            <a:endParaRPr lang="pt-BR" sz="2800" dirty="0">
              <a:solidFill>
                <a:schemeClr val="bg1"/>
              </a:solidFill>
              <a:cs typeface="Arial" charset="0"/>
            </a:endParaRPr>
          </a:p>
        </p:txBody>
      </p:sp>
      <p:sp>
        <p:nvSpPr>
          <p:cNvPr id="6" name="Espaço Reservado para Número de Slide 6"/>
          <p:cNvSpPr>
            <a:spLocks noGrp="1"/>
          </p:cNvSpPr>
          <p:nvPr>
            <p:ph type="sldNum" sz="quarter" idx="12"/>
          </p:nvPr>
        </p:nvSpPr>
        <p:spPr>
          <a:xfrm>
            <a:off x="8194622" y="7160198"/>
            <a:ext cx="2494016" cy="402652"/>
          </a:xfrm>
        </p:spPr>
        <p:txBody>
          <a:bodyPr/>
          <a:lstStyle/>
          <a:p>
            <a:fld id="{123F45C9-8EAE-0241-91BF-4C55143AC3B3}" type="slidenum">
              <a:rPr lang="en-US" sz="1600" smtClean="0">
                <a:solidFill>
                  <a:schemeClr val="bg1"/>
                </a:solidFill>
              </a:rPr>
              <a:pPr/>
              <a:t>80</a:t>
            </a:fld>
            <a:endParaRPr lang="en-US" sz="1600" dirty="0">
              <a:solidFill>
                <a:schemeClr val="bg1"/>
              </a:solidFill>
            </a:endParaRPr>
          </a:p>
        </p:txBody>
      </p:sp>
      <p:sp>
        <p:nvSpPr>
          <p:cNvPr id="3" name="Retângulo 2"/>
          <p:cNvSpPr/>
          <p:nvPr/>
        </p:nvSpPr>
        <p:spPr>
          <a:xfrm>
            <a:off x="347376" y="6530453"/>
            <a:ext cx="7199836" cy="1433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93" y="1484567"/>
            <a:ext cx="9965262" cy="5312018"/>
          </a:xfrm>
          <a:prstGeom prst="rect">
            <a:avLst/>
          </a:prstGeom>
        </p:spPr>
      </p:pic>
    </p:spTree>
    <p:extLst>
      <p:ext uri="{BB962C8B-B14F-4D97-AF65-F5344CB8AC3E}">
        <p14:creationId xmlns:p14="http://schemas.microsoft.com/office/powerpoint/2010/main" val="3311252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68337" y="2651034"/>
            <a:ext cx="2553551" cy="2561032"/>
          </a:xfrm>
          <a:prstGeom prst="rect">
            <a:avLst/>
          </a:prstGeom>
        </p:spPr>
      </p:pic>
      <p:sp>
        <p:nvSpPr>
          <p:cNvPr id="5" name="Retângulo de cantos arredondados 4"/>
          <p:cNvSpPr/>
          <p:nvPr/>
        </p:nvSpPr>
        <p:spPr>
          <a:xfrm>
            <a:off x="122830" y="6305266"/>
            <a:ext cx="10263116" cy="3957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 name="CaixaDeTexto 3"/>
          <p:cNvSpPr txBox="1"/>
          <p:nvPr/>
        </p:nvSpPr>
        <p:spPr>
          <a:xfrm flipH="1">
            <a:off x="4028322" y="5516301"/>
            <a:ext cx="2452131" cy="307777"/>
          </a:xfrm>
          <a:prstGeom prst="rect">
            <a:avLst/>
          </a:prstGeom>
          <a:noFill/>
        </p:spPr>
        <p:txBody>
          <a:bodyPr wrap="square">
            <a:spAutoFit/>
          </a:bodyPr>
          <a:lstStyle/>
          <a:p>
            <a:pPr algn="ctr">
              <a:defRPr/>
            </a:pPr>
            <a:r>
              <a:rPr lang="pt-BR" sz="1400" dirty="0" smtClean="0">
                <a:solidFill>
                  <a:schemeClr val="tx1">
                    <a:lumMod val="65000"/>
                    <a:lumOff val="35000"/>
                  </a:schemeClr>
                </a:solidFill>
                <a:latin typeface="Arial" pitchFamily="34" charset="0"/>
                <a:cs typeface="Arial" pitchFamily="34" charset="0"/>
              </a:rPr>
              <a:t>www.inovacao.usp.br</a:t>
            </a:r>
            <a:endParaRPr lang="pt-BR" sz="14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759331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582" y="942451"/>
            <a:ext cx="3773667" cy="331344"/>
          </a:xfrm>
          <a:prstGeom prst="rect">
            <a:avLst/>
          </a:prstGeom>
          <a:noFill/>
        </p:spPr>
        <p:txBody>
          <a:bodyPr wrap="none" lIns="99539" tIns="49770" rIns="99539" bIns="49770" rtlCol="0">
            <a:spAutoFit/>
          </a:bodyPr>
          <a:lstStyle/>
          <a:p>
            <a:r>
              <a:rPr lang="pt-BR" sz="1500" dirty="0" smtClean="0">
                <a:solidFill>
                  <a:schemeClr val="bg1"/>
                </a:solidFill>
                <a:latin typeface="Arial"/>
                <a:cs typeface="Arial"/>
              </a:rPr>
              <a:t>Fernando M. Fernandes e  Alain A. </a:t>
            </a:r>
            <a:r>
              <a:rPr lang="pt-BR" sz="1500" dirty="0" err="1" smtClean="0">
                <a:solidFill>
                  <a:schemeClr val="bg1"/>
                </a:solidFill>
                <a:latin typeface="Arial"/>
                <a:cs typeface="Arial"/>
              </a:rPr>
              <a:t>Quivy</a:t>
            </a:r>
            <a:endParaRPr lang="pt-BR" sz="1500" dirty="0">
              <a:solidFill>
                <a:schemeClr val="bg1"/>
              </a:solidFill>
              <a:latin typeface="Arial"/>
              <a:cs typeface="Arial"/>
            </a:endParaRPr>
          </a:p>
        </p:txBody>
      </p:sp>
      <p:sp>
        <p:nvSpPr>
          <p:cNvPr id="7" name="TextBox 6"/>
          <p:cNvSpPr txBox="1"/>
          <p:nvPr/>
        </p:nvSpPr>
        <p:spPr>
          <a:xfrm>
            <a:off x="334582" y="334343"/>
            <a:ext cx="8626406" cy="454455"/>
          </a:xfrm>
          <a:prstGeom prst="rect">
            <a:avLst/>
          </a:prstGeom>
          <a:noFill/>
        </p:spPr>
        <p:txBody>
          <a:bodyPr wrap="none" lIns="99539" tIns="49770" rIns="99539" bIns="49770" rtlCol="0">
            <a:spAutoFit/>
          </a:bodyPr>
          <a:lstStyle/>
          <a:p>
            <a:r>
              <a:rPr lang="pt-BR" sz="2300" dirty="0" smtClean="0">
                <a:solidFill>
                  <a:schemeClr val="bg1"/>
                </a:solidFill>
                <a:latin typeface="Arial"/>
                <a:cs typeface="Arial"/>
              </a:rPr>
              <a:t>Detecção da Radiação </a:t>
            </a:r>
            <a:r>
              <a:rPr lang="pt-BR" sz="2300" dirty="0">
                <a:solidFill>
                  <a:schemeClr val="bg1"/>
                </a:solidFill>
                <a:latin typeface="Arial"/>
                <a:cs typeface="Arial"/>
              </a:rPr>
              <a:t>I</a:t>
            </a:r>
            <a:r>
              <a:rPr lang="pt-BR" sz="2300" dirty="0" smtClean="0">
                <a:solidFill>
                  <a:schemeClr val="bg1"/>
                </a:solidFill>
                <a:latin typeface="Arial"/>
                <a:cs typeface="Arial"/>
              </a:rPr>
              <a:t>nfravermelha </a:t>
            </a:r>
            <a:r>
              <a:rPr lang="pt-BR" sz="2300" dirty="0">
                <a:solidFill>
                  <a:schemeClr val="bg1"/>
                </a:solidFill>
                <a:latin typeface="Arial"/>
                <a:cs typeface="Arial"/>
              </a:rPr>
              <a:t>U</a:t>
            </a:r>
            <a:r>
              <a:rPr lang="pt-BR" sz="2300" dirty="0" smtClean="0">
                <a:solidFill>
                  <a:schemeClr val="bg1"/>
                </a:solidFill>
                <a:latin typeface="Arial"/>
                <a:cs typeface="Arial"/>
              </a:rPr>
              <a:t>sando </a:t>
            </a:r>
            <a:r>
              <a:rPr lang="pt-BR" sz="2300" dirty="0">
                <a:solidFill>
                  <a:schemeClr val="bg1"/>
                </a:solidFill>
                <a:latin typeface="Arial"/>
                <a:cs typeface="Arial"/>
              </a:rPr>
              <a:t>M</a:t>
            </a:r>
            <a:r>
              <a:rPr lang="pt-BR" sz="2300" dirty="0" smtClean="0">
                <a:solidFill>
                  <a:schemeClr val="bg1"/>
                </a:solidFill>
                <a:latin typeface="Arial"/>
                <a:cs typeface="Arial"/>
              </a:rPr>
              <a:t>edidas de Ruído</a:t>
            </a:r>
            <a:endParaRPr lang="pt-BR" sz="2300" dirty="0">
              <a:solidFill>
                <a:schemeClr val="bg1"/>
              </a:solidFill>
              <a:latin typeface="Arial"/>
              <a:cs typeface="Arial"/>
            </a:endParaRPr>
          </a:p>
        </p:txBody>
      </p:sp>
      <p:sp>
        <p:nvSpPr>
          <p:cNvPr id="9" name="TextBox 8"/>
          <p:cNvSpPr txBox="1"/>
          <p:nvPr/>
        </p:nvSpPr>
        <p:spPr>
          <a:xfrm>
            <a:off x="8599611" y="6535739"/>
            <a:ext cx="1512279" cy="285178"/>
          </a:xfrm>
          <a:prstGeom prst="rect">
            <a:avLst/>
          </a:prstGeom>
          <a:noFill/>
        </p:spPr>
        <p:txBody>
          <a:bodyPr wrap="none" lIns="99539" tIns="49770" rIns="99539" bIns="49770" rtlCol="0">
            <a:spAutoFit/>
          </a:bodyPr>
          <a:lstStyle/>
          <a:p>
            <a:r>
              <a:rPr lang="pt-BR" sz="1200" b="1" dirty="0" smtClean="0">
                <a:solidFill>
                  <a:schemeClr val="tx1">
                    <a:lumMod val="65000"/>
                    <a:lumOff val="35000"/>
                  </a:schemeClr>
                </a:solidFill>
                <a:latin typeface="Arial"/>
                <a:cs typeface="Arial"/>
              </a:rPr>
              <a:t>Instituto de Física</a:t>
            </a:r>
            <a:endParaRPr lang="pt-BR" sz="1200" b="1" dirty="0">
              <a:solidFill>
                <a:schemeClr val="tx1">
                  <a:lumMod val="65000"/>
                  <a:lumOff val="35000"/>
                </a:schemeClr>
              </a:solidFill>
              <a:latin typeface="Arial"/>
              <a:cs typeface="Arial"/>
            </a:endParaRPr>
          </a:p>
        </p:txBody>
      </p:sp>
      <p:sp>
        <p:nvSpPr>
          <p:cNvPr id="10" name="TextBox 9"/>
          <p:cNvSpPr txBox="1"/>
          <p:nvPr/>
        </p:nvSpPr>
        <p:spPr>
          <a:xfrm>
            <a:off x="334582" y="1533154"/>
            <a:ext cx="1057111" cy="305457"/>
          </a:xfrm>
          <a:prstGeom prst="rect">
            <a:avLst/>
          </a:prstGeom>
          <a:noFill/>
        </p:spPr>
        <p:txBody>
          <a:bodyPr wrap="none" lIns="99539" tIns="49770" rIns="99539" bIns="49770" rtlCol="0">
            <a:spAutoFit/>
          </a:bodyPr>
          <a:lstStyle/>
          <a:p>
            <a:r>
              <a:rPr lang="pt-BR" sz="1300" b="1" smtClean="0">
                <a:solidFill>
                  <a:srgbClr val="099ADD"/>
                </a:solidFill>
                <a:latin typeface="Arial"/>
                <a:cs typeface="Arial"/>
              </a:rPr>
              <a:t>Introdução</a:t>
            </a:r>
            <a:endParaRPr lang="pt-BR" sz="1300" b="1">
              <a:solidFill>
                <a:srgbClr val="099ADD"/>
              </a:solidFill>
              <a:latin typeface="Arial"/>
              <a:cs typeface="Arial"/>
            </a:endParaRPr>
          </a:p>
        </p:txBody>
      </p:sp>
      <p:sp>
        <p:nvSpPr>
          <p:cNvPr id="11" name="TextBox 10"/>
          <p:cNvSpPr txBox="1"/>
          <p:nvPr/>
        </p:nvSpPr>
        <p:spPr>
          <a:xfrm>
            <a:off x="334582" y="2866616"/>
            <a:ext cx="95584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Objetivos</a:t>
            </a:r>
            <a:endParaRPr lang="pt-BR" sz="1300" b="1" dirty="0">
              <a:solidFill>
                <a:srgbClr val="099ADD"/>
              </a:solidFill>
              <a:latin typeface="Arial"/>
              <a:cs typeface="Arial"/>
            </a:endParaRPr>
          </a:p>
        </p:txBody>
      </p:sp>
      <p:sp>
        <p:nvSpPr>
          <p:cNvPr id="12" name="TextBox 11"/>
          <p:cNvSpPr txBox="1"/>
          <p:nvPr/>
        </p:nvSpPr>
        <p:spPr>
          <a:xfrm>
            <a:off x="334582" y="3805444"/>
            <a:ext cx="2243165" cy="30545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Aplicações e público alvo</a:t>
            </a:r>
            <a:endParaRPr lang="pt-BR" sz="1300" b="1" dirty="0">
              <a:solidFill>
                <a:srgbClr val="099ADD"/>
              </a:solidFill>
              <a:latin typeface="Arial"/>
              <a:cs typeface="Arial"/>
            </a:endParaRPr>
          </a:p>
        </p:txBody>
      </p:sp>
      <p:sp>
        <p:nvSpPr>
          <p:cNvPr id="13" name="TextBox 12"/>
          <p:cNvSpPr txBox="1"/>
          <p:nvPr/>
        </p:nvSpPr>
        <p:spPr>
          <a:xfrm>
            <a:off x="334582" y="1765985"/>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Câmeras de radiação infravermelha são muito úteis, pois possibilitam a detecção de objetos ou de fenômenos invisíveis ao olho humano em muitas áreas estratégicas para  o país.  Para serem práticas, essas câmeras devem ser compactas, leves e consumir pouca energia, o que significa que a eletrônica e os sensores utilizados devem ser otimizados.</a:t>
            </a:r>
            <a:endParaRPr lang="pt-BR" sz="1200" dirty="0">
              <a:solidFill>
                <a:schemeClr val="tx1">
                  <a:lumMod val="50000"/>
                  <a:lumOff val="50000"/>
                </a:schemeClr>
              </a:solidFill>
              <a:latin typeface="Arial"/>
              <a:cs typeface="Arial"/>
            </a:endParaRPr>
          </a:p>
        </p:txBody>
      </p:sp>
      <p:sp>
        <p:nvSpPr>
          <p:cNvPr id="14" name="TextBox 13"/>
          <p:cNvSpPr txBox="1"/>
          <p:nvPr/>
        </p:nvSpPr>
        <p:spPr>
          <a:xfrm>
            <a:off x="334582" y="3085441"/>
            <a:ext cx="5907883" cy="654510"/>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Desenvolver uma interface eletrônica original, baseada em medidas de ruído, capaz de detectar a radiação infravermelha de maneira mais eficiente que os circuitos convencionais que usam medidas de </a:t>
            </a:r>
            <a:r>
              <a:rPr lang="pt-BR" sz="1200" dirty="0" err="1" smtClean="0">
                <a:solidFill>
                  <a:schemeClr val="tx1">
                    <a:lumMod val="50000"/>
                    <a:lumOff val="50000"/>
                  </a:schemeClr>
                </a:solidFill>
                <a:latin typeface="Arial"/>
                <a:cs typeface="Arial"/>
              </a:rPr>
              <a:t>fotocorrente</a:t>
            </a:r>
            <a:r>
              <a:rPr lang="pt-BR" sz="1200" dirty="0" smtClean="0">
                <a:solidFill>
                  <a:schemeClr val="tx1">
                    <a:lumMod val="50000"/>
                    <a:lumOff val="50000"/>
                  </a:schemeClr>
                </a:solidFill>
                <a:latin typeface="Arial"/>
                <a:cs typeface="Arial"/>
              </a:rPr>
              <a:t>.</a:t>
            </a:r>
            <a:endParaRPr lang="pt-BR" sz="1200" dirty="0">
              <a:solidFill>
                <a:schemeClr val="tx1">
                  <a:lumMod val="50000"/>
                  <a:lumOff val="50000"/>
                </a:schemeClr>
              </a:solidFill>
              <a:latin typeface="Arial"/>
              <a:cs typeface="Arial"/>
            </a:endParaRPr>
          </a:p>
        </p:txBody>
      </p:sp>
      <p:sp>
        <p:nvSpPr>
          <p:cNvPr id="15" name="TextBox 14"/>
          <p:cNvSpPr txBox="1"/>
          <p:nvPr/>
        </p:nvSpPr>
        <p:spPr>
          <a:xfrm>
            <a:off x="334582" y="4031271"/>
            <a:ext cx="5907883" cy="1023842"/>
          </a:xfrm>
          <a:prstGeom prst="rect">
            <a:avLst/>
          </a:prstGeom>
          <a:noFill/>
        </p:spPr>
        <p:txBody>
          <a:bodyPr wrap="square" lIns="99539" tIns="49770" rIns="99539" bIns="49770" rtlCol="0">
            <a:spAutoFit/>
          </a:bodyPr>
          <a:lstStyle/>
          <a:p>
            <a:pPr algn="just"/>
            <a:r>
              <a:rPr lang="pt-BR" sz="1200" dirty="0" smtClean="0">
                <a:solidFill>
                  <a:schemeClr val="tx1">
                    <a:lumMod val="50000"/>
                    <a:lumOff val="50000"/>
                  </a:schemeClr>
                </a:solidFill>
                <a:latin typeface="Arial"/>
                <a:cs typeface="Arial"/>
              </a:rPr>
              <a:t>• Detecção de câncer e doenças de pele em seres humanos e animais. </a:t>
            </a:r>
          </a:p>
          <a:p>
            <a:pPr algn="just"/>
            <a:r>
              <a:rPr lang="pt-BR" sz="1200" dirty="0" smtClean="0">
                <a:solidFill>
                  <a:schemeClr val="tx1">
                    <a:lumMod val="50000"/>
                    <a:lumOff val="50000"/>
                  </a:schemeClr>
                </a:solidFill>
                <a:latin typeface="Arial"/>
                <a:cs typeface="Arial"/>
              </a:rPr>
              <a:t>• Otimização da isolação térmica de casas e edifícios.</a:t>
            </a:r>
          </a:p>
          <a:p>
            <a:pPr algn="just"/>
            <a:r>
              <a:rPr lang="pt-BR" sz="1200" dirty="0" smtClean="0">
                <a:solidFill>
                  <a:schemeClr val="tx1">
                    <a:lumMod val="50000"/>
                    <a:lumOff val="50000"/>
                  </a:schemeClr>
                </a:solidFill>
                <a:latin typeface="Arial"/>
                <a:cs typeface="Arial"/>
              </a:rPr>
              <a:t>• Aquecimento anormal de objetos, circuitos e linhas de transmissão de energia </a:t>
            </a:r>
          </a:p>
          <a:p>
            <a:pPr algn="just"/>
            <a:r>
              <a:rPr lang="pt-BR" sz="1200" dirty="0" smtClean="0">
                <a:solidFill>
                  <a:schemeClr val="tx1">
                    <a:lumMod val="50000"/>
                    <a:lumOff val="50000"/>
                  </a:schemeClr>
                </a:solidFill>
                <a:latin typeface="Arial"/>
                <a:cs typeface="Arial"/>
              </a:rPr>
              <a:t>• </a:t>
            </a:r>
            <a:r>
              <a:rPr lang="pt-BR" sz="1200" dirty="0">
                <a:solidFill>
                  <a:schemeClr val="tx1">
                    <a:lumMod val="50000"/>
                    <a:lumOff val="50000"/>
                  </a:schemeClr>
                </a:solidFill>
                <a:latin typeface="Arial"/>
                <a:cs typeface="Arial"/>
              </a:rPr>
              <a:t>I</a:t>
            </a:r>
            <a:r>
              <a:rPr lang="pt-BR" sz="1200" dirty="0" smtClean="0">
                <a:solidFill>
                  <a:schemeClr val="tx1">
                    <a:lumMod val="50000"/>
                    <a:lumOff val="50000"/>
                  </a:schemeClr>
                </a:solidFill>
                <a:latin typeface="Arial"/>
                <a:cs typeface="Arial"/>
              </a:rPr>
              <a:t>rrigação e tratamento de plantações com herbicidas e inseticidas</a:t>
            </a:r>
          </a:p>
          <a:p>
            <a:pPr algn="just"/>
            <a:r>
              <a:rPr lang="pt-BR" sz="1200" dirty="0" smtClean="0">
                <a:solidFill>
                  <a:schemeClr val="tx1">
                    <a:lumMod val="50000"/>
                    <a:lumOff val="50000"/>
                  </a:schemeClr>
                </a:solidFill>
                <a:latin typeface="Arial"/>
                <a:cs typeface="Arial"/>
              </a:rPr>
              <a:t>• Detecção de incêndio, poluição de rios, emissão de gases poluentes ou tóxicos</a:t>
            </a:r>
          </a:p>
        </p:txBody>
      </p:sp>
      <p:sp>
        <p:nvSpPr>
          <p:cNvPr id="16" name="TextBox 15"/>
          <p:cNvSpPr txBox="1"/>
          <p:nvPr/>
        </p:nvSpPr>
        <p:spPr>
          <a:xfrm>
            <a:off x="334582" y="5223100"/>
            <a:ext cx="2461256" cy="300567"/>
          </a:xfrm>
          <a:prstGeom prst="rect">
            <a:avLst/>
          </a:prstGeom>
          <a:noFill/>
        </p:spPr>
        <p:txBody>
          <a:bodyPr wrap="none" lIns="99539" tIns="49770" rIns="99539" bIns="49770" rtlCol="0">
            <a:spAutoFit/>
          </a:bodyPr>
          <a:lstStyle/>
          <a:p>
            <a:r>
              <a:rPr lang="pt-BR" sz="1300" b="1" dirty="0" smtClean="0">
                <a:solidFill>
                  <a:srgbClr val="099ADD"/>
                </a:solidFill>
                <a:latin typeface="Arial"/>
                <a:cs typeface="Arial"/>
              </a:rPr>
              <a:t>Estágio de desenvolvimento</a:t>
            </a:r>
            <a:endParaRPr lang="pt-BR" sz="1300" b="1" dirty="0">
              <a:solidFill>
                <a:srgbClr val="099ADD"/>
              </a:solidFill>
              <a:latin typeface="Arial"/>
              <a:cs typeface="Arial"/>
            </a:endParaRPr>
          </a:p>
        </p:txBody>
      </p:sp>
      <p:sp>
        <p:nvSpPr>
          <p:cNvPr id="17" name="TextBox 16"/>
          <p:cNvSpPr txBox="1"/>
          <p:nvPr/>
        </p:nvSpPr>
        <p:spPr>
          <a:xfrm>
            <a:off x="4584389" y="6594528"/>
            <a:ext cx="3486391" cy="269789"/>
          </a:xfrm>
          <a:prstGeom prst="rect">
            <a:avLst/>
          </a:prstGeom>
          <a:noFill/>
        </p:spPr>
        <p:txBody>
          <a:bodyPr wrap="square" lIns="99539" tIns="49770" rIns="99539" bIns="49770" rtlCol="0">
            <a:spAutoFit/>
          </a:bodyPr>
          <a:lstStyle/>
          <a:p>
            <a:pPr algn="just"/>
            <a:r>
              <a:rPr lang="pt-BR" sz="1100" b="1" dirty="0" smtClean="0">
                <a:solidFill>
                  <a:schemeClr val="tx1">
                    <a:lumMod val="50000"/>
                    <a:lumOff val="50000"/>
                  </a:schemeClr>
                </a:solidFill>
                <a:latin typeface="Arial"/>
                <a:cs typeface="Arial"/>
              </a:rPr>
              <a:t>Patente protegida sob o nº: BR 10 2014 030125-9</a:t>
            </a:r>
            <a:endParaRPr lang="pt-BR" sz="1100" b="1" dirty="0">
              <a:solidFill>
                <a:schemeClr val="tx1">
                  <a:lumMod val="50000"/>
                  <a:lumOff val="50000"/>
                </a:schemeClr>
              </a:solidFill>
              <a:latin typeface="Arial"/>
              <a:cs typeface="Arial"/>
            </a:endParaRPr>
          </a:p>
        </p:txBody>
      </p:sp>
      <p:sp>
        <p:nvSpPr>
          <p:cNvPr id="21" name="Chevron 20"/>
          <p:cNvSpPr/>
          <p:nvPr/>
        </p:nvSpPr>
        <p:spPr>
          <a:xfrm>
            <a:off x="334582"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pesquisa básica</a:t>
            </a:r>
            <a:endParaRPr lang="pt-BR" sz="1100" dirty="0">
              <a:solidFill>
                <a:schemeClr val="tx1">
                  <a:lumMod val="50000"/>
                  <a:lumOff val="50000"/>
                </a:schemeClr>
              </a:solidFill>
              <a:latin typeface="Arial"/>
              <a:cs typeface="Arial"/>
            </a:endParaRPr>
          </a:p>
        </p:txBody>
      </p:sp>
      <p:sp>
        <p:nvSpPr>
          <p:cNvPr id="34" name="Chevron 33"/>
          <p:cNvSpPr/>
          <p:nvPr/>
        </p:nvSpPr>
        <p:spPr>
          <a:xfrm>
            <a:off x="1648876" y="5523666"/>
            <a:ext cx="1548000" cy="468000"/>
          </a:xfrm>
          <a:prstGeom prst="chevron">
            <a:avLst/>
          </a:prstGeom>
          <a:no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produção em escala laboratorial</a:t>
            </a:r>
            <a:endParaRPr lang="pt-BR" sz="1100" dirty="0">
              <a:solidFill>
                <a:schemeClr val="tx1">
                  <a:lumMod val="50000"/>
                  <a:lumOff val="50000"/>
                </a:schemeClr>
              </a:solidFill>
              <a:latin typeface="Arial"/>
              <a:cs typeface="Arial"/>
            </a:endParaRPr>
          </a:p>
        </p:txBody>
      </p:sp>
      <p:sp>
        <p:nvSpPr>
          <p:cNvPr id="35" name="Chevron 34"/>
          <p:cNvSpPr/>
          <p:nvPr/>
        </p:nvSpPr>
        <p:spPr>
          <a:xfrm>
            <a:off x="2968149" y="5523666"/>
            <a:ext cx="1548000" cy="468000"/>
          </a:xfrm>
          <a:prstGeom prst="chevron">
            <a:avLst/>
          </a:prstGeom>
          <a:solidFill>
            <a:schemeClr val="tx2">
              <a:alpha val="20000"/>
            </a:schemeClr>
          </a:solidFill>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protótipo</a:t>
            </a:r>
            <a:endParaRPr lang="pt-BR" sz="1100" dirty="0">
              <a:solidFill>
                <a:schemeClr val="tx1">
                  <a:lumMod val="50000"/>
                  <a:lumOff val="50000"/>
                </a:schemeClr>
              </a:solidFill>
              <a:latin typeface="Arial"/>
              <a:cs typeface="Arial"/>
            </a:endParaRPr>
          </a:p>
        </p:txBody>
      </p:sp>
      <p:sp>
        <p:nvSpPr>
          <p:cNvPr id="36" name="Chevron 35"/>
          <p:cNvSpPr/>
          <p:nvPr/>
        </p:nvSpPr>
        <p:spPr>
          <a:xfrm>
            <a:off x="4270169" y="5523666"/>
            <a:ext cx="1548000" cy="468000"/>
          </a:xfrm>
          <a:prstGeom prst="chevron">
            <a:avLst/>
          </a:prstGeom>
          <a:ln w="6350" cmpd="sng"/>
        </p:spPr>
        <p:style>
          <a:lnRef idx="2">
            <a:schemeClr val="accent1"/>
          </a:lnRef>
          <a:fillRef idx="1">
            <a:schemeClr val="lt1"/>
          </a:fillRef>
          <a:effectRef idx="0">
            <a:schemeClr val="accent1"/>
          </a:effectRef>
          <a:fontRef idx="minor">
            <a:schemeClr val="dk1"/>
          </a:fontRef>
        </p:style>
        <p:txBody>
          <a:bodyPr lIns="99539" tIns="49770" rIns="99539" bIns="49770" rtlCol="0" anchor="ctr"/>
          <a:lstStyle/>
          <a:p>
            <a:pPr algn="ctr"/>
            <a:r>
              <a:rPr lang="pt-BR" sz="1100" dirty="0" smtClean="0">
                <a:solidFill>
                  <a:schemeClr val="tx1">
                    <a:lumMod val="50000"/>
                    <a:lumOff val="50000"/>
                  </a:schemeClr>
                </a:solidFill>
                <a:latin typeface="Arial"/>
                <a:cs typeface="Arial"/>
              </a:rPr>
              <a:t>planta piloto</a:t>
            </a:r>
          </a:p>
        </p:txBody>
      </p:sp>
      <p:sp>
        <p:nvSpPr>
          <p:cNvPr id="18" name="CaixaDeTexto 17"/>
          <p:cNvSpPr txBox="1"/>
          <p:nvPr/>
        </p:nvSpPr>
        <p:spPr>
          <a:xfrm flipH="1">
            <a:off x="334582" y="6594528"/>
            <a:ext cx="3938361" cy="276999"/>
          </a:xfrm>
          <a:prstGeom prst="rect">
            <a:avLst/>
          </a:prstGeom>
          <a:noFill/>
        </p:spPr>
        <p:txBody>
          <a:bodyPr wrap="square" rtlCol="0">
            <a:spAutoFit/>
          </a:bodyPr>
          <a:lstStyle/>
          <a:p>
            <a:r>
              <a:rPr lang="pt-BR" sz="1200" b="1" dirty="0" smtClean="0">
                <a:solidFill>
                  <a:schemeClr val="tx1">
                    <a:lumMod val="65000"/>
                    <a:lumOff val="35000"/>
                  </a:schemeClr>
                </a:solidFill>
                <a:latin typeface="Arial" pitchFamily="34" charset="0"/>
                <a:cs typeface="Arial" pitchFamily="34" charset="0"/>
              </a:rPr>
              <a:t>Área: Agropecuária, Energia, Saúde e Cuidados</a:t>
            </a:r>
            <a:endParaRPr lang="pt-BR" sz="1200" b="1" dirty="0">
              <a:solidFill>
                <a:schemeClr val="tx1">
                  <a:lumMod val="65000"/>
                  <a:lumOff val="35000"/>
                </a:schemeClr>
              </a:solidFill>
              <a:latin typeface="Arial" pitchFamily="34" charset="0"/>
              <a:cs typeface="Arial" pitchFamily="34" charset="0"/>
            </a:endParaRPr>
          </a:p>
        </p:txBody>
      </p:sp>
      <p:sp>
        <p:nvSpPr>
          <p:cNvPr id="22" name="CaixaDeTexto 21"/>
          <p:cNvSpPr txBox="1"/>
          <p:nvPr/>
        </p:nvSpPr>
        <p:spPr>
          <a:xfrm>
            <a:off x="334582" y="6306986"/>
            <a:ext cx="2722220" cy="276999"/>
          </a:xfrm>
          <a:prstGeom prst="rect">
            <a:avLst/>
          </a:prstGeom>
          <a:noFill/>
        </p:spPr>
        <p:txBody>
          <a:bodyPr wrap="none" rtlCol="0">
            <a:spAutoFit/>
          </a:bodyPr>
          <a:lstStyle/>
          <a:p>
            <a:r>
              <a:rPr lang="pt-BR" sz="1200" b="1" dirty="0" smtClean="0">
                <a:solidFill>
                  <a:schemeClr val="tx1">
                    <a:lumMod val="65000"/>
                    <a:lumOff val="35000"/>
                  </a:schemeClr>
                </a:solidFill>
                <a:latin typeface="Arial" pitchFamily="34" charset="0"/>
                <a:cs typeface="Arial" pitchFamily="34" charset="0"/>
              </a:rPr>
              <a:t>Parceiros: CNPq, </a:t>
            </a:r>
            <a:r>
              <a:rPr lang="pt-BR" sz="1200" b="1" dirty="0" err="1" smtClean="0">
                <a:solidFill>
                  <a:schemeClr val="tx1">
                    <a:lumMod val="65000"/>
                    <a:lumOff val="35000"/>
                  </a:schemeClr>
                </a:solidFill>
                <a:latin typeface="Arial" pitchFamily="34" charset="0"/>
                <a:cs typeface="Arial" pitchFamily="34" charset="0"/>
              </a:rPr>
              <a:t>Optovac</a:t>
            </a:r>
            <a:r>
              <a:rPr lang="pt-BR" sz="1200" b="1" dirty="0" smtClean="0">
                <a:solidFill>
                  <a:schemeClr val="tx1">
                    <a:lumMod val="65000"/>
                    <a:lumOff val="35000"/>
                  </a:schemeClr>
                </a:solidFill>
                <a:latin typeface="Arial" pitchFamily="34" charset="0"/>
                <a:cs typeface="Arial" pitchFamily="34" charset="0"/>
              </a:rPr>
              <a:t> (</a:t>
            </a:r>
            <a:r>
              <a:rPr lang="pt-BR" sz="1200" b="1" dirty="0" err="1" smtClean="0">
                <a:solidFill>
                  <a:schemeClr val="tx1">
                    <a:lumMod val="65000"/>
                    <a:lumOff val="35000"/>
                  </a:schemeClr>
                </a:solidFill>
                <a:latin typeface="Arial" pitchFamily="34" charset="0"/>
                <a:cs typeface="Arial" pitchFamily="34" charset="0"/>
              </a:rPr>
              <a:t>Safran</a:t>
            </a:r>
            <a:r>
              <a:rPr lang="pt-BR" sz="1200" b="1" dirty="0" smtClean="0">
                <a:solidFill>
                  <a:schemeClr val="tx1">
                    <a:lumMod val="65000"/>
                    <a:lumOff val="35000"/>
                  </a:schemeClr>
                </a:solidFill>
                <a:latin typeface="Arial" pitchFamily="34" charset="0"/>
                <a:cs typeface="Arial" pitchFamily="34" charset="0"/>
              </a:rPr>
              <a:t>)</a:t>
            </a:r>
            <a:endParaRPr lang="pt-BR" sz="1200" b="1" dirty="0">
              <a:solidFill>
                <a:schemeClr val="tx1">
                  <a:lumMod val="65000"/>
                  <a:lumOff val="35000"/>
                </a:schemeClr>
              </a:solidFill>
              <a:latin typeface="Arial" pitchFamily="34" charset="0"/>
              <a:cs typeface="Arial" pitchFamily="34" charset="0"/>
            </a:endParaRPr>
          </a:p>
        </p:txBody>
      </p:sp>
      <p:pic>
        <p:nvPicPr>
          <p:cNvPr id="2" name="Imagem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53921" y="1610435"/>
            <a:ext cx="1938958" cy="2585278"/>
          </a:xfrm>
          <a:prstGeom prst="rect">
            <a:avLst/>
          </a:prstGeom>
        </p:spPr>
      </p:pic>
      <p:pic>
        <p:nvPicPr>
          <p:cNvPr id="3" name="Imagem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58499" y="4310013"/>
            <a:ext cx="2618581" cy="1963936"/>
          </a:xfrm>
          <a:prstGeom prst="rect">
            <a:avLst/>
          </a:prstGeom>
        </p:spPr>
      </p:pic>
    </p:spTree>
    <p:extLst>
      <p:ext uri="{BB962C8B-B14F-4D97-AF65-F5344CB8AC3E}">
        <p14:creationId xmlns:p14="http://schemas.microsoft.com/office/powerpoint/2010/main" val="355731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76A3329853F574C85166746D3B17488" ma:contentTypeVersion="0" ma:contentTypeDescription="Crie um novo documento." ma:contentTypeScope="" ma:versionID="dba9dd2971234535576f470abf156971">
  <xsd:schema xmlns:xsd="http://www.w3.org/2001/XMLSchema" xmlns:xs="http://www.w3.org/2001/XMLSchema" xmlns:p="http://schemas.microsoft.com/office/2006/metadata/properties" targetNamespace="http://schemas.microsoft.com/office/2006/metadata/properties" ma:root="true" ma:fieldsID="6e078010f886becc52d8153076464ff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D52CD8-2996-4CF9-8D82-45CCA738EBF9}">
  <ds:schemaRefs>
    <ds:schemaRef ds:uri="http://purl.org/dc/term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24C3D29-BFEB-4EBE-B56A-DB5FA90DB9C7}">
  <ds:schemaRefs>
    <ds:schemaRef ds:uri="http://schemas.microsoft.com/sharepoint/v3/contenttype/forms"/>
  </ds:schemaRefs>
</ds:datastoreItem>
</file>

<file path=customXml/itemProps3.xml><?xml version="1.0" encoding="utf-8"?>
<ds:datastoreItem xmlns:ds="http://schemas.openxmlformats.org/officeDocument/2006/customXml" ds:itemID="{DB63A1A5-FB4E-4B2D-9988-0E92D9DCF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3205</TotalTime>
  <Words>16300</Words>
  <Application>Microsoft Office PowerPoint</Application>
  <PresentationFormat>Personalizar</PresentationFormat>
  <Paragraphs>1629</Paragraphs>
  <Slides>81</Slides>
  <Notes>68</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81</vt:i4>
      </vt:variant>
    </vt:vector>
  </HeadingPairs>
  <TitlesOfParts>
    <vt:vector size="88" baseType="lpstr">
      <vt:lpstr>Microsoft YaHei</vt:lpstr>
      <vt:lpstr>SimSun</vt:lpstr>
      <vt:lpstr>Arial</vt:lpstr>
      <vt:lpstr>Calibri</vt:lpstr>
      <vt:lpstr>DejaVu Sans</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Vinicius</dc:creator>
  <cp:lastModifiedBy>Alexandre Venturini Lima</cp:lastModifiedBy>
  <cp:revision>367</cp:revision>
  <cp:lastPrinted>2014-08-08T17:35:04Z</cp:lastPrinted>
  <dcterms:created xsi:type="dcterms:W3CDTF">2012-02-27T14:53:08Z</dcterms:created>
  <dcterms:modified xsi:type="dcterms:W3CDTF">2017-09-19T15:10:31Z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0x010100676A3329853F574C85166746D3B17488</vt:lpwstr>
  </property>
</Properties>
</file>