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810" y="-4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7373"/>
            <a:ext cx="1623467" cy="1067061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entes.usp.br/" TargetMode="External"/><Relationship Id="rId7" Type="http://schemas.openxmlformats.org/officeDocument/2006/relationships/image" Target="../media/image5.jpeg"/><Relationship Id="rId2" Type="http://schemas.openxmlformats.org/officeDocument/2006/relationships/hyperlink" Target="mailto:alelima@usp.br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10011" y="182110"/>
            <a:ext cx="5059045" cy="10413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9900"/>
              </a:lnSpc>
              <a:spcBef>
                <a:spcPts val="95"/>
              </a:spcBef>
            </a:pPr>
            <a:r>
              <a:rPr lang="pt-BR" sz="1550" b="1" spc="5" dirty="0">
                <a:solidFill>
                  <a:srgbClr val="077A9E"/>
                </a:solidFill>
                <a:latin typeface="Arial"/>
                <a:cs typeface="Arial"/>
              </a:rPr>
              <a:t>FÁRMACOS DE UTILIZAÇÃO NA PREVENÇÃO E TRATAMENTO DE DOENÇAS COM ALTA TAXA DE MORTALIDADE EM BOVINOS.</a:t>
            </a:r>
            <a:endParaRPr lang="pt-BR" sz="15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8968" y="1383461"/>
            <a:ext cx="5401310" cy="3678443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35"/>
              </a:spcBef>
            </a:pPr>
            <a:r>
              <a:rPr lang="pt-BR" sz="950" b="1" i="1" spc="15" dirty="0" smtClean="0">
                <a:solidFill>
                  <a:srgbClr val="077A9E"/>
                </a:solidFill>
                <a:latin typeface="Verdana"/>
                <a:cs typeface="Verdana"/>
              </a:rPr>
              <a:t>CÉLIA REGINA DA SILVA GARCIA, ALEXANDRE BUDU, JULIO CESAR LEVANO GARCIA, LUCAS BORGES PEREIRA, MANEESH KUMAR SINGH e MIRIAM SANTOS DE MORAES</a:t>
            </a:r>
            <a:r>
              <a:rPr lang="pt-BR" sz="950" b="1" i="1" spc="25" dirty="0" smtClean="0">
                <a:solidFill>
                  <a:srgbClr val="077A9E"/>
                </a:solidFill>
                <a:latin typeface="Verdana"/>
                <a:cs typeface="Verdana"/>
              </a:rPr>
              <a:t>.</a:t>
            </a:r>
            <a:endParaRPr lang="pt-BR" sz="950" dirty="0" smtClean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lang="pt-BR" sz="14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pt-BR" sz="850" b="1" spc="5" dirty="0" smtClean="0">
                <a:solidFill>
                  <a:srgbClr val="077A9E"/>
                </a:solidFill>
                <a:latin typeface="Arial"/>
                <a:cs typeface="Arial"/>
              </a:rPr>
              <a:t>INTRODUÇÃO</a:t>
            </a:r>
            <a:endParaRPr lang="pt-BR" sz="850" dirty="0" smtClean="0">
              <a:latin typeface="Arial"/>
              <a:cs typeface="Arial"/>
            </a:endParaRPr>
          </a:p>
          <a:p>
            <a:pPr marL="12700" marR="8255" indent="383540" algn="just">
              <a:lnSpc>
                <a:spcPct val="102499"/>
              </a:lnSpc>
              <a:spcBef>
                <a:spcPts val="55"/>
              </a:spcBef>
            </a:pPr>
            <a:r>
              <a:rPr lang="pt-BR" sz="850" spc="5" dirty="0">
                <a:solidFill>
                  <a:srgbClr val="3F3F3F"/>
                </a:solidFill>
                <a:latin typeface="Arial"/>
                <a:cs typeface="Arial"/>
              </a:rPr>
              <a:t>As perdas econômicas causadas pelos parasitas em bovinos, no Brasil, foram estimadas em uma base anual de aproximadamente U$30 </a:t>
            </a:r>
            <a:r>
              <a:rPr lang="pt-BR" sz="850" spc="5" dirty="0">
                <a:solidFill>
                  <a:srgbClr val="3F3F3F"/>
                </a:solidFill>
                <a:latin typeface="Arial"/>
                <a:cs typeface="Arial"/>
              </a:rPr>
              <a:t>bilhões, o que torna urgente a descoberta de novos alvos para o desenvolvimento de fármacos de uso veterinário. Portanto, a rentabilidade da atividade pecuária pode ser aumentada se for sanada a questão da infectividade do gado. </a:t>
            </a:r>
          </a:p>
          <a:p>
            <a:pPr marL="12700" marR="8255" indent="383540" algn="just">
              <a:lnSpc>
                <a:spcPct val="102499"/>
              </a:lnSpc>
              <a:spcBef>
                <a:spcPts val="55"/>
              </a:spcBef>
            </a:pPr>
            <a:r>
              <a:rPr lang="pt-BR" sz="850" spc="5" dirty="0">
                <a:solidFill>
                  <a:srgbClr val="3F3F3F"/>
                </a:solidFill>
                <a:latin typeface="Arial"/>
                <a:cs typeface="Arial"/>
              </a:rPr>
              <a:t>Sabendo disso, a tecnologia descreve um método de utilização do receptor serpentino PfSR25 para um potencial medicamento parasiticida que pode </a:t>
            </a:r>
            <a:r>
              <a:rPr lang="pt-BR" sz="850" spc="5" dirty="0" smtClean="0">
                <a:solidFill>
                  <a:srgbClr val="3F3F3F"/>
                </a:solidFill>
                <a:latin typeface="Arial"/>
                <a:cs typeface="Arial"/>
              </a:rPr>
              <a:t>ser usado, por exemplo, para o tratamento da </a:t>
            </a:r>
            <a:r>
              <a:rPr lang="pt-BR" sz="850" spc="5" dirty="0" smtClean="0">
                <a:solidFill>
                  <a:srgbClr val="3F3F3F"/>
                </a:solidFill>
                <a:latin typeface="Arial"/>
                <a:cs typeface="Arial"/>
              </a:rPr>
              <a:t>malária bovina, entre outras </a:t>
            </a:r>
            <a:r>
              <a:rPr lang="pt-BR" sz="850" spc="5" dirty="0" smtClean="0">
                <a:solidFill>
                  <a:srgbClr val="3F3F3F"/>
                </a:solidFill>
                <a:latin typeface="Arial"/>
                <a:cs typeface="Arial"/>
              </a:rPr>
              <a:t>doenças veterinárias, tais </a:t>
            </a:r>
            <a:r>
              <a:rPr lang="pt-BR" sz="850" spc="5" dirty="0" smtClean="0">
                <a:solidFill>
                  <a:srgbClr val="3F3F3F"/>
                </a:solidFill>
                <a:latin typeface="Arial"/>
                <a:cs typeface="Arial"/>
              </a:rPr>
              <a:t>como </a:t>
            </a:r>
            <a:r>
              <a:rPr lang="pt-BR" sz="850" spc="5" dirty="0" smtClean="0">
                <a:solidFill>
                  <a:srgbClr val="3F3F3F"/>
                </a:solidFill>
                <a:latin typeface="Arial"/>
                <a:cs typeface="Arial"/>
              </a:rPr>
              <a:t>anaplasmose e </a:t>
            </a:r>
            <a:r>
              <a:rPr lang="pt-BR" sz="850" spc="5" dirty="0" err="1" smtClean="0">
                <a:solidFill>
                  <a:srgbClr val="3F3F3F"/>
                </a:solidFill>
                <a:latin typeface="Arial"/>
                <a:cs typeface="Arial"/>
              </a:rPr>
              <a:t>neosporose</a:t>
            </a:r>
            <a:r>
              <a:rPr lang="pt-BR" sz="850" spc="5" dirty="0" smtClean="0">
                <a:solidFill>
                  <a:srgbClr val="3F3F3F"/>
                </a:solidFill>
                <a:latin typeface="Arial"/>
                <a:cs typeface="Arial"/>
              </a:rPr>
              <a:t>.</a:t>
            </a:r>
            <a:endParaRPr lang="pt-BR" sz="850" spc="5" dirty="0" smtClean="0">
              <a:solidFill>
                <a:srgbClr val="3F3F3F"/>
              </a:solidFill>
              <a:latin typeface="Arial"/>
              <a:cs typeface="Arial"/>
            </a:endParaRPr>
          </a:p>
          <a:p>
            <a:pPr marL="12700" marR="8255" indent="383540" algn="just">
              <a:lnSpc>
                <a:spcPct val="102499"/>
              </a:lnSpc>
              <a:spcBef>
                <a:spcPts val="55"/>
              </a:spcBef>
            </a:pPr>
            <a:r>
              <a:rPr lang="pt-BR" sz="850" spc="5" dirty="0" smtClean="0">
                <a:solidFill>
                  <a:srgbClr val="3F3F3F"/>
                </a:solidFill>
                <a:latin typeface="Arial"/>
                <a:cs typeface="Arial"/>
              </a:rPr>
              <a:t>O </a:t>
            </a:r>
            <a:r>
              <a:rPr lang="pt-BR" sz="850" spc="5" dirty="0" smtClean="0">
                <a:solidFill>
                  <a:srgbClr val="3F3F3F"/>
                </a:solidFill>
                <a:latin typeface="Arial"/>
                <a:cs typeface="Arial"/>
              </a:rPr>
              <a:t>agente etiológico da forma mais agressiva da </a:t>
            </a:r>
            <a:r>
              <a:rPr lang="pt-BR" sz="850" spc="5" dirty="0" smtClean="0">
                <a:solidFill>
                  <a:srgbClr val="3F3F3F"/>
                </a:solidFill>
                <a:latin typeface="Arial"/>
                <a:cs typeface="Arial"/>
              </a:rPr>
              <a:t>malária, </a:t>
            </a:r>
            <a:r>
              <a:rPr lang="pt-BR" sz="850" spc="5" dirty="0" smtClean="0">
                <a:solidFill>
                  <a:srgbClr val="3F3F3F"/>
                </a:solidFill>
                <a:latin typeface="Arial"/>
                <a:cs typeface="Arial"/>
              </a:rPr>
              <a:t>o </a:t>
            </a:r>
            <a:r>
              <a:rPr lang="pt-BR" sz="850" i="1" spc="5" dirty="0" smtClean="0">
                <a:solidFill>
                  <a:srgbClr val="3F3F3F"/>
                </a:solidFill>
                <a:latin typeface="Arial"/>
                <a:cs typeface="Arial"/>
              </a:rPr>
              <a:t>Plasmodium falciparum</a:t>
            </a:r>
            <a:r>
              <a:rPr lang="pt-BR" sz="850" spc="5" dirty="0" smtClean="0">
                <a:solidFill>
                  <a:srgbClr val="3F3F3F"/>
                </a:solidFill>
                <a:latin typeface="Arial"/>
                <a:cs typeface="Arial"/>
              </a:rPr>
              <a:t>, invade as hemácias e reside dentro do vacúolo parasitóforo, sofrendo várias mudanças durante seu desenvolvimento. O parasita é capaz de perceber o ambiente em que se encontra e elaborar respostas celulares adequadas, as quais envolvem secreção de proteínas, crescimento e diferenciação </a:t>
            </a:r>
            <a:r>
              <a:rPr lang="pt-BR" sz="850" spc="5" dirty="0" smtClean="0">
                <a:solidFill>
                  <a:srgbClr val="3F3F3F"/>
                </a:solidFill>
                <a:latin typeface="Arial"/>
                <a:cs typeface="Arial"/>
              </a:rPr>
              <a:t>celular. Por </a:t>
            </a:r>
            <a:r>
              <a:rPr lang="pt-BR" sz="850" spc="5" dirty="0" smtClean="0">
                <a:solidFill>
                  <a:srgbClr val="3F3F3F"/>
                </a:solidFill>
                <a:latin typeface="Arial"/>
                <a:cs typeface="Arial"/>
              </a:rPr>
              <a:t>isso, o referido receptor pode ser útil para um medicamento parasiticida potencial, visto que é um sensor de cátion monovalente capaz de modular a sinalização de Ca2+ nos parasitas, tornando-os, dessa forma, mais sensíveis à morte induzida por fármacos contra a malária, tais como cloroquina e piperaquina.</a:t>
            </a:r>
          </a:p>
          <a:p>
            <a:pPr>
              <a:lnSpc>
                <a:spcPct val="100000"/>
              </a:lnSpc>
            </a:pPr>
            <a:endParaRPr lang="pt-BR" sz="9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lang="pt-BR" sz="850" b="1" spc="-5" dirty="0" smtClean="0">
                <a:solidFill>
                  <a:srgbClr val="077A9E"/>
                </a:solidFill>
                <a:latin typeface="Arial"/>
                <a:cs typeface="Arial"/>
              </a:rPr>
              <a:t>APLICAÇÕES </a:t>
            </a:r>
            <a:r>
              <a:rPr lang="pt-BR" sz="850" b="1" spc="5" dirty="0" smtClean="0">
                <a:solidFill>
                  <a:srgbClr val="077A9E"/>
                </a:solidFill>
                <a:latin typeface="Arial"/>
                <a:cs typeface="Arial"/>
              </a:rPr>
              <a:t>E </a:t>
            </a:r>
            <a:r>
              <a:rPr lang="pt-BR" sz="850" b="1" spc="-5" dirty="0" smtClean="0">
                <a:solidFill>
                  <a:srgbClr val="077A9E"/>
                </a:solidFill>
                <a:latin typeface="Arial"/>
                <a:cs typeface="Arial"/>
              </a:rPr>
              <a:t>PÚBLICO</a:t>
            </a:r>
            <a:r>
              <a:rPr lang="pt-BR" sz="850" b="1" spc="-160" dirty="0" smtClean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lang="pt-BR" sz="850" b="1" spc="-10" dirty="0" smtClean="0">
                <a:solidFill>
                  <a:srgbClr val="077A9E"/>
                </a:solidFill>
                <a:latin typeface="Arial"/>
                <a:cs typeface="Arial"/>
              </a:rPr>
              <a:t>ALVO</a:t>
            </a:r>
            <a:endParaRPr lang="pt-BR" sz="850" dirty="0" smtClean="0">
              <a:latin typeface="Arial"/>
              <a:cs typeface="Arial"/>
            </a:endParaRPr>
          </a:p>
          <a:p>
            <a:pPr marL="12700" marR="5080" indent="398145" algn="just">
              <a:lnSpc>
                <a:spcPct val="102499"/>
              </a:lnSpc>
              <a:spcBef>
                <a:spcPts val="459"/>
              </a:spcBef>
            </a:pPr>
            <a:r>
              <a:rPr lang="pt-BR" sz="850" spc="5" dirty="0">
                <a:solidFill>
                  <a:srgbClr val="3F3F3F"/>
                </a:solidFill>
                <a:latin typeface="Arial"/>
                <a:cs typeface="Arial"/>
              </a:rPr>
              <a:t>A presente invenção insere-se no segmento de biotecnologia, tratando-se de método de uso de um  receptor serpentino PfSR25 para um possível medicamento que pode tratar a malária dentre outras doenças bovinas, </a:t>
            </a:r>
            <a:r>
              <a:rPr lang="pt-BR" sz="850" dirty="0" smtClean="0">
                <a:solidFill>
                  <a:srgbClr val="3F3F3F"/>
                </a:solidFill>
                <a:latin typeface="Arial"/>
                <a:cs typeface="Arial"/>
              </a:rPr>
              <a:t>t</a:t>
            </a:r>
            <a:r>
              <a:rPr lang="pt-BR" sz="850" spc="25" dirty="0" smtClean="0">
                <a:solidFill>
                  <a:srgbClr val="3F3F3F"/>
                </a:solidFill>
                <a:latin typeface="Arial"/>
                <a:cs typeface="Arial"/>
              </a:rPr>
              <a:t>endo como público-alvo empresas de biotecnologia, biomédica, e a indústria farmacêutica e veterinária.</a:t>
            </a:r>
            <a:endParaRPr lang="pt-BR" sz="8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9250" y="7295495"/>
            <a:ext cx="6748406" cy="54245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656714" algn="just">
              <a:lnSpc>
                <a:spcPct val="100000"/>
              </a:lnSpc>
              <a:spcBef>
                <a:spcPts val="130"/>
              </a:spcBef>
            </a:pPr>
            <a:endParaRPr sz="9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lang="pt-BR"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                                                 </a:t>
            </a:r>
            <a:r>
              <a:rPr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ESTÁGIO </a:t>
            </a:r>
            <a:r>
              <a:rPr sz="850" b="1" spc="5" dirty="0" smtClean="0">
                <a:solidFill>
                  <a:srgbClr val="077A9E"/>
                </a:solidFill>
                <a:latin typeface="Arial"/>
                <a:cs typeface="Arial"/>
              </a:rPr>
              <a:t>DE</a:t>
            </a:r>
            <a:r>
              <a:rPr sz="850" b="1" spc="-30" dirty="0" smtClean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DESENVOLVIMENTO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06947" y="8993692"/>
            <a:ext cx="4101840" cy="13928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8100"/>
              </a:lnSpc>
              <a:spcBef>
                <a:spcPts val="95"/>
              </a:spcBef>
            </a:pPr>
            <a:r>
              <a:rPr sz="850" b="1" i="1" dirty="0">
                <a:solidFill>
                  <a:srgbClr val="077A9E"/>
                </a:solidFill>
                <a:latin typeface="Arial"/>
                <a:cs typeface="Arial"/>
              </a:rPr>
              <a:t>Área: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Agropecuária</a:t>
            </a:r>
            <a:r>
              <a:rPr sz="850" b="1" i="1" dirty="0" smtClean="0">
                <a:solidFill>
                  <a:srgbClr val="077A9E"/>
                </a:solidFill>
                <a:latin typeface="Arial"/>
                <a:cs typeface="Arial"/>
              </a:rPr>
              <a:t> 00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83</a:t>
            </a:r>
            <a:r>
              <a:rPr sz="850" b="1" i="1" dirty="0" smtClean="0">
                <a:solidFill>
                  <a:srgbClr val="077A9E"/>
                </a:solidFill>
                <a:latin typeface="Arial"/>
                <a:cs typeface="Arial"/>
              </a:rPr>
              <a:t>/201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7</a:t>
            </a:r>
            <a:r>
              <a:rPr sz="850" b="1" i="1" dirty="0" smtClean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sz="850" b="1" i="1" dirty="0" err="1">
                <a:solidFill>
                  <a:srgbClr val="077A9E"/>
                </a:solidFill>
                <a:latin typeface="Arial"/>
                <a:cs typeface="Arial"/>
              </a:rPr>
              <a:t>Instituto</a:t>
            </a:r>
            <a:r>
              <a:rPr sz="850" b="1" i="1" dirty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de </a:t>
            </a:r>
            <a:r>
              <a:rPr lang="pt-BR" sz="850" b="1" i="1" spc="0" dirty="0" smtClean="0">
                <a:solidFill>
                  <a:srgbClr val="077A9E"/>
                </a:solidFill>
                <a:latin typeface="Arial"/>
                <a:cs typeface="Arial"/>
              </a:rPr>
              <a:t>Biociências </a:t>
            </a:r>
            <a:r>
              <a:rPr sz="850" b="1" i="1" spc="0" dirty="0" smtClean="0">
                <a:solidFill>
                  <a:srgbClr val="077A9E"/>
                </a:solidFill>
                <a:latin typeface="Arial"/>
                <a:cs typeface="Arial"/>
              </a:rPr>
              <a:t>de </a:t>
            </a:r>
            <a:r>
              <a:rPr sz="850" b="1" i="1" spc="0" dirty="0">
                <a:solidFill>
                  <a:srgbClr val="077A9E"/>
                </a:solidFill>
                <a:latin typeface="Arial"/>
                <a:cs typeface="Arial"/>
              </a:rPr>
              <a:t>São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Paulo</a:t>
            </a:r>
            <a:r>
              <a:rPr sz="850" b="1" i="1" dirty="0" smtClean="0">
                <a:solidFill>
                  <a:srgbClr val="077A9E"/>
                </a:solidFill>
                <a:latin typeface="Arial"/>
                <a:cs typeface="Arial"/>
              </a:rPr>
              <a:t>  </a:t>
            </a:r>
            <a:endParaRPr lang="pt-BR" sz="850" b="1" i="1" dirty="0" smtClean="0">
              <a:solidFill>
                <a:srgbClr val="077A9E"/>
              </a:solidFill>
              <a:latin typeface="Arial"/>
              <a:cs typeface="Arial"/>
            </a:endParaRPr>
          </a:p>
          <a:p>
            <a:pPr marL="12700" marR="5080">
              <a:lnSpc>
                <a:spcPct val="148100"/>
              </a:lnSpc>
              <a:spcBef>
                <a:spcPts val="95"/>
              </a:spcBef>
            </a:pPr>
            <a:r>
              <a:rPr sz="850" b="1" i="1" spc="-5" dirty="0" err="1" smtClean="0">
                <a:solidFill>
                  <a:srgbClr val="077A9E"/>
                </a:solidFill>
                <a:latin typeface="Arial"/>
                <a:cs typeface="Arial"/>
              </a:rPr>
              <a:t>Patente</a:t>
            </a:r>
            <a:r>
              <a:rPr sz="850" b="1" i="1" spc="-5" dirty="0" smtClean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sz="850" b="1" i="1" spc="-5" dirty="0">
                <a:solidFill>
                  <a:srgbClr val="077A9E"/>
                </a:solidFill>
                <a:latin typeface="Arial"/>
                <a:cs typeface="Arial"/>
              </a:rPr>
              <a:t>protegida </a:t>
            </a:r>
            <a:r>
              <a:rPr sz="850" b="1" i="1" dirty="0">
                <a:solidFill>
                  <a:srgbClr val="077A9E"/>
                </a:solidFill>
                <a:latin typeface="Arial"/>
                <a:cs typeface="Arial"/>
              </a:rPr>
              <a:t>sob </a:t>
            </a:r>
            <a:r>
              <a:rPr sz="850" b="1" i="1" spc="5" dirty="0">
                <a:solidFill>
                  <a:srgbClr val="077A9E"/>
                </a:solidFill>
                <a:latin typeface="Arial"/>
                <a:cs typeface="Arial"/>
              </a:rPr>
              <a:t>o </a:t>
            </a:r>
            <a:r>
              <a:rPr sz="850" b="1" i="1" spc="-5" dirty="0">
                <a:solidFill>
                  <a:srgbClr val="077A9E"/>
                </a:solidFill>
                <a:latin typeface="Arial"/>
                <a:cs typeface="Arial"/>
              </a:rPr>
              <a:t>nº:  </a:t>
            </a:r>
            <a:r>
              <a:rPr sz="850" b="1" i="1" spc="0" dirty="0">
                <a:solidFill>
                  <a:srgbClr val="077A9E"/>
                </a:solidFill>
                <a:latin typeface="Arial"/>
                <a:cs typeface="Arial"/>
              </a:rPr>
              <a:t>BR</a:t>
            </a:r>
            <a:r>
              <a:rPr sz="850" b="1" i="1" spc="-120" dirty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sz="850" b="1" i="1" spc="-5" dirty="0" smtClean="0">
                <a:solidFill>
                  <a:srgbClr val="077A9E"/>
                </a:solidFill>
                <a:latin typeface="Arial"/>
                <a:cs typeface="Arial"/>
              </a:rPr>
              <a:t>10201800</a:t>
            </a:r>
            <a:r>
              <a:rPr lang="pt-BR" sz="850" b="1" i="1" spc="-5" dirty="0" smtClean="0">
                <a:solidFill>
                  <a:srgbClr val="077A9E"/>
                </a:solidFill>
                <a:latin typeface="Arial"/>
                <a:cs typeface="Arial"/>
              </a:rPr>
              <a:t>9345</a:t>
            </a:r>
            <a:r>
              <a:rPr sz="850" b="1" i="1" spc="-5" dirty="0" smtClean="0">
                <a:solidFill>
                  <a:srgbClr val="077A9E"/>
                </a:solidFill>
                <a:latin typeface="Arial"/>
                <a:cs typeface="Arial"/>
              </a:rPr>
              <a:t>-</a:t>
            </a:r>
            <a:r>
              <a:rPr lang="pt-BR" sz="850" b="1" i="1" spc="-5" dirty="0">
                <a:solidFill>
                  <a:srgbClr val="077A9E"/>
                </a:solidFill>
                <a:latin typeface="Arial"/>
                <a:cs typeface="Arial"/>
              </a:rPr>
              <a:t>2</a:t>
            </a:r>
            <a:endParaRPr lang="pt-BR" sz="850" b="1" i="1" spc="-5" dirty="0" smtClean="0">
              <a:solidFill>
                <a:srgbClr val="077A9E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48100"/>
              </a:lnSpc>
              <a:spcBef>
                <a:spcPts val="95"/>
              </a:spcBef>
            </a:pPr>
            <a:r>
              <a:rPr lang="pt-BR" sz="850" b="1" i="1" spc="-5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APOIO E FOMENTO: 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processo nº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2011/51295-5, 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Fundação de Amparo à Pesquisa do Estado de São Paulo (FAPESP). “As opiniões, hipóteses e conclusões ou recomendações expressas neste material são de responsabilidade do(s) autor(es) e não necessariamente refletem a visão da FAPESP”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.</a:t>
            </a:r>
            <a:endParaRPr sz="850" b="1" i="1" dirty="0">
              <a:solidFill>
                <a:srgbClr val="077A9E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00413" y="9837542"/>
            <a:ext cx="1214120" cy="5596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indent="43815" algn="ctr">
              <a:lnSpc>
                <a:spcPct val="134500"/>
              </a:lnSpc>
              <a:spcBef>
                <a:spcPts val="150"/>
              </a:spcBef>
            </a:pPr>
            <a:r>
              <a:rPr sz="900" b="1" spc="10" dirty="0">
                <a:solidFill>
                  <a:srgbClr val="077A9E"/>
                </a:solidFill>
                <a:latin typeface="Arial"/>
                <a:cs typeface="Arial"/>
              </a:rPr>
              <a:t>Polo São </a:t>
            </a:r>
            <a:r>
              <a:rPr lang="pt-BR" sz="900" b="1" spc="10" dirty="0" smtClean="0">
                <a:solidFill>
                  <a:srgbClr val="077A9E"/>
                </a:solidFill>
                <a:latin typeface="Arial"/>
                <a:cs typeface="Arial"/>
              </a:rPr>
              <a:t>Paulo</a:t>
            </a:r>
            <a:r>
              <a:rPr sz="900" b="1" spc="10" dirty="0" smtClean="0">
                <a:solidFill>
                  <a:srgbClr val="077A9E"/>
                </a:solidFill>
                <a:latin typeface="Arial"/>
                <a:cs typeface="Arial"/>
              </a:rPr>
              <a:t>  </a:t>
            </a:r>
            <a:r>
              <a:rPr lang="pt-BR" sz="900" b="1" spc="10" dirty="0" smtClean="0">
                <a:solidFill>
                  <a:srgbClr val="077A9E"/>
                </a:solidFill>
                <a:latin typeface="Arial"/>
                <a:cs typeface="Arial"/>
                <a:hlinkClick r:id="rId2"/>
              </a:rPr>
              <a:t>alelima@usp.br</a:t>
            </a:r>
            <a:r>
              <a:rPr sz="900" dirty="0" smtClean="0">
                <a:latin typeface="Arial"/>
                <a:cs typeface="Arial"/>
              </a:rPr>
              <a:t> </a:t>
            </a:r>
            <a:r>
              <a:rPr sz="900" b="1" spc="10" dirty="0" smtClean="0">
                <a:solidFill>
                  <a:srgbClr val="0070BF"/>
                </a:solidFill>
                <a:latin typeface="Arial"/>
                <a:cs typeface="Arial"/>
                <a:hlinkClick r:id="rId3"/>
              </a:rPr>
              <a:t>www.patentes.usp.br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947" y="8063200"/>
            <a:ext cx="5544622" cy="702319"/>
          </a:xfrm>
          <a:prstGeom prst="rect">
            <a:avLst/>
          </a:prstGeom>
        </p:spPr>
      </p:pic>
      <p:pic>
        <p:nvPicPr>
          <p:cNvPr id="1026" name="Picture 2" descr="Resultado de imagem para bovin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656" y="5532609"/>
            <a:ext cx="1143000" cy="1641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84809" y="5476203"/>
            <a:ext cx="1127928" cy="1720094"/>
          </a:xfrm>
          <a:prstGeom prst="rect">
            <a:avLst/>
          </a:prstGeom>
        </p:spPr>
      </p:pic>
      <p:pic>
        <p:nvPicPr>
          <p:cNvPr id="4" name="Picture 2" descr="Resultado de imagem para medicamento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131" y="5408641"/>
            <a:ext cx="2834131" cy="1776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404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CARTESIANO MULTI-SERINGA E MÉTODO DE OPERAÇÃO DE SISTEMA CARTESIANO MULTI-SERINGA</dc:title>
  <dc:creator>Camila Perin</dc:creator>
  <cp:lastModifiedBy>Beatriz Amorim</cp:lastModifiedBy>
  <cp:revision>18</cp:revision>
  <dcterms:created xsi:type="dcterms:W3CDTF">2018-05-03T16:10:26Z</dcterms:created>
  <dcterms:modified xsi:type="dcterms:W3CDTF">2018-11-23T13:13:58Z</dcterms:modified>
</cp:coreProperties>
</file>