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berto Cavalheiro" initials="AC" lastIdx="3" clrIdx="0">
    <p:extLst>
      <p:ext uri="{19B8F6BF-5375-455C-9EA6-DF929625EA0E}">
        <p15:presenceInfo xmlns:p15="http://schemas.microsoft.com/office/powerpoint/2012/main" userId="324823b8acfc247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64" autoAdjust="0"/>
  </p:normalViewPr>
  <p:slideViewPr>
    <p:cSldViewPr>
      <p:cViewPr>
        <p:scale>
          <a:sx n="125" d="100"/>
          <a:sy n="125" d="100"/>
        </p:scale>
        <p:origin x="420" y="-55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8-21T16:24:16.526" idx="1">
    <p:pos x="4577" y="5262"/>
    <p:text>Fiz algumas correções iniciais no texto, indicadas em vermelho.</p:text>
    <p:extLst>
      <p:ext uri="{C676402C-5697-4E1C-873F-D02D1690AC5C}">
        <p15:threadingInfo xmlns:p15="http://schemas.microsoft.com/office/powerpoint/2012/main" timeZoneBias="180"/>
      </p:ext>
    </p:extLst>
  </p:cm>
  <p:cm authorId="1" dt="2018-08-21T16:25:32.017" idx="2">
    <p:pos x="4577" y="5358"/>
    <p:text>Em Aplicações, poderiamos acrescentar a prevenção, principalmente quando o uso for associado com antiinflamagtorios (em humanos ou animais) que sabidamente causam ulceras gastricas.</p:text>
    <p:extLst>
      <p:ext uri="{C676402C-5697-4E1C-873F-D02D1690AC5C}">
        <p15:threadingInfo xmlns:p15="http://schemas.microsoft.com/office/powerpoint/2012/main" timeZoneBias="180">
          <p15:parentCm authorId="1" idx="1"/>
        </p15:threadingInfo>
      </p:ext>
    </p:extLst>
  </p:cm>
  <p:cm authorId="1" dt="2018-08-21T16:26:08.646" idx="3">
    <p:pos x="4577" y="5454"/>
    <p:text>Estsagio de desenvolvimento - Um degrade na caixa de teste in vivo poderia ser incluido, pq já fizemos testes em ratos. Que acham?</p:text>
    <p:extLst>
      <p:ext uri="{C676402C-5697-4E1C-873F-D02D1690AC5C}">
        <p15:threadingInfo xmlns:p15="http://schemas.microsoft.com/office/powerpoint/2012/main" timeZoneBias="180">
          <p15:parentCm authorId="1" idx="1"/>
        </p15:threadingInfo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7373"/>
            <a:ext cx="1623467" cy="106706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entes.usp.br/" TargetMode="External"/><Relationship Id="rId7" Type="http://schemas.openxmlformats.org/officeDocument/2006/relationships/comments" Target="../comments/comment1.xml"/><Relationship Id="rId2" Type="http://schemas.openxmlformats.org/officeDocument/2006/relationships/hyperlink" Target="mailto:eduardobrito@usp.br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10011" y="182110"/>
            <a:ext cx="5089525" cy="10855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9900"/>
              </a:lnSpc>
              <a:spcBef>
                <a:spcPts val="95"/>
              </a:spcBef>
            </a:pPr>
            <a:r>
              <a:rPr lang="es-ES" sz="1550" b="1" spc="10" dirty="0">
                <a:solidFill>
                  <a:srgbClr val="077A9E"/>
                </a:solidFill>
                <a:latin typeface="Arial"/>
                <a:cs typeface="Arial"/>
              </a:rPr>
              <a:t>FORMULACIÓN FITOTERÁPICA PARA EL TRATAMIENTO DE ÚLCERAS GÁSTRICAS EN ANIMALES</a:t>
            </a:r>
            <a:r>
              <a:rPr lang="pt-BR" sz="1550" b="1" spc="10" dirty="0" smtClean="0">
                <a:solidFill>
                  <a:srgbClr val="077A9E"/>
                </a:solidFill>
                <a:latin typeface="Arial"/>
                <a:cs typeface="Arial"/>
              </a:rPr>
              <a:t>.</a:t>
            </a:r>
            <a:endParaRPr sz="1550" b="1" spc="10" dirty="0">
              <a:solidFill>
                <a:srgbClr val="077A9E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23981" y="1372102"/>
            <a:ext cx="5402580" cy="400596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35"/>
              </a:spcBef>
            </a:pPr>
            <a:r>
              <a:rPr lang="pt-BR" sz="950" b="1" i="1" spc="15" dirty="0" smtClean="0">
                <a:solidFill>
                  <a:srgbClr val="077A9E"/>
                </a:solidFill>
                <a:latin typeface="Verdana"/>
                <a:cs typeface="Verdana"/>
              </a:rPr>
              <a:t>ALBERTO JOSÉ CAVALHEIRO; ANDRÉ GONZAGA DOS SANTOS; ARISTEU GOMES TININIS; JAYME ANTÔNIO ABOIM SERTIÉ; MARCELO RODRIGUES; RICARDO GOMIDE WOISKY DO RIO; VANDERLAN DA SILVA BOLZANI; 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850" b="1" spc="5" dirty="0" smtClean="0">
                <a:solidFill>
                  <a:srgbClr val="077A9E"/>
                </a:solidFill>
                <a:latin typeface="Arial"/>
                <a:cs typeface="Arial"/>
              </a:rPr>
              <a:t>INTRO</a:t>
            </a:r>
            <a:r>
              <a:rPr lang="pt-BR" sz="850" b="1" spc="5" dirty="0" smtClean="0">
                <a:solidFill>
                  <a:srgbClr val="077A9E"/>
                </a:solidFill>
                <a:latin typeface="Arial"/>
                <a:cs typeface="Arial"/>
              </a:rPr>
              <a:t>DUCCIÓN</a:t>
            </a:r>
          </a:p>
          <a:p>
            <a:pPr marL="12700" algn="just">
              <a:lnSpc>
                <a:spcPct val="100000"/>
              </a:lnSpc>
            </a:pPr>
            <a:endParaRPr sz="850" dirty="0" smtClean="0">
              <a:latin typeface="Arial"/>
              <a:cs typeface="Arial"/>
            </a:endParaRPr>
          </a:p>
          <a:p>
            <a:pPr marL="12700" marR="8890" indent="612140" algn="just">
              <a:spcBef>
                <a:spcPts val="55"/>
              </a:spcBef>
            </a:pPr>
            <a:r>
              <a:rPr lang="es-ES" sz="850" spc="10" dirty="0">
                <a:solidFill>
                  <a:srgbClr val="3F3F3F"/>
                </a:solidFill>
                <a:latin typeface="Arial"/>
                <a:cs typeface="Arial"/>
              </a:rPr>
              <a:t>Causados principalmente por estrés y hábitos alimenticios, trastornos del tracto gastrointestinal, sobre todo patologías ulcerosas, son considerados como una de las afecciones características de la vida moderna y de su consiguiente urbanización.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. </a:t>
            </a:r>
            <a:r>
              <a:rPr lang="es-ES" sz="850" spc="10" dirty="0">
                <a:solidFill>
                  <a:srgbClr val="3F3F3F"/>
                </a:solidFill>
                <a:latin typeface="Arial"/>
                <a:cs typeface="Arial"/>
              </a:rPr>
              <a:t>Entre los medicamentos más consumidos para tratarla, el grupo de los </a:t>
            </a:r>
            <a:r>
              <a:rPr lang="es-ES" sz="850" spc="10" dirty="0" err="1">
                <a:solidFill>
                  <a:srgbClr val="3F3F3F"/>
                </a:solidFill>
                <a:latin typeface="Arial"/>
                <a:cs typeface="Arial"/>
              </a:rPr>
              <a:t>antiulcerosos</a:t>
            </a:r>
            <a:r>
              <a:rPr lang="es-ES" sz="850" spc="10" dirty="0">
                <a:solidFill>
                  <a:srgbClr val="3F3F3F"/>
                </a:solidFill>
                <a:latin typeface="Arial"/>
                <a:cs typeface="Arial"/>
              </a:rPr>
              <a:t> encabeza la lista de los más vendidos por el décimo año consecutivo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. </a:t>
            </a:r>
            <a:r>
              <a:rPr lang="es-ES" sz="850" spc="10" dirty="0">
                <a:solidFill>
                  <a:srgbClr val="3F3F3F"/>
                </a:solidFill>
                <a:latin typeface="Arial"/>
                <a:cs typeface="Arial"/>
              </a:rPr>
              <a:t>Estos fármacos, sin embargo, resultan en la elevación del pH del jugo gástrico y la disminución de la actividad de enzimas digestivas, resultando en lesiones en la mucosa gástrica y, consecuentemente, facilitando la instalación de infecciones oportunistas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. </a:t>
            </a:r>
          </a:p>
          <a:p>
            <a:pPr marL="12700" marR="8890" indent="612140" algn="just">
              <a:spcBef>
                <a:spcPts val="55"/>
              </a:spcBef>
            </a:pPr>
            <a:r>
              <a:rPr lang="es-ES" sz="850" spc="10" dirty="0">
                <a:solidFill>
                  <a:srgbClr val="3F3F3F"/>
                </a:solidFill>
                <a:latin typeface="Arial"/>
                <a:cs typeface="Arial"/>
              </a:rPr>
              <a:t>La gastritis es también una enfermedad común en pequeños animales, como perros y gatos, siendo diagnosticada en el 35% de los animales con historial de vómito crónico, además de 26 a 48% de perros asintomáticos afectados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. </a:t>
            </a:r>
            <a:r>
              <a:rPr lang="es-ES" sz="850" spc="10" dirty="0">
                <a:solidFill>
                  <a:srgbClr val="3F3F3F"/>
                </a:solidFill>
                <a:latin typeface="Arial"/>
                <a:cs typeface="Arial"/>
              </a:rPr>
              <a:t>Sus principales causas son los medicamentos prescritos para tratar inflamación, dolor o fiebre, además de hábitos inadecuados en la dieta y la infección por parásitos</a:t>
            </a:r>
            <a:r>
              <a:rPr lang="pt-BR" sz="850" dirty="0">
                <a:latin typeface="Arial"/>
                <a:cs typeface="Arial"/>
              </a:rPr>
              <a:t>. </a:t>
            </a:r>
          </a:p>
          <a:p>
            <a:pPr marL="12700" marR="8890" indent="612140" algn="just">
              <a:spcBef>
                <a:spcPts val="55"/>
              </a:spcBef>
            </a:pPr>
            <a:r>
              <a:rPr lang="es-ES" sz="850" spc="10" dirty="0">
                <a:solidFill>
                  <a:srgbClr val="3F3F3F"/>
                </a:solidFill>
                <a:latin typeface="Arial"/>
                <a:cs typeface="Arial"/>
              </a:rPr>
              <a:t>En este sentido, el descubrimiento presente provee formulaciones farmacéuticas que contienen extractos, fracciones activas y / o compuestos aislados de </a:t>
            </a:r>
            <a:r>
              <a:rPr lang="es-ES" sz="850" spc="10" dirty="0" err="1">
                <a:solidFill>
                  <a:srgbClr val="3F3F3F"/>
                </a:solidFill>
                <a:latin typeface="Arial"/>
                <a:cs typeface="Arial"/>
              </a:rPr>
              <a:t>Casearia</a:t>
            </a:r>
            <a:r>
              <a:rPr lang="es-ES" sz="85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lang="es-ES" sz="850" spc="10" dirty="0" err="1">
                <a:solidFill>
                  <a:srgbClr val="3F3F3F"/>
                </a:solidFill>
                <a:latin typeface="Arial"/>
                <a:cs typeface="Arial"/>
              </a:rPr>
              <a:t>sylvestris</a:t>
            </a:r>
            <a:r>
              <a:rPr lang="es-ES" sz="850" spc="10" dirty="0">
                <a:solidFill>
                  <a:srgbClr val="3F3F3F"/>
                </a:solidFill>
                <a:latin typeface="Arial"/>
                <a:cs typeface="Arial"/>
              </a:rPr>
              <a:t>, una planta común en América del Sur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, </a:t>
            </a:r>
            <a:r>
              <a:rPr lang="es-ES" sz="850" spc="10" dirty="0">
                <a:solidFill>
                  <a:srgbClr val="3F3F3F"/>
                </a:solidFill>
                <a:latin typeface="Arial"/>
                <a:cs typeface="Arial"/>
              </a:rPr>
              <a:t>conocida por poseer alto poder cicatrizante y presentar significativa acción </a:t>
            </a:r>
            <a:r>
              <a:rPr lang="es-ES" sz="850" spc="10" dirty="0" err="1">
                <a:solidFill>
                  <a:srgbClr val="3F3F3F"/>
                </a:solidFill>
                <a:latin typeface="Arial"/>
                <a:cs typeface="Arial"/>
              </a:rPr>
              <a:t>antiulcerogénica</a:t>
            </a:r>
            <a:r>
              <a:rPr lang="es-ES" sz="850" spc="10" dirty="0">
                <a:solidFill>
                  <a:srgbClr val="3F3F3F"/>
                </a:solidFill>
                <a:latin typeface="Arial"/>
                <a:cs typeface="Arial"/>
              </a:rPr>
              <a:t>, buscando ofrecer un tratamiento eficaz a disturbios gastrointestinales y úlceras en humanos y animales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.</a:t>
            </a:r>
            <a:endParaRPr lang="pt-BR" sz="850" spc="10" dirty="0">
              <a:solidFill>
                <a:srgbClr val="3F3F3F"/>
              </a:solidFill>
              <a:latin typeface="Arial"/>
              <a:cs typeface="Arial"/>
            </a:endParaRPr>
          </a:p>
          <a:p>
            <a:pPr marL="12700" marR="8890" indent="612140" algn="just">
              <a:spcBef>
                <a:spcPts val="55"/>
              </a:spcBef>
            </a:pPr>
            <a:endParaRPr sz="850" spc="10" dirty="0" smtClean="0">
              <a:solidFill>
                <a:srgbClr val="3F3F3F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790"/>
              </a:spcBef>
            </a:pPr>
            <a:r>
              <a:rPr lang="pt-BR" sz="850" b="1" spc="-5" dirty="0" smtClean="0">
                <a:solidFill>
                  <a:srgbClr val="077A9E"/>
                </a:solidFill>
                <a:latin typeface="Arial"/>
                <a:cs typeface="Arial"/>
              </a:rPr>
              <a:t>APLICACIÓN Y ÁREA DE ESTUDIOS</a:t>
            </a:r>
            <a:endParaRPr sz="850" dirty="0" smtClean="0">
              <a:latin typeface="Arial"/>
              <a:cs typeface="Arial"/>
            </a:endParaRPr>
          </a:p>
          <a:p>
            <a:pPr marL="12700" marR="8890" indent="612140" algn="just">
              <a:lnSpc>
                <a:spcPct val="102499"/>
              </a:lnSpc>
              <a:spcBef>
                <a:spcPts val="55"/>
              </a:spcBef>
            </a:pPr>
            <a:endParaRPr lang="pt-BR" sz="850" spc="10" dirty="0" smtClean="0">
              <a:solidFill>
                <a:srgbClr val="3F3F3F"/>
              </a:solidFill>
              <a:latin typeface="Arial"/>
              <a:cs typeface="Arial"/>
            </a:endParaRPr>
          </a:p>
          <a:p>
            <a:pPr marL="12700" marR="8890" indent="612140" algn="just">
              <a:lnSpc>
                <a:spcPct val="102499"/>
              </a:lnSpc>
              <a:spcBef>
                <a:spcPts val="55"/>
              </a:spcBef>
            </a:pPr>
            <a:r>
              <a:rPr lang="es-ES" sz="850" spc="10" dirty="0">
                <a:solidFill>
                  <a:srgbClr val="3F3F3F"/>
                </a:solidFill>
                <a:latin typeface="Arial"/>
                <a:cs typeface="Arial"/>
              </a:rPr>
              <a:t>El presente invento sirve como herramienta en el área Salud y Cuidados (Humanos y Animales), visando el tratamiento y prevención de trastornos del tracto gastrointestinal, especialmente gastritis y úlcera gastroduodenal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, </a:t>
            </a:r>
            <a:r>
              <a:rPr lang="es-ES" sz="850" spc="10" dirty="0">
                <a:solidFill>
                  <a:srgbClr val="3F3F3F"/>
                </a:solidFill>
                <a:latin typeface="Arial"/>
                <a:cs typeface="Arial"/>
              </a:rPr>
              <a:t>a través de formulaciones farmacéuticas que contengan el ingrediente activo de </a:t>
            </a:r>
            <a:r>
              <a:rPr lang="es-ES" sz="850" spc="10" dirty="0" err="1">
                <a:solidFill>
                  <a:srgbClr val="3F3F3F"/>
                </a:solidFill>
                <a:latin typeface="Arial"/>
                <a:cs typeface="Arial"/>
              </a:rPr>
              <a:t>Caseia</a:t>
            </a:r>
            <a:r>
              <a:rPr lang="es-ES" sz="85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lang="es-ES" sz="850" spc="10" dirty="0" err="1">
                <a:solidFill>
                  <a:srgbClr val="3F3F3F"/>
                </a:solidFill>
                <a:latin typeface="Arial"/>
                <a:cs typeface="Arial"/>
              </a:rPr>
              <a:t>sylvestris</a:t>
            </a:r>
            <a:r>
              <a:rPr lang="es-ES" sz="850" spc="10" dirty="0">
                <a:solidFill>
                  <a:srgbClr val="3F3F3F"/>
                </a:solidFill>
                <a:latin typeface="Arial"/>
                <a:cs typeface="Arial"/>
              </a:rPr>
              <a:t> y sus aplicaciones en medicamentos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87450" y="7645151"/>
            <a:ext cx="5864486" cy="64556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51560" marR="5080" indent="-11430">
              <a:lnSpc>
                <a:spcPct val="139900"/>
              </a:lnSpc>
              <a:spcBef>
                <a:spcPts val="90"/>
              </a:spcBef>
            </a:pPr>
            <a:r>
              <a:rPr lang="es-ES" sz="900" i="1" dirty="0">
                <a:latin typeface="Times New Roman"/>
                <a:cs typeface="Times New Roman"/>
              </a:rPr>
              <a:t>Figuras - Hoja y flor de la especie Casería </a:t>
            </a:r>
            <a:r>
              <a:rPr lang="es-ES" sz="900" i="1" dirty="0" err="1">
                <a:latin typeface="Times New Roman"/>
                <a:cs typeface="Times New Roman"/>
              </a:rPr>
              <a:t>sylvestris</a:t>
            </a:r>
            <a:r>
              <a:rPr lang="es-ES" sz="900" i="1" dirty="0">
                <a:latin typeface="Times New Roman"/>
                <a:cs typeface="Times New Roman"/>
              </a:rPr>
              <a:t>, popularmente denominada </a:t>
            </a:r>
            <a:r>
              <a:rPr lang="es-ES" sz="900" i="1" dirty="0" err="1">
                <a:latin typeface="Times New Roman"/>
                <a:cs typeface="Times New Roman"/>
              </a:rPr>
              <a:t>guaçatonga</a:t>
            </a:r>
            <a:r>
              <a:rPr lang="pt-BR" sz="900" i="1" spc="10" dirty="0" smtClean="0">
                <a:solidFill>
                  <a:srgbClr val="3F3F3F"/>
                </a:solidFill>
                <a:latin typeface="Arial"/>
                <a:cs typeface="Arial"/>
              </a:rPr>
              <a:t>.</a:t>
            </a:r>
            <a:endParaRPr lang="pt-BR" sz="900" i="1" dirty="0">
              <a:latin typeface="Times New Roman"/>
              <a:cs typeface="Times New Roman"/>
            </a:endParaRPr>
          </a:p>
          <a:p>
            <a:pPr marL="1051560" marR="5080" lvl="0" indent="-11430">
              <a:lnSpc>
                <a:spcPct val="139900"/>
              </a:lnSpc>
              <a:spcBef>
                <a:spcPts val="90"/>
              </a:spcBef>
            </a:pPr>
            <a:endParaRPr sz="900" i="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lang="pt-BR" sz="850" b="1" spc="0" dirty="0" smtClean="0">
                <a:solidFill>
                  <a:srgbClr val="077A9E"/>
                </a:solidFill>
                <a:latin typeface="Arial"/>
                <a:cs typeface="Arial"/>
              </a:rPr>
              <a:t>                         ETAPA DE DESARROLLO</a:t>
            </a:r>
            <a:endParaRPr sz="850" b="1" dirty="0">
              <a:solidFill>
                <a:srgbClr val="077A9E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96379" y="9181074"/>
            <a:ext cx="5399912" cy="13894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sz="850" b="1" i="1" dirty="0">
                <a:solidFill>
                  <a:srgbClr val="077A9E"/>
                </a:solidFill>
                <a:latin typeface="Arial"/>
                <a:cs typeface="Arial"/>
              </a:rPr>
              <a:t>Área: </a:t>
            </a:r>
            <a:r>
              <a:rPr lang="es-ES" sz="850" b="1" i="1" dirty="0">
                <a:solidFill>
                  <a:srgbClr val="077A9E"/>
                </a:solidFill>
                <a:latin typeface="Arial"/>
                <a:cs typeface="Arial"/>
              </a:rPr>
              <a:t>Salud y Cuidados (Humanos y Animales); O</a:t>
            </a:r>
            <a:r>
              <a:rPr lang="es-ES" sz="850" b="1" i="1" dirty="0" smtClean="0">
                <a:solidFill>
                  <a:srgbClr val="077A9E"/>
                </a:solidFill>
                <a:latin typeface="Arial"/>
                <a:cs typeface="Arial"/>
              </a:rPr>
              <a:t>tros</a:t>
            </a:r>
            <a:r>
              <a:rPr lang="es-ES" sz="850" b="1" i="1" dirty="0">
                <a:solidFill>
                  <a:srgbClr val="077A9E"/>
                </a:solidFill>
                <a:latin typeface="Arial"/>
                <a:cs typeface="Arial"/>
              </a:rPr>
              <a:t>; </a:t>
            </a:r>
            <a:r>
              <a:rPr lang="es-ES" sz="850" b="1" i="1" dirty="0" smtClean="0">
                <a:solidFill>
                  <a:srgbClr val="077A9E"/>
                </a:solidFill>
                <a:latin typeface="Arial"/>
                <a:cs typeface="Arial"/>
              </a:rPr>
              <a:t>0005/2009</a:t>
            </a:r>
            <a:endParaRPr lang="pt-BR" sz="850" b="1" i="1" dirty="0" smtClean="0">
              <a:solidFill>
                <a:srgbClr val="077A9E"/>
              </a:solidFill>
              <a:latin typeface="Arial"/>
              <a:cs typeface="Arial"/>
            </a:endParaRPr>
          </a:p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APOYO Y FOMENTO: </a:t>
            </a:r>
            <a:r>
              <a:rPr lang="pt-BR" sz="850" b="1" i="1" dirty="0" err="1" smtClean="0">
                <a:solidFill>
                  <a:srgbClr val="077A9E"/>
                </a:solidFill>
                <a:latin typeface="Arial"/>
                <a:cs typeface="Arial"/>
              </a:rPr>
              <a:t>proceso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 em </a:t>
            </a:r>
            <a:r>
              <a:rPr lang="pt-BR" sz="850" b="1" i="1" dirty="0" err="1" smtClean="0">
                <a:solidFill>
                  <a:srgbClr val="077A9E"/>
                </a:solidFill>
                <a:latin typeface="Arial"/>
                <a:cs typeface="Arial"/>
              </a:rPr>
              <a:t>el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 nº 03/02176-7 </a:t>
            </a:r>
            <a:r>
              <a:rPr lang="es-ES" sz="850" b="1" i="1" dirty="0">
                <a:solidFill>
                  <a:srgbClr val="077A9E"/>
                </a:solidFill>
                <a:latin typeface="Arial"/>
                <a:cs typeface="Arial"/>
              </a:rPr>
              <a:t>Fundación de Amparo a la Investigación del</a:t>
            </a:r>
          </a:p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lang="es-ES" sz="850" b="1" i="1" dirty="0">
                <a:solidFill>
                  <a:srgbClr val="077A9E"/>
                </a:solidFill>
                <a:latin typeface="Arial"/>
                <a:cs typeface="Arial"/>
              </a:rPr>
              <a:t>Estado de São Paulo (FAPESP). "Las opiniones, hipótesis y conclusiones o recomendaciones</a:t>
            </a:r>
          </a:p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lang="es-ES" sz="850" b="1" i="1" dirty="0">
                <a:solidFill>
                  <a:srgbClr val="077A9E"/>
                </a:solidFill>
                <a:latin typeface="Arial"/>
                <a:cs typeface="Arial"/>
              </a:rPr>
              <a:t>expresadas en este material son de responsabilidad del (los) autor (es) y no necesariamente</a:t>
            </a:r>
          </a:p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lang="es-ES" sz="850" b="1" i="1" dirty="0">
                <a:solidFill>
                  <a:srgbClr val="077A9E"/>
                </a:solidFill>
                <a:latin typeface="Arial"/>
                <a:cs typeface="Arial"/>
              </a:rPr>
              <a:t>reflejan la visión de la FAPESP</a:t>
            </a:r>
            <a:r>
              <a:rPr lang="es-ES" sz="850" b="1" i="1" dirty="0" smtClean="0">
                <a:solidFill>
                  <a:srgbClr val="077A9E"/>
                </a:solidFill>
                <a:latin typeface="Arial"/>
                <a:cs typeface="Arial"/>
              </a:rPr>
              <a:t>”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.</a:t>
            </a:r>
            <a:r>
              <a:rPr sz="850" b="1" i="1" dirty="0" smtClean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CNPq;</a:t>
            </a:r>
          </a:p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lang="es-ES" sz="850" b="1" i="1" dirty="0">
                <a:solidFill>
                  <a:srgbClr val="077A9E"/>
                </a:solidFill>
                <a:latin typeface="Arial"/>
                <a:cs typeface="Arial"/>
              </a:rPr>
              <a:t>Instituto de química de la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USP</a:t>
            </a:r>
            <a:r>
              <a:rPr lang="pt-BR" sz="850" b="1" i="1" spc="0" dirty="0" smtClean="0">
                <a:solidFill>
                  <a:srgbClr val="077A9E"/>
                </a:solidFill>
                <a:latin typeface="Arial"/>
                <a:cs typeface="Arial"/>
              </a:rPr>
              <a:t>. </a:t>
            </a:r>
          </a:p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lang="pt-BR" sz="850" b="1" i="1" spc="-5" dirty="0">
                <a:solidFill>
                  <a:srgbClr val="077A9E"/>
                </a:solidFill>
                <a:latin typeface="Arial"/>
                <a:cs typeface="Arial"/>
              </a:rPr>
              <a:t>Patente protegida bajo </a:t>
            </a:r>
            <a:r>
              <a:rPr lang="pt-BR" sz="850" b="1" i="1" spc="-5" dirty="0" err="1" smtClean="0">
                <a:solidFill>
                  <a:srgbClr val="077A9E"/>
                </a:solidFill>
                <a:latin typeface="Arial"/>
                <a:cs typeface="Arial"/>
              </a:rPr>
              <a:t>el</a:t>
            </a:r>
            <a:r>
              <a:rPr lang="pt-BR" sz="850" b="1" i="1" spc="-5" dirty="0" smtClean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sz="850" b="1" i="1" spc="-5" dirty="0" smtClean="0">
                <a:solidFill>
                  <a:srgbClr val="077A9E"/>
                </a:solidFill>
                <a:latin typeface="Arial"/>
                <a:cs typeface="Arial"/>
              </a:rPr>
              <a:t>nº:</a:t>
            </a:r>
            <a:r>
              <a:rPr lang="pt-BR" sz="850" b="1" i="1" spc="-5" dirty="0">
                <a:solidFill>
                  <a:srgbClr val="077A9E"/>
                </a:solidFill>
                <a:latin typeface="Arial"/>
                <a:cs typeface="Arial"/>
              </a:rPr>
              <a:t>  PI 0900645-1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55664" y="9984563"/>
            <a:ext cx="1346977" cy="585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29845" algn="ctr">
              <a:lnSpc>
                <a:spcPct val="134500"/>
              </a:lnSpc>
              <a:spcBef>
                <a:spcPts val="95"/>
              </a:spcBef>
            </a:pPr>
            <a:r>
              <a:rPr lang="pt-BR" sz="900" b="1" spc="10" dirty="0" err="1" smtClean="0">
                <a:solidFill>
                  <a:srgbClr val="077A9E"/>
                </a:solidFill>
                <a:latin typeface="Arial"/>
                <a:cs typeface="Arial"/>
              </a:rPr>
              <a:t>Unidad</a:t>
            </a:r>
            <a:r>
              <a:rPr sz="900" b="1" spc="10" dirty="0" smtClean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lang="pt-BR" sz="900" b="1" spc="10" dirty="0" smtClean="0">
                <a:solidFill>
                  <a:srgbClr val="077A9E"/>
                </a:solidFill>
                <a:latin typeface="Arial"/>
                <a:cs typeface="Arial"/>
              </a:rPr>
              <a:t>São Paulo</a:t>
            </a:r>
          </a:p>
          <a:p>
            <a:pPr marL="12700" marR="5080" indent="-29845" algn="ctr">
              <a:lnSpc>
                <a:spcPct val="134500"/>
              </a:lnSpc>
              <a:spcBef>
                <a:spcPts val="95"/>
              </a:spcBef>
            </a:pPr>
            <a:r>
              <a:rPr lang="pt-BR" sz="900" dirty="0" err="1" smtClean="0">
                <a:latin typeface="Arial"/>
                <a:cs typeface="Arial"/>
                <a:hlinkClick r:id="rId2"/>
              </a:rPr>
              <a:t>alelima</a:t>
            </a:r>
            <a:r>
              <a:rPr sz="900" dirty="0" smtClean="0">
                <a:latin typeface="Arial"/>
                <a:cs typeface="Arial"/>
                <a:hlinkClick r:id="rId2"/>
              </a:rPr>
              <a:t>@usp.br </a:t>
            </a:r>
            <a:r>
              <a:rPr sz="900" dirty="0" smtClean="0">
                <a:latin typeface="Arial"/>
                <a:cs typeface="Arial"/>
              </a:rPr>
              <a:t> </a:t>
            </a:r>
            <a:r>
              <a:rPr sz="900" b="1" spc="10" dirty="0">
                <a:solidFill>
                  <a:srgbClr val="0070BF"/>
                </a:solidFill>
                <a:latin typeface="Arial"/>
                <a:cs typeface="Arial"/>
                <a:hlinkClick r:id="rId3"/>
              </a:rPr>
              <a:t>www.patentes.usp.br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450" y="5449535"/>
            <a:ext cx="1600200" cy="213360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2571" y="5449535"/>
            <a:ext cx="1594411" cy="2125881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954" y="8394700"/>
            <a:ext cx="3680233" cy="685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</TotalTime>
  <Words>452</Words>
  <Application>Microsoft Office PowerPoint</Application>
  <PresentationFormat>Personalizar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E MÉTODO DE PROPULSÃO E CONTROLE PARA PLATAFORMAS DE LANÇAMENTO DE VEÍCULOS AÉREOS</dc:title>
  <dc:creator>Janaina Almeida</dc:creator>
  <cp:lastModifiedBy>Rafael Sandim</cp:lastModifiedBy>
  <cp:revision>55</cp:revision>
  <cp:lastPrinted>2018-08-07T17:16:15Z</cp:lastPrinted>
  <dcterms:created xsi:type="dcterms:W3CDTF">2018-04-12T15:56:28Z</dcterms:created>
  <dcterms:modified xsi:type="dcterms:W3CDTF">2018-10-02T17:08:40Z</dcterms:modified>
</cp:coreProperties>
</file>