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berto Cavalheiro" initials="AC" lastIdx="3" clrIdx="0">
    <p:extLst>
      <p:ext uri="{19B8F6BF-5375-455C-9EA6-DF929625EA0E}">
        <p15:presenceInfo xmlns:p15="http://schemas.microsoft.com/office/powerpoint/2012/main" userId="324823b8acfc24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64" autoAdjust="0"/>
  </p:normalViewPr>
  <p:slideViewPr>
    <p:cSldViewPr>
      <p:cViewPr>
        <p:scale>
          <a:sx n="110" d="100"/>
          <a:sy n="110" d="100"/>
        </p:scale>
        <p:origin x="79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21T16:24:16.526" idx="1">
    <p:pos x="4577" y="5262"/>
    <p:text>Fiz algumas correções iniciais no texto, indicadas em vermelho.</p:text>
    <p:extLst>
      <p:ext uri="{C676402C-5697-4E1C-873F-D02D1690AC5C}">
        <p15:threadingInfo xmlns:p15="http://schemas.microsoft.com/office/powerpoint/2012/main" timeZoneBias="180"/>
      </p:ext>
    </p:extLst>
  </p:cm>
  <p:cm authorId="1" dt="2018-08-21T16:25:32.017" idx="2">
    <p:pos x="4577" y="5358"/>
    <p:text>Em Aplicações, poderiamos acrescentar a prevenção, principalmente quando o uso for associado com antiinflamagtorios (em humanos ou animais) que sabidamente causam ulceras gastricas.</p:text>
    <p:extLst>
      <p:ext uri="{C676402C-5697-4E1C-873F-D02D1690AC5C}">
        <p15:threadingInfo xmlns:p15="http://schemas.microsoft.com/office/powerpoint/2012/main" timeZoneBias="180">
          <p15:parentCm authorId="1" idx="1"/>
        </p15:threadingInfo>
      </p:ext>
    </p:extLst>
  </p:cm>
  <p:cm authorId="1" dt="2018-08-21T16:26:08.646" idx="3">
    <p:pos x="4577" y="5454"/>
    <p:text>Estsagio de desenvolvimento - Um degrade na caixa de teste in vivo poderia ser incluido, pq já fizemos testes em ratos. Que acham?</p:text>
    <p:extLst>
      <p:ext uri="{C676402C-5697-4E1C-873F-D02D1690AC5C}">
        <p15:threadingInfo xmlns:p15="http://schemas.microsoft.com/office/powerpoint/2012/main" timeZoneBias="180">
          <p15:parentCm authorId="1" idx="1"/>
        </p15:threadingInfo>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373"/>
            <a:ext cx="1623467" cy="1067061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10/1/2018</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entes.usp.br/" TargetMode="External"/><Relationship Id="rId7" Type="http://schemas.openxmlformats.org/officeDocument/2006/relationships/comments" Target="../comments/comment1.xml"/><Relationship Id="rId2" Type="http://schemas.openxmlformats.org/officeDocument/2006/relationships/hyperlink" Target="mailto:eduardobrito@usp.br" TargetMode="Externa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0011" y="182110"/>
            <a:ext cx="5089525" cy="683585"/>
          </a:xfrm>
          <a:prstGeom prst="rect">
            <a:avLst/>
          </a:prstGeom>
        </p:spPr>
        <p:txBody>
          <a:bodyPr vert="horz" wrap="square" lIns="0" tIns="12065" rIns="0" bIns="0" rtlCol="0">
            <a:spAutoFit/>
          </a:bodyPr>
          <a:lstStyle/>
          <a:p>
            <a:pPr marL="12700" marR="5080" algn="just">
              <a:lnSpc>
                <a:spcPct val="149900"/>
              </a:lnSpc>
              <a:spcBef>
                <a:spcPts val="95"/>
              </a:spcBef>
            </a:pPr>
            <a:r>
              <a:rPr lang="en-US" sz="1550" b="1" spc="10" dirty="0">
                <a:solidFill>
                  <a:srgbClr val="077A9E"/>
                </a:solidFill>
                <a:latin typeface="Arial"/>
                <a:cs typeface="Arial"/>
              </a:rPr>
              <a:t>PHYTOTERAPIC FORMULATION </a:t>
            </a:r>
            <a:r>
              <a:rPr lang="en-US" sz="1550" b="1" spc="10" dirty="0" smtClean="0">
                <a:solidFill>
                  <a:srgbClr val="077A9E"/>
                </a:solidFill>
                <a:latin typeface="Arial"/>
                <a:cs typeface="Arial"/>
              </a:rPr>
              <a:t>FOR TREATMENT </a:t>
            </a:r>
            <a:r>
              <a:rPr lang="en-US" sz="1550" b="1" spc="10" dirty="0">
                <a:solidFill>
                  <a:srgbClr val="077A9E"/>
                </a:solidFill>
                <a:latin typeface="Arial"/>
                <a:cs typeface="Arial"/>
              </a:rPr>
              <a:t>OF GASTRIC ULCERS IN ANIMALS.</a:t>
            </a:r>
            <a:endParaRPr sz="1550" b="1" spc="10" dirty="0">
              <a:solidFill>
                <a:srgbClr val="077A9E"/>
              </a:solidFill>
              <a:latin typeface="Arial"/>
              <a:cs typeface="Arial"/>
            </a:endParaRPr>
          </a:p>
        </p:txBody>
      </p:sp>
      <p:sp>
        <p:nvSpPr>
          <p:cNvPr id="3" name="object 3"/>
          <p:cNvSpPr txBox="1"/>
          <p:nvPr/>
        </p:nvSpPr>
        <p:spPr>
          <a:xfrm>
            <a:off x="1823981" y="1372102"/>
            <a:ext cx="5402580" cy="4058227"/>
          </a:xfrm>
          <a:prstGeom prst="rect">
            <a:avLst/>
          </a:prstGeom>
        </p:spPr>
        <p:txBody>
          <a:bodyPr vert="horz" wrap="square" lIns="0" tIns="17145" rIns="0" bIns="0" rtlCol="0">
            <a:spAutoFit/>
          </a:bodyPr>
          <a:lstStyle/>
          <a:p>
            <a:pPr marL="12700" algn="just">
              <a:lnSpc>
                <a:spcPct val="100000"/>
              </a:lnSpc>
              <a:spcBef>
                <a:spcPts val="135"/>
              </a:spcBef>
            </a:pPr>
            <a:r>
              <a:rPr lang="pt-BR" sz="950" b="1" i="1" spc="15" dirty="0" smtClean="0">
                <a:solidFill>
                  <a:srgbClr val="077A9E"/>
                </a:solidFill>
                <a:latin typeface="Verdana"/>
                <a:cs typeface="Verdana"/>
              </a:rPr>
              <a:t>ALBERTO JOSÉ CAVALHEIRO; ANDRÉ GONZAGA DOS SANTOS; ARISTEU GOMES TININIS; JAYME ANTÔNIO ABOIM SERTIÉ; MARCELO RODRIGUES; RICARDO GOMIDE WOISKY DO RIO; VANDERLAN DA SILVA BOLZANI; </a:t>
            </a:r>
          </a:p>
          <a:p>
            <a:pPr>
              <a:lnSpc>
                <a:spcPct val="100000"/>
              </a:lnSpc>
              <a:spcBef>
                <a:spcPts val="20"/>
              </a:spcBef>
            </a:pPr>
            <a:endParaRPr sz="1400" dirty="0">
              <a:latin typeface="Times New Roman"/>
              <a:cs typeface="Times New Roman"/>
            </a:endParaRPr>
          </a:p>
          <a:p>
            <a:pPr marL="12700" algn="just">
              <a:lnSpc>
                <a:spcPct val="100000"/>
              </a:lnSpc>
            </a:pPr>
            <a:r>
              <a:rPr sz="850" b="1" spc="5" dirty="0" smtClean="0">
                <a:solidFill>
                  <a:srgbClr val="077A9E"/>
                </a:solidFill>
                <a:latin typeface="Arial"/>
                <a:cs typeface="Arial"/>
              </a:rPr>
              <a:t>INTRODU</a:t>
            </a:r>
            <a:r>
              <a:rPr lang="pt-BR" sz="850" b="1" spc="5" dirty="0" smtClean="0">
                <a:solidFill>
                  <a:srgbClr val="077A9E"/>
                </a:solidFill>
                <a:latin typeface="Arial"/>
                <a:cs typeface="Arial"/>
              </a:rPr>
              <a:t>CTION</a:t>
            </a:r>
            <a:endParaRPr lang="pt-BR" sz="850" b="1" spc="5" dirty="0" smtClean="0">
              <a:solidFill>
                <a:srgbClr val="077A9E"/>
              </a:solidFill>
              <a:latin typeface="Arial"/>
              <a:cs typeface="Arial"/>
            </a:endParaRPr>
          </a:p>
          <a:p>
            <a:pPr marL="12700" algn="just">
              <a:lnSpc>
                <a:spcPct val="100000"/>
              </a:lnSpc>
            </a:pPr>
            <a:endParaRPr sz="850" dirty="0" smtClean="0">
              <a:latin typeface="Arial"/>
              <a:cs typeface="Arial"/>
            </a:endParaRPr>
          </a:p>
          <a:p>
            <a:pPr marL="12700" marR="8890" indent="612140" algn="just">
              <a:lnSpc>
                <a:spcPct val="102499"/>
              </a:lnSpc>
              <a:spcBef>
                <a:spcPts val="55"/>
              </a:spcBef>
            </a:pPr>
            <a:r>
              <a:rPr lang="en-US" sz="850" spc="10" dirty="0">
                <a:solidFill>
                  <a:srgbClr val="3F3F3F"/>
                </a:solidFill>
                <a:latin typeface="Arial"/>
                <a:cs typeface="Arial"/>
              </a:rPr>
              <a:t>Caused mainly by stress and eating habits, disturbances of the gastrointestinal tract, especially ulcerative pathologies, are considered as one of the characteristic affections of modern life and its consequent urbanization.</a:t>
            </a:r>
            <a:r>
              <a:rPr lang="pt-BR" sz="850" spc="10" dirty="0" smtClean="0">
                <a:solidFill>
                  <a:srgbClr val="3F3F3F"/>
                </a:solidFill>
                <a:latin typeface="Arial"/>
                <a:cs typeface="Arial"/>
              </a:rPr>
              <a:t> </a:t>
            </a:r>
            <a:r>
              <a:rPr lang="en-US" sz="850" spc="10" dirty="0">
                <a:solidFill>
                  <a:srgbClr val="3F3F3F"/>
                </a:solidFill>
                <a:latin typeface="Arial"/>
                <a:cs typeface="Arial"/>
              </a:rPr>
              <a:t>Among the drugs most consumed to treat it, the group of </a:t>
            </a:r>
            <a:r>
              <a:rPr lang="en-US" sz="850" spc="10" dirty="0" smtClean="0">
                <a:solidFill>
                  <a:srgbClr val="3F3F3F"/>
                </a:solidFill>
                <a:latin typeface="Arial"/>
                <a:cs typeface="Arial"/>
              </a:rPr>
              <a:t>anti-ulcer </a:t>
            </a:r>
            <a:r>
              <a:rPr lang="en-US" sz="850" spc="10" dirty="0">
                <a:solidFill>
                  <a:srgbClr val="3F3F3F"/>
                </a:solidFill>
                <a:latin typeface="Arial"/>
                <a:cs typeface="Arial"/>
              </a:rPr>
              <a:t>tops the list of best sellers for the tenth consecutive year. These drugs, however, result in elevated gastric juice pH and decreased activity of digestive </a:t>
            </a:r>
            <a:r>
              <a:rPr lang="en-US" sz="850" spc="10" dirty="0" smtClean="0">
                <a:solidFill>
                  <a:srgbClr val="3F3F3F"/>
                </a:solidFill>
                <a:latin typeface="Arial"/>
                <a:cs typeface="Arial"/>
              </a:rPr>
              <a:t>enzymes, </a:t>
            </a:r>
            <a:r>
              <a:rPr lang="en-US" sz="850" spc="10" dirty="0">
                <a:solidFill>
                  <a:srgbClr val="3F3F3F"/>
                </a:solidFill>
                <a:latin typeface="Arial"/>
                <a:cs typeface="Arial"/>
              </a:rPr>
              <a:t>resulting in lesions in the gastric mucosa and, consequently, facilitating the installation of opportunistic infections.</a:t>
            </a:r>
            <a:endParaRPr lang="pt-BR" sz="850" spc="10" dirty="0">
              <a:solidFill>
                <a:srgbClr val="3F3F3F"/>
              </a:solidFill>
              <a:latin typeface="Arial"/>
              <a:cs typeface="Arial"/>
            </a:endParaRPr>
          </a:p>
          <a:p>
            <a:pPr marL="12700" marR="8890" indent="612140" algn="just">
              <a:lnSpc>
                <a:spcPct val="102499"/>
              </a:lnSpc>
              <a:spcBef>
                <a:spcPts val="55"/>
              </a:spcBef>
            </a:pPr>
            <a:r>
              <a:rPr lang="en-US" sz="850" spc="10" dirty="0">
                <a:solidFill>
                  <a:srgbClr val="3F3F3F"/>
                </a:solidFill>
                <a:latin typeface="Arial"/>
                <a:cs typeface="Arial"/>
              </a:rPr>
              <a:t>Gastritis is also a common disease in small animals, such as dogs and cats, and is diagnosed in 35% of the animals with a history of chronic vomiting, in addition to 26 to 48% of affected asymptomatic dogs</a:t>
            </a:r>
            <a:r>
              <a:rPr lang="pt-BR" sz="850" spc="10" dirty="0" smtClean="0">
                <a:solidFill>
                  <a:srgbClr val="3F3F3F"/>
                </a:solidFill>
                <a:latin typeface="Arial"/>
                <a:cs typeface="Arial"/>
              </a:rPr>
              <a:t>. </a:t>
            </a:r>
            <a:r>
              <a:rPr lang="en-US" sz="850" spc="10" dirty="0">
                <a:solidFill>
                  <a:srgbClr val="3F3F3F"/>
                </a:solidFill>
                <a:latin typeface="Arial"/>
                <a:cs typeface="Arial"/>
              </a:rPr>
              <a:t>Its main causes are medications prescribed to treat inflammation, pain or fever, as well as inadequate dietary habits and infection by parasites.</a:t>
            </a:r>
            <a:r>
              <a:rPr lang="pt-BR" sz="850" dirty="0" smtClean="0">
                <a:latin typeface="Arial"/>
                <a:cs typeface="Arial"/>
              </a:rPr>
              <a:t>. </a:t>
            </a:r>
          </a:p>
          <a:p>
            <a:pPr marL="12700" marR="8890" indent="612140" algn="just">
              <a:lnSpc>
                <a:spcPct val="102499"/>
              </a:lnSpc>
              <a:spcBef>
                <a:spcPts val="55"/>
              </a:spcBef>
            </a:pPr>
            <a:r>
              <a:rPr lang="en-US" sz="850" spc="10" dirty="0">
                <a:solidFill>
                  <a:srgbClr val="3F3F3F"/>
                </a:solidFill>
                <a:latin typeface="Arial"/>
                <a:cs typeface="Arial"/>
              </a:rPr>
              <a:t>In light of this, the present discovery provides pharmaceutical formulations containing extracts, active fractions and / or compounds isolated from </a:t>
            </a:r>
            <a:r>
              <a:rPr lang="en-US" sz="850" spc="10" dirty="0" err="1">
                <a:solidFill>
                  <a:srgbClr val="3F3F3F"/>
                </a:solidFill>
                <a:latin typeface="Arial"/>
                <a:cs typeface="Arial"/>
              </a:rPr>
              <a:t>Casearia</a:t>
            </a:r>
            <a:r>
              <a:rPr lang="en-US" sz="850" spc="10" dirty="0">
                <a:solidFill>
                  <a:srgbClr val="3F3F3F"/>
                </a:solidFill>
                <a:latin typeface="Arial"/>
                <a:cs typeface="Arial"/>
              </a:rPr>
              <a:t> </a:t>
            </a:r>
            <a:r>
              <a:rPr lang="en-US" sz="850" spc="10" dirty="0" err="1">
                <a:solidFill>
                  <a:srgbClr val="3F3F3F"/>
                </a:solidFill>
                <a:latin typeface="Arial"/>
                <a:cs typeface="Arial"/>
              </a:rPr>
              <a:t>sylvestris</a:t>
            </a:r>
            <a:r>
              <a:rPr lang="en-US" sz="850" spc="10" dirty="0">
                <a:solidFill>
                  <a:srgbClr val="3F3F3F"/>
                </a:solidFill>
                <a:latin typeface="Arial"/>
                <a:cs typeface="Arial"/>
              </a:rPr>
              <a:t>, a common plant in South America</a:t>
            </a:r>
            <a:r>
              <a:rPr lang="pt-BR" sz="850" spc="10" dirty="0" smtClean="0">
                <a:solidFill>
                  <a:srgbClr val="3F3F3F"/>
                </a:solidFill>
                <a:latin typeface="Arial"/>
                <a:cs typeface="Arial"/>
              </a:rPr>
              <a:t>, </a:t>
            </a:r>
            <a:r>
              <a:rPr lang="en-US" sz="850" spc="10" dirty="0">
                <a:solidFill>
                  <a:srgbClr val="3F3F3F"/>
                </a:solidFill>
                <a:latin typeface="Arial"/>
                <a:cs typeface="Arial"/>
              </a:rPr>
              <a:t>known </a:t>
            </a:r>
            <a:r>
              <a:rPr lang="en-US" sz="850" spc="10" dirty="0" smtClean="0">
                <a:solidFill>
                  <a:srgbClr val="3F3F3F"/>
                </a:solidFill>
                <a:latin typeface="Arial"/>
                <a:cs typeface="Arial"/>
              </a:rPr>
              <a:t>as high </a:t>
            </a:r>
            <a:r>
              <a:rPr lang="en-US" sz="850" spc="10" dirty="0">
                <a:solidFill>
                  <a:srgbClr val="3F3F3F"/>
                </a:solidFill>
                <a:latin typeface="Arial"/>
                <a:cs typeface="Arial"/>
              </a:rPr>
              <a:t>healing power and to present a significant </a:t>
            </a:r>
            <a:r>
              <a:rPr lang="en-US" sz="850" spc="10" dirty="0" smtClean="0">
                <a:solidFill>
                  <a:srgbClr val="3F3F3F"/>
                </a:solidFill>
                <a:latin typeface="Arial"/>
                <a:cs typeface="Arial"/>
              </a:rPr>
              <a:t>anti-</a:t>
            </a:r>
            <a:r>
              <a:rPr lang="en-US" sz="850" spc="10" dirty="0" err="1" smtClean="0">
                <a:solidFill>
                  <a:srgbClr val="3F3F3F"/>
                </a:solidFill>
                <a:latin typeface="Arial"/>
                <a:cs typeface="Arial"/>
              </a:rPr>
              <a:t>ulcerogenic</a:t>
            </a:r>
            <a:r>
              <a:rPr lang="en-US" sz="850" spc="10" dirty="0" smtClean="0">
                <a:solidFill>
                  <a:srgbClr val="3F3F3F"/>
                </a:solidFill>
                <a:latin typeface="Arial"/>
                <a:cs typeface="Arial"/>
              </a:rPr>
              <a:t> </a:t>
            </a:r>
            <a:r>
              <a:rPr lang="en-US" sz="850" spc="10" dirty="0">
                <a:solidFill>
                  <a:srgbClr val="3F3F3F"/>
                </a:solidFill>
                <a:latin typeface="Arial"/>
                <a:cs typeface="Arial"/>
              </a:rPr>
              <a:t>action, aiming to offer an effective treatment to gastrointestinal disorders and ulcers in humans and animals.</a:t>
            </a:r>
            <a:endParaRPr lang="pt-BR" sz="850" spc="10" dirty="0">
              <a:solidFill>
                <a:srgbClr val="3F3F3F"/>
              </a:solidFill>
              <a:latin typeface="Arial"/>
              <a:cs typeface="Arial"/>
            </a:endParaRPr>
          </a:p>
          <a:p>
            <a:pPr marL="12700" marR="8890" indent="612140" algn="just">
              <a:lnSpc>
                <a:spcPct val="102499"/>
              </a:lnSpc>
              <a:spcBef>
                <a:spcPts val="55"/>
              </a:spcBef>
            </a:pPr>
            <a:endParaRPr sz="850" spc="10" dirty="0" smtClean="0">
              <a:solidFill>
                <a:srgbClr val="3F3F3F"/>
              </a:solidFill>
              <a:latin typeface="Arial"/>
              <a:cs typeface="Arial"/>
            </a:endParaRPr>
          </a:p>
          <a:p>
            <a:pPr marL="12700" algn="just">
              <a:lnSpc>
                <a:spcPct val="100000"/>
              </a:lnSpc>
              <a:spcBef>
                <a:spcPts val="790"/>
              </a:spcBef>
            </a:pPr>
            <a:r>
              <a:rPr sz="850" b="1" spc="-5" dirty="0" smtClean="0">
                <a:solidFill>
                  <a:srgbClr val="077A9E"/>
                </a:solidFill>
                <a:latin typeface="Arial"/>
                <a:cs typeface="Arial"/>
              </a:rPr>
              <a:t>AP</a:t>
            </a:r>
            <a:r>
              <a:rPr lang="pt-BR" sz="850" b="1" spc="-5" dirty="0" smtClean="0">
                <a:solidFill>
                  <a:srgbClr val="077A9E"/>
                </a:solidFill>
                <a:latin typeface="Arial"/>
                <a:cs typeface="Arial"/>
              </a:rPr>
              <a:t>PLICATION AND TARGET MARKET </a:t>
            </a:r>
            <a:endParaRPr sz="850" dirty="0" smtClean="0">
              <a:latin typeface="Arial"/>
              <a:cs typeface="Arial"/>
            </a:endParaRPr>
          </a:p>
          <a:p>
            <a:pPr marL="12700" marR="8890" indent="612140" algn="just">
              <a:lnSpc>
                <a:spcPct val="102499"/>
              </a:lnSpc>
              <a:spcBef>
                <a:spcPts val="55"/>
              </a:spcBef>
            </a:pPr>
            <a:endParaRPr lang="pt-BR" sz="850" spc="10" dirty="0" smtClean="0">
              <a:solidFill>
                <a:srgbClr val="3F3F3F"/>
              </a:solidFill>
              <a:latin typeface="Arial"/>
              <a:cs typeface="Arial"/>
            </a:endParaRPr>
          </a:p>
          <a:p>
            <a:pPr marL="12700" marR="8890" indent="612140" algn="just">
              <a:lnSpc>
                <a:spcPct val="102499"/>
              </a:lnSpc>
              <a:spcBef>
                <a:spcPts val="55"/>
              </a:spcBef>
            </a:pPr>
            <a:r>
              <a:rPr lang="en-US" sz="850" spc="10" dirty="0">
                <a:solidFill>
                  <a:srgbClr val="3F3F3F"/>
                </a:solidFill>
                <a:latin typeface="Arial"/>
                <a:cs typeface="Arial"/>
              </a:rPr>
              <a:t>The present invention serves as a tool in the area of Health and Care (Human and Animal) for the treatment and prevention of disorders of the gastrointestinal tract, especially gastritis and gastroduodenal ulcer, through pharmaceutical formulations containing the active ingredient of </a:t>
            </a:r>
            <a:r>
              <a:rPr lang="en-US" sz="850" spc="10" dirty="0" err="1">
                <a:solidFill>
                  <a:srgbClr val="3F3F3F"/>
                </a:solidFill>
                <a:latin typeface="Arial"/>
                <a:cs typeface="Arial"/>
              </a:rPr>
              <a:t>Casearia</a:t>
            </a:r>
            <a:r>
              <a:rPr lang="en-US" sz="850" spc="10" dirty="0">
                <a:solidFill>
                  <a:srgbClr val="3F3F3F"/>
                </a:solidFill>
                <a:latin typeface="Arial"/>
                <a:cs typeface="Arial"/>
              </a:rPr>
              <a:t> </a:t>
            </a:r>
            <a:r>
              <a:rPr lang="en-US" sz="850" spc="10" dirty="0" err="1">
                <a:solidFill>
                  <a:srgbClr val="3F3F3F"/>
                </a:solidFill>
                <a:latin typeface="Arial"/>
                <a:cs typeface="Arial"/>
              </a:rPr>
              <a:t>sylvestris</a:t>
            </a:r>
            <a:r>
              <a:rPr lang="en-US" sz="850" spc="10" dirty="0">
                <a:solidFill>
                  <a:srgbClr val="3F3F3F"/>
                </a:solidFill>
                <a:latin typeface="Arial"/>
                <a:cs typeface="Arial"/>
              </a:rPr>
              <a:t> and its applications in medicines</a:t>
            </a:r>
            <a:r>
              <a:rPr lang="pt-BR" sz="850" spc="10" dirty="0" smtClean="0">
                <a:solidFill>
                  <a:srgbClr val="3F3F3F"/>
                </a:solidFill>
                <a:latin typeface="Arial"/>
                <a:cs typeface="Arial"/>
              </a:rPr>
              <a:t>.</a:t>
            </a:r>
            <a:endParaRPr sz="850" spc="10" dirty="0">
              <a:solidFill>
                <a:srgbClr val="3F3F3F"/>
              </a:solidFill>
              <a:latin typeface="Arial"/>
              <a:cs typeface="Arial"/>
            </a:endParaRPr>
          </a:p>
        </p:txBody>
      </p:sp>
      <p:sp>
        <p:nvSpPr>
          <p:cNvPr id="5" name="object 5"/>
          <p:cNvSpPr txBox="1"/>
          <p:nvPr/>
        </p:nvSpPr>
        <p:spPr>
          <a:xfrm>
            <a:off x="1187450" y="7645151"/>
            <a:ext cx="5864486" cy="645561"/>
          </a:xfrm>
          <a:prstGeom prst="rect">
            <a:avLst/>
          </a:prstGeom>
        </p:spPr>
        <p:txBody>
          <a:bodyPr vert="horz" wrap="square" lIns="0" tIns="11430" rIns="0" bIns="0" rtlCol="0">
            <a:spAutoFit/>
          </a:bodyPr>
          <a:lstStyle/>
          <a:p>
            <a:pPr marL="1051560" marR="5080" indent="-11430">
              <a:lnSpc>
                <a:spcPct val="139900"/>
              </a:lnSpc>
              <a:spcBef>
                <a:spcPts val="90"/>
              </a:spcBef>
            </a:pPr>
            <a:r>
              <a:rPr lang="en-US" sz="900" i="1" dirty="0">
                <a:latin typeface="Times New Roman"/>
                <a:cs typeface="Times New Roman"/>
              </a:rPr>
              <a:t>Figures - Leaf and flower of the species </a:t>
            </a:r>
            <a:r>
              <a:rPr lang="en-US" sz="900" i="1" dirty="0" err="1">
                <a:latin typeface="Times New Roman"/>
                <a:cs typeface="Times New Roman"/>
              </a:rPr>
              <a:t>Casearia</a:t>
            </a:r>
            <a:r>
              <a:rPr lang="en-US" sz="900" i="1" dirty="0">
                <a:latin typeface="Times New Roman"/>
                <a:cs typeface="Times New Roman"/>
              </a:rPr>
              <a:t> </a:t>
            </a:r>
            <a:r>
              <a:rPr lang="en-US" sz="900" i="1" dirty="0" err="1">
                <a:latin typeface="Times New Roman"/>
                <a:cs typeface="Times New Roman"/>
              </a:rPr>
              <a:t>sylvestris</a:t>
            </a:r>
            <a:r>
              <a:rPr lang="en-US" sz="900" i="1" dirty="0">
                <a:latin typeface="Times New Roman"/>
                <a:cs typeface="Times New Roman"/>
              </a:rPr>
              <a:t>, popularly called </a:t>
            </a:r>
            <a:r>
              <a:rPr lang="en-US" sz="900" i="1" dirty="0" err="1">
                <a:latin typeface="Times New Roman"/>
                <a:cs typeface="Times New Roman"/>
              </a:rPr>
              <a:t>guaçatonga</a:t>
            </a:r>
            <a:r>
              <a:rPr lang="en-US" sz="900" i="1" dirty="0">
                <a:latin typeface="Times New Roman"/>
                <a:cs typeface="Times New Roman"/>
              </a:rPr>
              <a:t>.</a:t>
            </a:r>
            <a:r>
              <a:rPr lang="pt-BR" sz="900" i="1" spc="10" dirty="0" smtClean="0">
                <a:solidFill>
                  <a:srgbClr val="3F3F3F"/>
                </a:solidFill>
                <a:latin typeface="Arial"/>
                <a:cs typeface="Arial"/>
              </a:rPr>
              <a:t>.</a:t>
            </a:r>
            <a:endParaRPr lang="pt-BR" sz="900" i="1" dirty="0" smtClean="0">
              <a:latin typeface="Times New Roman"/>
              <a:cs typeface="Times New Roman"/>
            </a:endParaRPr>
          </a:p>
          <a:p>
            <a:pPr marL="1051560" marR="5080" lvl="0" indent="-11430">
              <a:lnSpc>
                <a:spcPct val="139900"/>
              </a:lnSpc>
              <a:spcBef>
                <a:spcPts val="90"/>
              </a:spcBef>
            </a:pPr>
            <a:endParaRPr sz="900" i="1" dirty="0" smtClean="0">
              <a:latin typeface="Times New Roman"/>
              <a:cs typeface="Times New Roman"/>
            </a:endParaRPr>
          </a:p>
          <a:p>
            <a:pPr marL="12700">
              <a:lnSpc>
                <a:spcPct val="100000"/>
              </a:lnSpc>
              <a:spcBef>
                <a:spcPts val="780"/>
              </a:spcBef>
            </a:pPr>
            <a:r>
              <a:rPr lang="pt-BR" sz="850" b="1" spc="0" dirty="0" smtClean="0">
                <a:solidFill>
                  <a:srgbClr val="077A9E"/>
                </a:solidFill>
                <a:latin typeface="Arial"/>
                <a:cs typeface="Arial"/>
              </a:rPr>
              <a:t>                         DEVELOPMENT STAGE</a:t>
            </a:r>
            <a:endParaRPr sz="850" b="1" dirty="0">
              <a:solidFill>
                <a:srgbClr val="077A9E"/>
              </a:solidFill>
              <a:latin typeface="Arial"/>
              <a:cs typeface="Arial"/>
            </a:endParaRPr>
          </a:p>
        </p:txBody>
      </p:sp>
      <p:sp>
        <p:nvSpPr>
          <p:cNvPr id="7" name="object 7"/>
          <p:cNvSpPr txBox="1"/>
          <p:nvPr/>
        </p:nvSpPr>
        <p:spPr>
          <a:xfrm>
            <a:off x="1927452" y="9249015"/>
            <a:ext cx="5399912" cy="1363771"/>
          </a:xfrm>
          <a:prstGeom prst="rect">
            <a:avLst/>
          </a:prstGeom>
        </p:spPr>
        <p:txBody>
          <a:bodyPr vert="horz" wrap="square" lIns="0" tIns="12065" rIns="0" bIns="0" rtlCol="0">
            <a:spAutoFit/>
          </a:bodyPr>
          <a:lstStyle/>
          <a:p>
            <a:pPr marL="12700" marR="5080">
              <a:lnSpc>
                <a:spcPct val="142400"/>
              </a:lnSpc>
              <a:spcBef>
                <a:spcPts val="95"/>
              </a:spcBef>
            </a:pPr>
            <a:r>
              <a:rPr lang="en-US" sz="850" b="1" i="1" dirty="0">
                <a:solidFill>
                  <a:srgbClr val="077A9E"/>
                </a:solidFill>
                <a:latin typeface="Arial"/>
                <a:cs typeface="Arial"/>
              </a:rPr>
              <a:t>Area: Health and Care (Human and Animals); Others; </a:t>
            </a:r>
            <a:r>
              <a:rPr lang="en-US" sz="850" b="1" i="1" dirty="0" smtClean="0">
                <a:solidFill>
                  <a:srgbClr val="077A9E"/>
                </a:solidFill>
                <a:latin typeface="Arial"/>
                <a:cs typeface="Arial"/>
              </a:rPr>
              <a:t>0005/2009</a:t>
            </a:r>
            <a:endParaRPr lang="pt-BR" sz="850" b="1" i="1" dirty="0" smtClean="0">
              <a:solidFill>
                <a:srgbClr val="077A9E"/>
              </a:solidFill>
              <a:latin typeface="Arial"/>
              <a:cs typeface="Arial"/>
            </a:endParaRPr>
          </a:p>
          <a:p>
            <a:pPr marL="12700" marR="5080">
              <a:lnSpc>
                <a:spcPct val="142400"/>
              </a:lnSpc>
              <a:spcBef>
                <a:spcPts val="95"/>
              </a:spcBef>
            </a:pPr>
            <a:r>
              <a:rPr lang="pt-BR" sz="850" spc="10" dirty="0" smtClean="0">
                <a:solidFill>
                  <a:srgbClr val="3F3F3F"/>
                </a:solidFill>
                <a:latin typeface="Arial"/>
                <a:cs typeface="Arial"/>
              </a:rPr>
              <a:t>SUPPORT AND FOMENTATION</a:t>
            </a:r>
            <a:r>
              <a:rPr lang="pt-BR" sz="850" spc="10" dirty="0" smtClean="0">
                <a:solidFill>
                  <a:srgbClr val="3F3F3F"/>
                </a:solidFill>
                <a:latin typeface="Arial"/>
                <a:cs typeface="Arial"/>
              </a:rPr>
              <a:t>: </a:t>
            </a:r>
            <a:r>
              <a:rPr lang="pt-BR" sz="850" b="1" i="1" dirty="0" err="1" smtClean="0">
                <a:solidFill>
                  <a:srgbClr val="077A9E"/>
                </a:solidFill>
                <a:latin typeface="Arial"/>
                <a:cs typeface="Arial"/>
              </a:rPr>
              <a:t>process</a:t>
            </a:r>
            <a:r>
              <a:rPr lang="pt-BR" sz="850" b="1" i="1" dirty="0" smtClean="0">
                <a:solidFill>
                  <a:srgbClr val="077A9E"/>
                </a:solidFill>
                <a:latin typeface="Arial"/>
                <a:cs typeface="Arial"/>
              </a:rPr>
              <a:t> no 03/02176-7 </a:t>
            </a:r>
            <a:r>
              <a:rPr lang="en-US" sz="850" b="1" i="1" dirty="0" smtClean="0">
                <a:solidFill>
                  <a:srgbClr val="077A9E"/>
                </a:solidFill>
                <a:latin typeface="Arial"/>
                <a:cs typeface="Arial"/>
              </a:rPr>
              <a:t>São Paulo Research Foundation</a:t>
            </a:r>
            <a:r>
              <a:rPr lang="pt-BR" sz="850" b="1" i="1" dirty="0" smtClean="0">
                <a:solidFill>
                  <a:srgbClr val="077A9E"/>
                </a:solidFill>
                <a:latin typeface="Arial"/>
                <a:cs typeface="Arial"/>
              </a:rPr>
              <a:t> (FAPESP</a:t>
            </a:r>
            <a:r>
              <a:rPr lang="pt-BR" sz="850" b="1" i="1" dirty="0">
                <a:solidFill>
                  <a:srgbClr val="077A9E"/>
                </a:solidFill>
                <a:latin typeface="Arial"/>
                <a:cs typeface="Arial"/>
              </a:rPr>
              <a:t>). “</a:t>
            </a:r>
            <a:r>
              <a:rPr lang="pt-BR" sz="850" b="1" i="1" dirty="0" err="1">
                <a:solidFill>
                  <a:srgbClr val="077A9E"/>
                </a:solidFill>
                <a:latin typeface="Arial"/>
                <a:cs typeface="Arial"/>
              </a:rPr>
              <a:t>Opinions</a:t>
            </a:r>
            <a:r>
              <a:rPr lang="pt-BR" sz="850" b="1" i="1" dirty="0">
                <a:solidFill>
                  <a:srgbClr val="077A9E"/>
                </a:solidFill>
                <a:latin typeface="Arial"/>
                <a:cs typeface="Arial"/>
              </a:rPr>
              <a:t>, </a:t>
            </a:r>
            <a:r>
              <a:rPr lang="pt-BR" sz="850" b="1" i="1" dirty="0" err="1">
                <a:solidFill>
                  <a:srgbClr val="077A9E"/>
                </a:solidFill>
                <a:latin typeface="Arial"/>
                <a:cs typeface="Arial"/>
              </a:rPr>
              <a:t>hyphoteses</a:t>
            </a:r>
            <a:r>
              <a:rPr lang="pt-BR" sz="850" b="1" i="1" dirty="0">
                <a:solidFill>
                  <a:srgbClr val="077A9E"/>
                </a:solidFill>
                <a:latin typeface="Arial"/>
                <a:cs typeface="Arial"/>
              </a:rPr>
              <a:t> </a:t>
            </a:r>
            <a:r>
              <a:rPr lang="pt-BR" sz="850" b="1" i="1" dirty="0" err="1">
                <a:solidFill>
                  <a:srgbClr val="077A9E"/>
                </a:solidFill>
                <a:latin typeface="Arial"/>
                <a:cs typeface="Arial"/>
              </a:rPr>
              <a:t>and</a:t>
            </a:r>
            <a:r>
              <a:rPr lang="pt-BR" sz="850" b="1" i="1" dirty="0">
                <a:solidFill>
                  <a:srgbClr val="077A9E"/>
                </a:solidFill>
                <a:latin typeface="Arial"/>
                <a:cs typeface="Arial"/>
              </a:rPr>
              <a:t> </a:t>
            </a:r>
            <a:r>
              <a:rPr lang="pt-BR" sz="850" b="1" i="1" dirty="0" err="1">
                <a:solidFill>
                  <a:srgbClr val="077A9E"/>
                </a:solidFill>
                <a:latin typeface="Arial"/>
                <a:cs typeface="Arial"/>
              </a:rPr>
              <a:t>conclusions</a:t>
            </a:r>
            <a:r>
              <a:rPr lang="pt-BR" sz="850" b="1" i="1" dirty="0">
                <a:solidFill>
                  <a:srgbClr val="077A9E"/>
                </a:solidFill>
                <a:latin typeface="Arial"/>
                <a:cs typeface="Arial"/>
              </a:rPr>
              <a:t> </a:t>
            </a:r>
            <a:r>
              <a:rPr lang="pt-BR" sz="850" b="1" i="1" dirty="0" err="1">
                <a:solidFill>
                  <a:srgbClr val="077A9E"/>
                </a:solidFill>
                <a:latin typeface="Arial"/>
                <a:cs typeface="Arial"/>
              </a:rPr>
              <a:t>or</a:t>
            </a:r>
            <a:r>
              <a:rPr lang="pt-BR" sz="850" b="1" i="1" dirty="0">
                <a:solidFill>
                  <a:srgbClr val="077A9E"/>
                </a:solidFill>
                <a:latin typeface="Arial"/>
                <a:cs typeface="Arial"/>
              </a:rPr>
              <a:t> </a:t>
            </a:r>
            <a:r>
              <a:rPr lang="pt-BR" sz="850" b="1" i="1" dirty="0" err="1">
                <a:solidFill>
                  <a:srgbClr val="077A9E"/>
                </a:solidFill>
                <a:latin typeface="Arial"/>
                <a:cs typeface="Arial"/>
              </a:rPr>
              <a:t>reccomendations</a:t>
            </a:r>
            <a:r>
              <a:rPr lang="pt-BR" sz="850" b="1" i="1" dirty="0">
                <a:solidFill>
                  <a:srgbClr val="077A9E"/>
                </a:solidFill>
                <a:latin typeface="Arial"/>
                <a:cs typeface="Arial"/>
              </a:rPr>
              <a:t> </a:t>
            </a:r>
            <a:r>
              <a:rPr lang="pt-BR" sz="850" b="1" i="1" dirty="0" err="1">
                <a:solidFill>
                  <a:srgbClr val="077A9E"/>
                </a:solidFill>
                <a:latin typeface="Arial"/>
                <a:cs typeface="Arial"/>
              </a:rPr>
              <a:t>expressed</a:t>
            </a:r>
            <a:r>
              <a:rPr lang="pt-BR" sz="850" b="1" i="1" dirty="0">
                <a:solidFill>
                  <a:srgbClr val="077A9E"/>
                </a:solidFill>
                <a:latin typeface="Arial"/>
                <a:cs typeface="Arial"/>
              </a:rPr>
              <a:t> in </a:t>
            </a:r>
            <a:r>
              <a:rPr lang="pt-BR" sz="850" b="1" i="1" dirty="0" err="1">
                <a:solidFill>
                  <a:srgbClr val="077A9E"/>
                </a:solidFill>
                <a:latin typeface="Arial"/>
                <a:cs typeface="Arial"/>
              </a:rPr>
              <a:t>this</a:t>
            </a:r>
            <a:r>
              <a:rPr lang="pt-BR" sz="850" b="1" i="1" dirty="0">
                <a:solidFill>
                  <a:srgbClr val="077A9E"/>
                </a:solidFill>
                <a:latin typeface="Arial"/>
                <a:cs typeface="Arial"/>
              </a:rPr>
              <a:t> material are </a:t>
            </a:r>
            <a:r>
              <a:rPr lang="pt-BR" sz="850" b="1" i="1" dirty="0" err="1">
                <a:solidFill>
                  <a:srgbClr val="077A9E"/>
                </a:solidFill>
                <a:latin typeface="Arial"/>
                <a:cs typeface="Arial"/>
              </a:rPr>
              <a:t>the</a:t>
            </a:r>
            <a:r>
              <a:rPr lang="pt-BR" sz="850" b="1" i="1" dirty="0">
                <a:solidFill>
                  <a:srgbClr val="077A9E"/>
                </a:solidFill>
                <a:latin typeface="Arial"/>
                <a:cs typeface="Arial"/>
              </a:rPr>
              <a:t> </a:t>
            </a:r>
            <a:r>
              <a:rPr lang="pt-BR" sz="850" b="1" i="1" dirty="0" err="1">
                <a:solidFill>
                  <a:srgbClr val="077A9E"/>
                </a:solidFill>
                <a:latin typeface="Arial"/>
                <a:cs typeface="Arial"/>
              </a:rPr>
              <a:t>resposability</a:t>
            </a:r>
            <a:r>
              <a:rPr lang="pt-BR" sz="850" b="1" i="1" dirty="0">
                <a:solidFill>
                  <a:srgbClr val="077A9E"/>
                </a:solidFill>
                <a:latin typeface="Arial"/>
                <a:cs typeface="Arial"/>
              </a:rPr>
              <a:t> </a:t>
            </a:r>
            <a:r>
              <a:rPr lang="pt-BR" sz="850" b="1" i="1" dirty="0" err="1">
                <a:solidFill>
                  <a:srgbClr val="077A9E"/>
                </a:solidFill>
                <a:latin typeface="Arial"/>
                <a:cs typeface="Arial"/>
              </a:rPr>
              <a:t>of</a:t>
            </a:r>
            <a:r>
              <a:rPr lang="pt-BR" sz="850" b="1" i="1" dirty="0">
                <a:solidFill>
                  <a:srgbClr val="077A9E"/>
                </a:solidFill>
                <a:latin typeface="Arial"/>
                <a:cs typeface="Arial"/>
              </a:rPr>
              <a:t> </a:t>
            </a:r>
            <a:r>
              <a:rPr lang="pt-BR" sz="850" b="1" i="1" dirty="0" err="1">
                <a:solidFill>
                  <a:srgbClr val="077A9E"/>
                </a:solidFill>
                <a:latin typeface="Arial"/>
                <a:cs typeface="Arial"/>
              </a:rPr>
              <a:t>the</a:t>
            </a:r>
            <a:r>
              <a:rPr lang="pt-BR" sz="850" b="1" i="1" dirty="0">
                <a:solidFill>
                  <a:srgbClr val="077A9E"/>
                </a:solidFill>
                <a:latin typeface="Arial"/>
                <a:cs typeface="Arial"/>
              </a:rPr>
              <a:t> </a:t>
            </a:r>
            <a:r>
              <a:rPr lang="pt-BR" sz="850" b="1" i="1" dirty="0" err="1">
                <a:solidFill>
                  <a:srgbClr val="077A9E"/>
                </a:solidFill>
                <a:latin typeface="Arial"/>
                <a:cs typeface="Arial"/>
              </a:rPr>
              <a:t>author</a:t>
            </a:r>
            <a:r>
              <a:rPr lang="pt-BR" sz="850" b="1" i="1" dirty="0">
                <a:solidFill>
                  <a:srgbClr val="077A9E"/>
                </a:solidFill>
                <a:latin typeface="Arial"/>
                <a:cs typeface="Arial"/>
              </a:rPr>
              <a:t>(s) </a:t>
            </a:r>
            <a:r>
              <a:rPr lang="pt-BR" sz="850" b="1" i="1" dirty="0" err="1">
                <a:solidFill>
                  <a:srgbClr val="077A9E"/>
                </a:solidFill>
                <a:latin typeface="Arial"/>
                <a:cs typeface="Arial"/>
              </a:rPr>
              <a:t>and</a:t>
            </a:r>
            <a:r>
              <a:rPr lang="pt-BR" sz="850" b="1" i="1" dirty="0">
                <a:solidFill>
                  <a:srgbClr val="077A9E"/>
                </a:solidFill>
                <a:latin typeface="Arial"/>
                <a:cs typeface="Arial"/>
              </a:rPr>
              <a:t> </a:t>
            </a:r>
            <a:r>
              <a:rPr lang="pt-BR" sz="850" b="1" i="1" dirty="0" err="1">
                <a:solidFill>
                  <a:srgbClr val="077A9E"/>
                </a:solidFill>
                <a:latin typeface="Arial"/>
                <a:cs typeface="Arial"/>
              </a:rPr>
              <a:t>not</a:t>
            </a:r>
            <a:r>
              <a:rPr lang="pt-BR" sz="850" b="1" i="1" dirty="0">
                <a:solidFill>
                  <a:srgbClr val="077A9E"/>
                </a:solidFill>
                <a:latin typeface="Arial"/>
                <a:cs typeface="Arial"/>
              </a:rPr>
              <a:t> </a:t>
            </a:r>
            <a:r>
              <a:rPr lang="pt-BR" sz="850" b="1" i="1" dirty="0" err="1">
                <a:solidFill>
                  <a:srgbClr val="077A9E"/>
                </a:solidFill>
                <a:latin typeface="Arial"/>
                <a:cs typeface="Arial"/>
              </a:rPr>
              <a:t>necessarily</a:t>
            </a:r>
            <a:r>
              <a:rPr lang="pt-BR" sz="850" b="1" i="1" dirty="0">
                <a:solidFill>
                  <a:srgbClr val="077A9E"/>
                </a:solidFill>
                <a:latin typeface="Arial"/>
                <a:cs typeface="Arial"/>
              </a:rPr>
              <a:t> </a:t>
            </a:r>
            <a:r>
              <a:rPr lang="pt-BR" sz="850" b="1" i="1" dirty="0" err="1">
                <a:solidFill>
                  <a:srgbClr val="077A9E"/>
                </a:solidFill>
                <a:latin typeface="Arial"/>
                <a:cs typeface="Arial"/>
              </a:rPr>
              <a:t>reflect</a:t>
            </a:r>
            <a:r>
              <a:rPr lang="pt-BR" sz="850" b="1" i="1" dirty="0">
                <a:solidFill>
                  <a:srgbClr val="077A9E"/>
                </a:solidFill>
                <a:latin typeface="Arial"/>
                <a:cs typeface="Arial"/>
              </a:rPr>
              <a:t> </a:t>
            </a:r>
            <a:r>
              <a:rPr lang="pt-BR" sz="850" b="1" i="1" dirty="0" err="1">
                <a:solidFill>
                  <a:srgbClr val="077A9E"/>
                </a:solidFill>
                <a:latin typeface="Arial"/>
                <a:cs typeface="Arial"/>
              </a:rPr>
              <a:t>the</a:t>
            </a:r>
            <a:r>
              <a:rPr lang="pt-BR" sz="850" b="1" i="1" dirty="0">
                <a:solidFill>
                  <a:srgbClr val="077A9E"/>
                </a:solidFill>
                <a:latin typeface="Arial"/>
                <a:cs typeface="Arial"/>
              </a:rPr>
              <a:t> </a:t>
            </a:r>
            <a:r>
              <a:rPr lang="pt-BR" sz="850" b="1" i="1" dirty="0" err="1">
                <a:solidFill>
                  <a:srgbClr val="077A9E"/>
                </a:solidFill>
                <a:latin typeface="Arial"/>
                <a:cs typeface="Arial"/>
              </a:rPr>
              <a:t>vision</a:t>
            </a:r>
            <a:r>
              <a:rPr lang="pt-BR" sz="850" b="1" i="1" dirty="0">
                <a:solidFill>
                  <a:srgbClr val="077A9E"/>
                </a:solidFill>
                <a:latin typeface="Arial"/>
                <a:cs typeface="Arial"/>
              </a:rPr>
              <a:t> </a:t>
            </a:r>
            <a:r>
              <a:rPr lang="pt-BR" sz="850" b="1" i="1" dirty="0" err="1">
                <a:solidFill>
                  <a:srgbClr val="077A9E"/>
                </a:solidFill>
                <a:latin typeface="Arial"/>
                <a:cs typeface="Arial"/>
              </a:rPr>
              <a:t>of</a:t>
            </a:r>
            <a:r>
              <a:rPr lang="pt-BR" sz="850" b="1" i="1" dirty="0">
                <a:solidFill>
                  <a:srgbClr val="077A9E"/>
                </a:solidFill>
                <a:latin typeface="Arial"/>
                <a:cs typeface="Arial"/>
              </a:rPr>
              <a:t> FAPESP”.</a:t>
            </a:r>
            <a:r>
              <a:rPr sz="850" b="1" i="1" dirty="0" smtClean="0">
                <a:solidFill>
                  <a:srgbClr val="077A9E"/>
                </a:solidFill>
                <a:latin typeface="Arial"/>
                <a:cs typeface="Arial"/>
              </a:rPr>
              <a:t> </a:t>
            </a:r>
            <a:r>
              <a:rPr lang="pt-BR" sz="850" b="1" i="1" dirty="0" smtClean="0">
                <a:solidFill>
                  <a:srgbClr val="077A9E"/>
                </a:solidFill>
                <a:latin typeface="Arial"/>
                <a:cs typeface="Arial"/>
              </a:rPr>
              <a:t>  </a:t>
            </a:r>
          </a:p>
          <a:p>
            <a:pPr marL="12700" marR="5080">
              <a:lnSpc>
                <a:spcPct val="142400"/>
              </a:lnSpc>
              <a:spcBef>
                <a:spcPts val="95"/>
              </a:spcBef>
            </a:pPr>
            <a:r>
              <a:rPr lang="pt-BR" sz="850" b="1" i="1" dirty="0" smtClean="0">
                <a:solidFill>
                  <a:srgbClr val="077A9E"/>
                </a:solidFill>
                <a:latin typeface="Arial"/>
                <a:cs typeface="Arial"/>
              </a:rPr>
              <a:t>CNPq;</a:t>
            </a:r>
          </a:p>
          <a:p>
            <a:pPr marL="12700" marR="5080">
              <a:lnSpc>
                <a:spcPct val="142400"/>
              </a:lnSpc>
              <a:spcBef>
                <a:spcPts val="95"/>
              </a:spcBef>
            </a:pPr>
            <a:r>
              <a:rPr lang="pt-BR" sz="850" b="1" i="1" dirty="0" err="1" smtClean="0">
                <a:solidFill>
                  <a:srgbClr val="077A9E"/>
                </a:solidFill>
                <a:latin typeface="Arial"/>
                <a:cs typeface="Arial"/>
              </a:rPr>
              <a:t>Institute</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of</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Chemistry</a:t>
            </a:r>
            <a:r>
              <a:rPr lang="pt-BR" sz="850" b="1" i="1" dirty="0" smtClean="0">
                <a:solidFill>
                  <a:srgbClr val="077A9E"/>
                </a:solidFill>
                <a:latin typeface="Arial"/>
                <a:cs typeface="Arial"/>
              </a:rPr>
              <a:t> </a:t>
            </a:r>
            <a:r>
              <a:rPr lang="pt-BR" sz="850" b="1" i="1" dirty="0" smtClean="0">
                <a:solidFill>
                  <a:srgbClr val="077A9E"/>
                </a:solidFill>
                <a:latin typeface="Arial"/>
                <a:cs typeface="Arial"/>
              </a:rPr>
              <a:t>– </a:t>
            </a:r>
            <a:r>
              <a:rPr lang="pt-BR" sz="850" b="1" i="1" spc="0" dirty="0" smtClean="0">
                <a:solidFill>
                  <a:srgbClr val="077A9E"/>
                </a:solidFill>
                <a:latin typeface="Arial"/>
                <a:cs typeface="Arial"/>
              </a:rPr>
              <a:t>USP. </a:t>
            </a:r>
          </a:p>
          <a:p>
            <a:pPr marL="12700" marR="5080">
              <a:lnSpc>
                <a:spcPct val="142400"/>
              </a:lnSpc>
              <a:spcBef>
                <a:spcPts val="95"/>
              </a:spcBef>
            </a:pPr>
            <a:r>
              <a:rPr lang="pt-BR" sz="850" b="1" i="1" spc="-5" dirty="0" err="1" smtClean="0">
                <a:solidFill>
                  <a:srgbClr val="077A9E"/>
                </a:solidFill>
                <a:latin typeface="Arial"/>
                <a:cs typeface="Arial"/>
              </a:rPr>
              <a:t>Patent</a:t>
            </a:r>
            <a:r>
              <a:rPr lang="pt-BR" sz="850" b="1" i="1" spc="-5" dirty="0" smtClean="0">
                <a:solidFill>
                  <a:srgbClr val="077A9E"/>
                </a:solidFill>
                <a:latin typeface="Arial"/>
                <a:cs typeface="Arial"/>
              </a:rPr>
              <a:t> </a:t>
            </a:r>
            <a:r>
              <a:rPr lang="pt-BR" sz="850" b="1" i="1" spc="-5" dirty="0" err="1" smtClean="0">
                <a:solidFill>
                  <a:srgbClr val="077A9E"/>
                </a:solidFill>
                <a:latin typeface="Arial"/>
                <a:cs typeface="Arial"/>
              </a:rPr>
              <a:t>protect</a:t>
            </a:r>
            <a:r>
              <a:rPr lang="pt-BR" sz="850" b="1" i="1" spc="-5" dirty="0" smtClean="0">
                <a:solidFill>
                  <a:srgbClr val="077A9E"/>
                </a:solidFill>
                <a:latin typeface="Arial"/>
                <a:cs typeface="Arial"/>
              </a:rPr>
              <a:t> </a:t>
            </a:r>
            <a:r>
              <a:rPr lang="pt-BR" sz="850" b="1" i="1" spc="-5" dirty="0" err="1" smtClean="0">
                <a:solidFill>
                  <a:srgbClr val="077A9E"/>
                </a:solidFill>
                <a:latin typeface="Arial"/>
                <a:cs typeface="Arial"/>
              </a:rPr>
              <a:t>under</a:t>
            </a:r>
            <a:r>
              <a:rPr lang="pt-BR" sz="850" b="1" i="1" spc="-5" dirty="0" smtClean="0">
                <a:solidFill>
                  <a:srgbClr val="077A9E"/>
                </a:solidFill>
                <a:latin typeface="Arial"/>
                <a:cs typeface="Arial"/>
              </a:rPr>
              <a:t> </a:t>
            </a:r>
            <a:r>
              <a:rPr lang="pt-BR" sz="850" b="1" i="1" spc="-5" dirty="0" err="1" smtClean="0">
                <a:solidFill>
                  <a:srgbClr val="077A9E"/>
                </a:solidFill>
                <a:latin typeface="Arial"/>
                <a:cs typeface="Arial"/>
              </a:rPr>
              <a:t>the</a:t>
            </a:r>
            <a:r>
              <a:rPr sz="850" b="1" i="1" spc="5" dirty="0" smtClean="0">
                <a:solidFill>
                  <a:srgbClr val="077A9E"/>
                </a:solidFill>
                <a:latin typeface="Arial"/>
                <a:cs typeface="Arial"/>
              </a:rPr>
              <a:t> </a:t>
            </a:r>
            <a:r>
              <a:rPr sz="850" b="1" i="1" spc="-5" dirty="0">
                <a:solidFill>
                  <a:srgbClr val="077A9E"/>
                </a:solidFill>
                <a:latin typeface="Arial"/>
                <a:cs typeface="Arial"/>
              </a:rPr>
              <a:t>nº</a:t>
            </a:r>
            <a:r>
              <a:rPr sz="850" b="1" i="1" spc="-5" dirty="0" smtClean="0">
                <a:solidFill>
                  <a:srgbClr val="077A9E"/>
                </a:solidFill>
                <a:latin typeface="Arial"/>
                <a:cs typeface="Arial"/>
              </a:rPr>
              <a:t>:</a:t>
            </a:r>
            <a:r>
              <a:rPr lang="pt-BR" sz="850" b="1" i="1" spc="-5" dirty="0">
                <a:solidFill>
                  <a:srgbClr val="077A9E"/>
                </a:solidFill>
                <a:latin typeface="Arial"/>
                <a:cs typeface="Arial"/>
              </a:rPr>
              <a:t>  PI 0900645-1</a:t>
            </a:r>
            <a:endParaRPr sz="850" dirty="0">
              <a:latin typeface="Arial"/>
              <a:cs typeface="Arial"/>
            </a:endParaRPr>
          </a:p>
        </p:txBody>
      </p:sp>
      <p:sp>
        <p:nvSpPr>
          <p:cNvPr id="8" name="object 8"/>
          <p:cNvSpPr txBox="1"/>
          <p:nvPr/>
        </p:nvSpPr>
        <p:spPr>
          <a:xfrm>
            <a:off x="5889200" y="9989482"/>
            <a:ext cx="1346977" cy="585930"/>
          </a:xfrm>
          <a:prstGeom prst="rect">
            <a:avLst/>
          </a:prstGeom>
        </p:spPr>
        <p:txBody>
          <a:bodyPr vert="horz" wrap="square" lIns="0" tIns="12065" rIns="0" bIns="0" rtlCol="0">
            <a:spAutoFit/>
          </a:bodyPr>
          <a:lstStyle/>
          <a:p>
            <a:pPr marL="12700" marR="5080" indent="-29845" algn="ctr">
              <a:lnSpc>
                <a:spcPct val="134500"/>
              </a:lnSpc>
              <a:spcBef>
                <a:spcPts val="95"/>
              </a:spcBef>
            </a:pPr>
            <a:r>
              <a:rPr lang="pt-BR" sz="900" b="1" spc="10" dirty="0" smtClean="0">
                <a:solidFill>
                  <a:srgbClr val="077A9E"/>
                </a:solidFill>
                <a:latin typeface="Arial"/>
                <a:cs typeface="Arial"/>
              </a:rPr>
              <a:t>São Paulo Pole </a:t>
            </a:r>
            <a:endParaRPr lang="pt-BR" sz="900" b="1" spc="10" dirty="0" smtClean="0">
              <a:solidFill>
                <a:srgbClr val="077A9E"/>
              </a:solidFill>
              <a:latin typeface="Arial"/>
              <a:cs typeface="Arial"/>
            </a:endParaRPr>
          </a:p>
          <a:p>
            <a:pPr marL="12700" marR="5080" indent="-29845" algn="ctr">
              <a:lnSpc>
                <a:spcPct val="134500"/>
              </a:lnSpc>
              <a:spcBef>
                <a:spcPts val="95"/>
              </a:spcBef>
            </a:pPr>
            <a:r>
              <a:rPr lang="pt-BR" sz="900" dirty="0" err="1" smtClean="0">
                <a:latin typeface="Arial"/>
                <a:cs typeface="Arial"/>
                <a:hlinkClick r:id="rId2"/>
              </a:rPr>
              <a:t>alelima</a:t>
            </a:r>
            <a:r>
              <a:rPr sz="900" dirty="0" smtClean="0">
                <a:latin typeface="Arial"/>
                <a:cs typeface="Arial"/>
                <a:hlinkClick r:id="rId2"/>
              </a:rPr>
              <a:t>@usp.br </a:t>
            </a:r>
            <a:r>
              <a:rPr sz="900" dirty="0" smtClean="0">
                <a:latin typeface="Arial"/>
                <a:cs typeface="Arial"/>
              </a:rPr>
              <a:t> </a:t>
            </a:r>
            <a:r>
              <a:rPr sz="900" b="1" spc="10" dirty="0">
                <a:solidFill>
                  <a:srgbClr val="0070BF"/>
                </a:solidFill>
                <a:latin typeface="Arial"/>
                <a:cs typeface="Arial"/>
                <a:hlinkClick r:id="rId3"/>
              </a:rPr>
              <a:t>www.patentes.usp.br</a:t>
            </a:r>
            <a:endParaRPr sz="900" dirty="0">
              <a:latin typeface="Arial"/>
              <a:cs typeface="Arial"/>
            </a:endParaRPr>
          </a:p>
        </p:txBody>
      </p:sp>
      <p:pic>
        <p:nvPicPr>
          <p:cNvPr id="11" name="Image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11450" y="5449535"/>
            <a:ext cx="1600200" cy="2133600"/>
          </a:xfrm>
          <a:prstGeom prst="rect">
            <a:avLst/>
          </a:prstGeom>
        </p:spPr>
      </p:pic>
      <p:pic>
        <p:nvPicPr>
          <p:cNvPr id="12" name="Imagem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512571" y="5449535"/>
            <a:ext cx="1594411" cy="2125881"/>
          </a:xfrm>
          <a:prstGeom prst="rect">
            <a:avLst/>
          </a:prstGeom>
        </p:spPr>
      </p:pic>
      <p:pic>
        <p:nvPicPr>
          <p:cNvPr id="4" name="Imagem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4773" y="8396984"/>
            <a:ext cx="3697822" cy="68351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TotalTime>
  <Words>424</Words>
  <Application>Microsoft Office PowerPoint</Application>
  <PresentationFormat>Personalizar</PresentationFormat>
  <Paragraphs>22</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Verdana</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E MÉTODO DE PROPULSÃO E CONTROLE PARA PLATAFORMAS DE LANÇAMENTO DE VEÍCULOS AÉREOS</dc:title>
  <dc:creator>Janaina Almeida</dc:creator>
  <cp:lastModifiedBy>Rafael Sandim</cp:lastModifiedBy>
  <cp:revision>57</cp:revision>
  <cp:lastPrinted>2018-08-07T17:16:15Z</cp:lastPrinted>
  <dcterms:created xsi:type="dcterms:W3CDTF">2018-04-12T15:56:28Z</dcterms:created>
  <dcterms:modified xsi:type="dcterms:W3CDTF">2018-10-01T17:44:37Z</dcterms:modified>
</cp:coreProperties>
</file>