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Cavalheiro" initials="AC" lastIdx="3" clrIdx="0">
    <p:extLst>
      <p:ext uri="{19B8F6BF-5375-455C-9EA6-DF929625EA0E}">
        <p15:presenceInfo xmlns:p15="http://schemas.microsoft.com/office/powerpoint/2012/main" userId="324823b8acfc24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64" autoAdjust="0"/>
  </p:normalViewPr>
  <p:slideViewPr>
    <p:cSldViewPr>
      <p:cViewPr>
        <p:scale>
          <a:sx n="130" d="100"/>
          <a:sy n="130" d="100"/>
        </p:scale>
        <p:origin x="318" y="-8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1T16:24:16.526" idx="1">
    <p:pos x="4577" y="5262"/>
    <p:text>Fiz algumas correções iniciais no texto, indicadas em vermelho.</p:text>
    <p:extLst>
      <p:ext uri="{C676402C-5697-4E1C-873F-D02D1690AC5C}">
        <p15:threadingInfo xmlns:p15="http://schemas.microsoft.com/office/powerpoint/2012/main" timeZoneBias="180"/>
      </p:ext>
    </p:extLst>
  </p:cm>
  <p:cm authorId="1" dt="2018-08-21T16:25:32.017" idx="2">
    <p:pos x="4577" y="5358"/>
    <p:text>Em Aplicações, poderiamos acrescentar a prevenção, principalmente quando o uso for associado com antiinflamagtorios (em humanos ou animais) que sabidamente causam ulceras gastricas.</p:text>
    <p:extLst>
      <p:ext uri="{C676402C-5697-4E1C-873F-D02D1690AC5C}">
        <p15:threadingInfo xmlns:p15="http://schemas.microsoft.com/office/powerpoint/2012/main" timeZoneBias="180">
          <p15:parentCm authorId="1" idx="1"/>
        </p15:threadingInfo>
      </p:ext>
    </p:extLst>
  </p:cm>
  <p:cm authorId="1" dt="2018-08-21T16:26:08.646" idx="3">
    <p:pos x="4577" y="5454"/>
    <p:text>Estsagio de desenvolvimento - Um degrade na caixa de teste in vivo poderia ser incluido, pq já fizemos testes em ratos. Que acham?</p:text>
    <p:extLst>
      <p:ext uri="{C676402C-5697-4E1C-873F-D02D1690AC5C}">
        <p15:threadingInfo xmlns:p15="http://schemas.microsoft.com/office/powerpoint/2012/main" timeZoneBias="18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373"/>
            <a:ext cx="1623467" cy="1067061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entes.usp.br/" TargetMode="External"/><Relationship Id="rId7" Type="http://schemas.openxmlformats.org/officeDocument/2006/relationships/comments" Target="../comments/comment1.xml"/><Relationship Id="rId2" Type="http://schemas.openxmlformats.org/officeDocument/2006/relationships/hyperlink" Target="mailto:eduardobrito@usp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0011" y="182110"/>
            <a:ext cx="5089525" cy="1085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9900"/>
              </a:lnSpc>
              <a:spcBef>
                <a:spcPts val="95"/>
              </a:spcBef>
            </a:pPr>
            <a:r>
              <a:rPr lang="pt-BR" sz="1550" b="1" spc="10" dirty="0" smtClean="0">
                <a:solidFill>
                  <a:srgbClr val="077A9E"/>
                </a:solidFill>
                <a:latin typeface="Arial"/>
                <a:cs typeface="Arial"/>
              </a:rPr>
              <a:t>FORMULAÇÃO FITOTERÁPICA PARA O TRATAMENTO DE ÚLCERAS GÁSTRICAS EM ANIMAIS.</a:t>
            </a:r>
            <a:endParaRPr sz="1550" b="1" spc="10" dirty="0">
              <a:solidFill>
                <a:srgbClr val="077A9E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3981" y="1372102"/>
            <a:ext cx="5402580" cy="405822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35"/>
              </a:spcBef>
            </a:pPr>
            <a:r>
              <a:rPr lang="pt-BR" sz="950" b="1" i="1" spc="15" dirty="0" smtClean="0">
                <a:solidFill>
                  <a:srgbClr val="077A9E"/>
                </a:solidFill>
                <a:latin typeface="Verdana"/>
                <a:cs typeface="Verdana"/>
              </a:rPr>
              <a:t>ALBERTO JOSÉ CAVALHEIRO; ANDRÉ GONZAGA DOS SANTOS; ARISTEU GOMES TININIS; JAYME ANTÔNIO ABOIM SERTIÉ; MARCELO RODRIGUES; RICARDO GOMIDE WOISKY DO RIO; VANDERLAN DA SILVA BOLZANI; 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INTRODUÇÃO</a:t>
            </a:r>
            <a:endParaRPr lang="pt-BR" sz="850" b="1" spc="5" dirty="0" smtClean="0">
              <a:solidFill>
                <a:srgbClr val="077A9E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endParaRPr sz="850" dirty="0" smtClean="0"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Causados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sobretudo por estresse e hábitos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alimentares, distúrbios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do trato gastrintestinal, sobretudo patologias ulcerosas, são tidos como uma das afecções características da vida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moderna e de sua decorrente urbanização.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Dentre os medicamentos mais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consumidos para tratá-la,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o grupo dos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antiulcerosos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 encabeça a lista dos mais vendidos pelo décimo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ano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consecutivo. Esses fármacos,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contudo, resultam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na elevação do pH do suco gástrico e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diminuição da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atividade de enzimas digestivas, resultando em lesões na mucosa gástrica e, consequentemente, facilitando a instalação de infecções oportunistas. 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 gastrite é também uma doença comum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em pequenos animais, como cães e gatos, sendo diagnosticada em 35% dos animais com histórico de vômito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crônico, além de 26 a 48% 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de cães assintomáticos afetados. Suas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principais causas são os medicamentos prescritos para tratar inflamação, dor ou febre, além de hábitos inadequados na dieta e a infecção por parasitas</a:t>
            </a:r>
            <a:r>
              <a:rPr lang="pt-BR" sz="850" dirty="0">
                <a:latin typeface="Arial"/>
                <a:cs typeface="Arial"/>
              </a:rPr>
              <a:t>. 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Pensando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nisso, a descoberta presente provê formulações farmacêuticas contendo extratos, frações ativas e/ou compostos isolados de </a:t>
            </a:r>
            <a:r>
              <a:rPr lang="pt-BR" sz="850" i="1" spc="10" dirty="0">
                <a:solidFill>
                  <a:srgbClr val="3F3F3F"/>
                </a:solidFill>
                <a:latin typeface="Arial"/>
                <a:cs typeface="Arial"/>
              </a:rPr>
              <a:t>Casearia </a:t>
            </a:r>
            <a:r>
              <a:rPr lang="pt-BR" sz="850" i="1" spc="10" dirty="0" err="1">
                <a:solidFill>
                  <a:srgbClr val="3F3F3F"/>
                </a:solidFill>
                <a:latin typeface="Arial"/>
                <a:cs typeface="Arial"/>
              </a:rPr>
              <a:t>sylvestris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, uma planta comum na América do Sul, conhecida por possuir alto poder cicatrizante e apresentar significativa ação </a:t>
            </a:r>
            <a:r>
              <a:rPr lang="pt-BR" sz="850" spc="10" dirty="0" err="1">
                <a:solidFill>
                  <a:srgbClr val="3F3F3F"/>
                </a:solidFill>
                <a:latin typeface="Arial"/>
                <a:cs typeface="Arial"/>
              </a:rPr>
              <a:t>antiulcerogênica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, visando oferecer um tratamento eficaz a distúrbios gastrinteisnais e úlceras em humanos e animais.</a:t>
            </a: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lang="pt-BR" sz="850" spc="10" dirty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790"/>
              </a:spcBef>
            </a:pP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APLICAÇÕES </a:t>
            </a:r>
            <a:r>
              <a:rPr sz="850" b="1" spc="5" dirty="0" smtClean="0">
                <a:solidFill>
                  <a:srgbClr val="077A9E"/>
                </a:solidFill>
                <a:latin typeface="Arial"/>
                <a:cs typeface="Arial"/>
              </a:rPr>
              <a:t>E </a:t>
            </a:r>
            <a:r>
              <a:rPr sz="850" b="1" spc="-5" dirty="0" smtClean="0">
                <a:solidFill>
                  <a:srgbClr val="077A9E"/>
                </a:solidFill>
                <a:latin typeface="Arial"/>
                <a:cs typeface="Arial"/>
              </a:rPr>
              <a:t>PÚBLICO</a:t>
            </a:r>
            <a:r>
              <a:rPr sz="850" b="1" spc="-160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spc="-10" dirty="0" smtClean="0">
                <a:solidFill>
                  <a:srgbClr val="077A9E"/>
                </a:solidFill>
                <a:latin typeface="Arial"/>
                <a:cs typeface="Arial"/>
              </a:rPr>
              <a:t>ALVO</a:t>
            </a:r>
            <a:endParaRPr sz="850" dirty="0" smtClean="0"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endParaRPr lang="pt-BR" sz="850" spc="10" dirty="0" smtClean="0">
              <a:solidFill>
                <a:srgbClr val="3F3F3F"/>
              </a:solidFill>
              <a:latin typeface="Arial"/>
              <a:cs typeface="Arial"/>
            </a:endParaRPr>
          </a:p>
          <a:p>
            <a:pPr marL="12700" marR="8890" indent="612140" algn="just">
              <a:lnSpc>
                <a:spcPct val="102499"/>
              </a:lnSpc>
              <a:spcBef>
                <a:spcPts val="5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 presente invenção serve como ferramenta na área Saúde e Cuidados (Humanos e Animais), visando o tratamento e prevenção de distúrbios do trato gastrintestinal, especialmente gastrite e úlcera gastroduodenal, através de formulações farmacêuticas que contenham o ingrediente ativo de </a:t>
            </a:r>
            <a:r>
              <a:rPr lang="pt-BR" sz="850" i="1" spc="10" dirty="0">
                <a:solidFill>
                  <a:srgbClr val="3F3F3F"/>
                </a:solidFill>
                <a:latin typeface="Arial"/>
                <a:cs typeface="Arial"/>
              </a:rPr>
              <a:t>Casearia </a:t>
            </a:r>
            <a:r>
              <a:rPr lang="pt-BR" sz="850" i="1" spc="10" dirty="0" err="1" smtClean="0">
                <a:solidFill>
                  <a:srgbClr val="3F3F3F"/>
                </a:solidFill>
                <a:latin typeface="Arial"/>
                <a:cs typeface="Arial"/>
              </a:rPr>
              <a:t>sylvestris</a:t>
            </a:r>
            <a:r>
              <a:rPr lang="pt-BR" sz="850" spc="10" dirty="0" smtClean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e suas aplicações em medicamentos.</a:t>
            </a:r>
            <a:endParaRPr sz="850" spc="10" dirty="0">
              <a:solidFill>
                <a:srgbClr val="3F3F3F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7450" y="7645151"/>
            <a:ext cx="5864486" cy="64556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51560" marR="5080" indent="-11430">
              <a:lnSpc>
                <a:spcPct val="139900"/>
              </a:lnSpc>
              <a:spcBef>
                <a:spcPts val="90"/>
              </a:spcBef>
            </a:pPr>
            <a:r>
              <a:rPr sz="900" i="1" dirty="0" err="1">
                <a:latin typeface="Times New Roman"/>
                <a:cs typeface="Times New Roman"/>
              </a:rPr>
              <a:t>Figura</a:t>
            </a:r>
            <a:r>
              <a:rPr lang="pt-BR" sz="900" i="1" dirty="0">
                <a:latin typeface="Times New Roman"/>
                <a:cs typeface="Times New Roman"/>
              </a:rPr>
              <a:t>s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lang="pt-BR" sz="900" i="1" dirty="0">
                <a:latin typeface="Times New Roman"/>
                <a:cs typeface="Times New Roman"/>
              </a:rPr>
              <a:t>– Folha e flor da espécie</a:t>
            </a:r>
            <a:r>
              <a:rPr lang="pt-BR" sz="900" i="1" spc="0" dirty="0" smtClean="0">
                <a:latin typeface="Times New Roman"/>
                <a:cs typeface="Times New Roman"/>
              </a:rPr>
              <a:t> </a:t>
            </a:r>
            <a:r>
              <a:rPr lang="pt-BR" sz="900" i="1" dirty="0">
                <a:latin typeface="Times New Roman"/>
                <a:cs typeface="Times New Roman"/>
              </a:rPr>
              <a:t>Casearia </a:t>
            </a:r>
            <a:r>
              <a:rPr lang="pt-BR" sz="900" i="1" dirty="0" err="1" smtClean="0">
                <a:latin typeface="Times New Roman"/>
                <a:cs typeface="Times New Roman"/>
              </a:rPr>
              <a:t>sylvestris</a:t>
            </a:r>
            <a:r>
              <a:rPr lang="pt-BR" sz="900" i="1" dirty="0">
                <a:latin typeface="Times New Roman"/>
                <a:cs typeface="Times New Roman"/>
              </a:rPr>
              <a:t>, popularmente denominada </a:t>
            </a:r>
            <a:r>
              <a:rPr lang="pt-BR" sz="900" i="1" dirty="0" err="1">
                <a:latin typeface="Times New Roman"/>
                <a:cs typeface="Times New Roman"/>
              </a:rPr>
              <a:t>guaçatonga</a:t>
            </a:r>
            <a:r>
              <a:rPr lang="pt-BR" sz="900" i="1" spc="10" dirty="0" smtClean="0">
                <a:solidFill>
                  <a:srgbClr val="3F3F3F"/>
                </a:solidFill>
                <a:latin typeface="Arial"/>
                <a:cs typeface="Arial"/>
              </a:rPr>
              <a:t>.</a:t>
            </a:r>
            <a:endParaRPr lang="pt-BR" sz="900" i="1" dirty="0">
              <a:latin typeface="Times New Roman"/>
              <a:cs typeface="Times New Roman"/>
            </a:endParaRPr>
          </a:p>
          <a:p>
            <a:pPr marL="1051560" marR="5080" lvl="0" indent="-11430">
              <a:lnSpc>
                <a:spcPct val="139900"/>
              </a:lnSpc>
              <a:spcBef>
                <a:spcPts val="90"/>
              </a:spcBef>
            </a:pPr>
            <a:endParaRPr sz="900" i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lang="pt-BR"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                         </a:t>
            </a:r>
            <a:r>
              <a:rPr sz="850" b="1" spc="0" dirty="0" smtClean="0">
                <a:solidFill>
                  <a:srgbClr val="077A9E"/>
                </a:solidFill>
                <a:latin typeface="Arial"/>
                <a:cs typeface="Arial"/>
              </a:rPr>
              <a:t>ESTÁGIO </a:t>
            </a:r>
            <a:r>
              <a:rPr sz="850" b="1" spc="5" dirty="0">
                <a:solidFill>
                  <a:srgbClr val="077A9E"/>
                </a:solidFill>
                <a:latin typeface="Arial"/>
                <a:cs typeface="Arial"/>
              </a:rPr>
              <a:t>DE</a:t>
            </a:r>
            <a:r>
              <a:rPr sz="850" b="1" spc="-30" dirty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077A9E"/>
                </a:solidFill>
                <a:latin typeface="Arial"/>
                <a:cs typeface="Arial"/>
              </a:rPr>
              <a:t>DESEN</a:t>
            </a:r>
            <a:r>
              <a:rPr lang="pt-BR" sz="850" b="1" dirty="0">
                <a:solidFill>
                  <a:srgbClr val="077A9E"/>
                </a:solidFill>
                <a:latin typeface="Arial"/>
                <a:cs typeface="Arial"/>
              </a:rPr>
              <a:t>V</a:t>
            </a:r>
            <a:r>
              <a:rPr sz="850" b="1" dirty="0">
                <a:solidFill>
                  <a:srgbClr val="077A9E"/>
                </a:solidFill>
                <a:latin typeface="Arial"/>
                <a:cs typeface="Arial"/>
              </a:rPr>
              <a:t>OLVIMENTO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909079" y="9375149"/>
            <a:ext cx="5399912" cy="11651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Área: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Saúde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e Cuidados (Humanos e Animais); Outros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; 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0005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/20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09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spc="10" dirty="0">
                <a:solidFill>
                  <a:srgbClr val="3F3F3F"/>
                </a:solidFill>
                <a:latin typeface="Arial"/>
                <a:cs typeface="Arial"/>
              </a:rPr>
              <a:t>APOIO E FOMENTO: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processo no 03/02176-7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Fundação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de Amparo à Pesquisa do Estado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de São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Paulo (FAPESP). “As opiniões, hipóteses e conclusões ou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recomendações expressas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neste material são de responsabilidade do(s) autor(es) e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não necessariamente </a:t>
            </a:r>
            <a:r>
              <a:rPr lang="pt-BR" sz="850" b="1" i="1" dirty="0">
                <a:solidFill>
                  <a:srgbClr val="077A9E"/>
                </a:solidFill>
                <a:latin typeface="Arial"/>
                <a:cs typeface="Arial"/>
              </a:rPr>
              <a:t>refletem a visão da FAPESP”.</a:t>
            </a:r>
            <a:r>
              <a:rPr sz="850" b="1" i="1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CNPq;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dirty="0" smtClean="0">
                <a:solidFill>
                  <a:srgbClr val="077A9E"/>
                </a:solidFill>
                <a:latin typeface="Arial"/>
                <a:cs typeface="Arial"/>
              </a:rPr>
              <a:t>Instituto de Química – </a:t>
            </a:r>
            <a:r>
              <a:rPr lang="pt-BR" sz="850" b="1" i="1" spc="0" dirty="0" smtClean="0">
                <a:solidFill>
                  <a:srgbClr val="077A9E"/>
                </a:solidFill>
                <a:latin typeface="Arial"/>
                <a:cs typeface="Arial"/>
              </a:rPr>
              <a:t>USP. </a:t>
            </a:r>
          </a:p>
          <a:p>
            <a:pPr marL="12700" marR="5080">
              <a:lnSpc>
                <a:spcPct val="142400"/>
              </a:lnSpc>
              <a:spcBef>
                <a:spcPts val="95"/>
              </a:spcBef>
            </a:pP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P</a:t>
            </a:r>
            <a:r>
              <a:rPr sz="850" b="1" i="1" spc="-5" dirty="0" err="1" smtClean="0">
                <a:solidFill>
                  <a:srgbClr val="077A9E"/>
                </a:solidFill>
                <a:latin typeface="Arial"/>
                <a:cs typeface="Arial"/>
              </a:rPr>
              <a:t>rotegida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 </a:t>
            </a:r>
            <a:r>
              <a:rPr sz="850" b="1" i="1" dirty="0">
                <a:solidFill>
                  <a:srgbClr val="077A9E"/>
                </a:solidFill>
                <a:latin typeface="Arial"/>
                <a:cs typeface="Arial"/>
              </a:rPr>
              <a:t>sob </a:t>
            </a:r>
            <a:r>
              <a:rPr sz="850" b="1" i="1" spc="5" dirty="0">
                <a:solidFill>
                  <a:srgbClr val="077A9E"/>
                </a:solidFill>
                <a:latin typeface="Arial"/>
                <a:cs typeface="Arial"/>
              </a:rPr>
              <a:t>o </a:t>
            </a:r>
            <a:r>
              <a:rPr sz="850" b="1" i="1" spc="-5" dirty="0">
                <a:solidFill>
                  <a:srgbClr val="077A9E"/>
                </a:solidFill>
                <a:latin typeface="Arial"/>
                <a:cs typeface="Arial"/>
              </a:rPr>
              <a:t>nº</a:t>
            </a:r>
            <a:r>
              <a:rPr sz="850" b="1" i="1" spc="-5" dirty="0" smtClean="0">
                <a:solidFill>
                  <a:srgbClr val="077A9E"/>
                </a:solidFill>
                <a:latin typeface="Arial"/>
                <a:cs typeface="Arial"/>
              </a:rPr>
              <a:t>:</a:t>
            </a:r>
            <a:r>
              <a:rPr lang="pt-BR" sz="850" b="1" i="1" spc="-5" dirty="0">
                <a:solidFill>
                  <a:srgbClr val="077A9E"/>
                </a:solidFill>
                <a:latin typeface="Arial"/>
                <a:cs typeface="Arial"/>
              </a:rPr>
              <a:t>  PI 0900645-1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2600" y="10107470"/>
            <a:ext cx="1346977" cy="585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sz="900" b="1" spc="10" dirty="0">
                <a:solidFill>
                  <a:srgbClr val="077A9E"/>
                </a:solidFill>
                <a:latin typeface="Arial"/>
                <a:cs typeface="Arial"/>
              </a:rPr>
              <a:t>Polo </a:t>
            </a:r>
            <a:r>
              <a:rPr lang="pt-BR" sz="900" b="1" spc="10" dirty="0" smtClean="0">
                <a:solidFill>
                  <a:srgbClr val="077A9E"/>
                </a:solidFill>
                <a:latin typeface="Arial"/>
                <a:cs typeface="Arial"/>
              </a:rPr>
              <a:t>São Paulo</a:t>
            </a:r>
          </a:p>
          <a:p>
            <a:pPr marL="12700" marR="5080" indent="-29845" algn="ctr">
              <a:lnSpc>
                <a:spcPct val="134500"/>
              </a:lnSpc>
              <a:spcBef>
                <a:spcPts val="95"/>
              </a:spcBef>
            </a:pPr>
            <a:r>
              <a:rPr lang="pt-BR" sz="900" dirty="0" err="1" smtClean="0">
                <a:latin typeface="Arial"/>
                <a:cs typeface="Arial"/>
                <a:hlinkClick r:id="rId2"/>
              </a:rPr>
              <a:t>alelima</a:t>
            </a:r>
            <a:r>
              <a:rPr sz="900" dirty="0" smtClean="0">
                <a:latin typeface="Arial"/>
                <a:cs typeface="Arial"/>
                <a:hlinkClick r:id="rId2"/>
              </a:rPr>
              <a:t>@usp.br </a:t>
            </a:r>
            <a:r>
              <a:rPr sz="900" dirty="0" smtClean="0">
                <a:latin typeface="Arial"/>
                <a:cs typeface="Arial"/>
              </a:rPr>
              <a:t> </a:t>
            </a:r>
            <a:r>
              <a:rPr sz="900" b="1" spc="10" dirty="0">
                <a:solidFill>
                  <a:srgbClr val="0070BF"/>
                </a:solidFill>
                <a:latin typeface="Arial"/>
                <a:cs typeface="Arial"/>
                <a:hlinkClick r:id="rId3"/>
              </a:rPr>
              <a:t>www.patentes.usp.br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50" y="5449535"/>
            <a:ext cx="1600200" cy="21336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2571" y="5449535"/>
            <a:ext cx="1594411" cy="212588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79" y="8327945"/>
            <a:ext cx="3689211" cy="676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287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E MÉTODO DE PROPULSÃO E CONTROLE PARA PLATAFORMAS DE LANÇAMENTO DE VEÍCULOS AÉREOS</dc:title>
  <dc:creator>Janaina Almeida</dc:creator>
  <cp:lastModifiedBy>Rafael Sandim</cp:lastModifiedBy>
  <cp:revision>52</cp:revision>
  <cp:lastPrinted>2018-08-07T17:16:15Z</cp:lastPrinted>
  <dcterms:created xsi:type="dcterms:W3CDTF">2018-04-12T15:56:28Z</dcterms:created>
  <dcterms:modified xsi:type="dcterms:W3CDTF">2018-09-27T15:56:53Z</dcterms:modified>
</cp:coreProperties>
</file>