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338" autoAdjust="0"/>
    <p:restoredTop sz="94364" autoAdjust="0"/>
  </p:normalViewPr>
  <p:slideViewPr>
    <p:cSldViewPr>
      <p:cViewPr>
        <p:scale>
          <a:sx n="125" d="100"/>
          <a:sy n="125" d="100"/>
        </p:scale>
        <p:origin x="177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7373"/>
            <a:ext cx="1623467" cy="1067061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entes.usp.br/" TargetMode="External"/><Relationship Id="rId7" Type="http://schemas.openxmlformats.org/officeDocument/2006/relationships/image" Target="../media/image5.png"/><Relationship Id="rId2" Type="http://schemas.openxmlformats.org/officeDocument/2006/relationships/hyperlink" Target="mailto:alelima@usp.br" TargetMode="Externa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10011" y="182110"/>
            <a:ext cx="5401309" cy="683585"/>
          </a:xfrm>
          <a:prstGeom prst="rect">
            <a:avLst/>
          </a:prstGeom>
        </p:spPr>
        <p:txBody>
          <a:bodyPr vert="horz" wrap="square" lIns="0" tIns="12065" rIns="0" bIns="0" rtlCol="0">
            <a:spAutoFit/>
          </a:bodyPr>
          <a:lstStyle/>
          <a:p>
            <a:pPr marL="12700" marR="5080" algn="just">
              <a:lnSpc>
                <a:spcPct val="149900"/>
              </a:lnSpc>
              <a:spcBef>
                <a:spcPts val="95"/>
              </a:spcBef>
            </a:pPr>
            <a:r>
              <a:rPr lang="en-US" sz="1550" b="1" spc="5" dirty="0">
                <a:solidFill>
                  <a:srgbClr val="077A9E"/>
                </a:solidFill>
                <a:latin typeface="Arial"/>
                <a:cs typeface="Arial"/>
              </a:rPr>
              <a:t>STEELS FOR ELECTRICAL MOBILITY ENGINES AND OTHER APPLICATIONS AT FREQUENCIES UNTIL 1,5kHz</a:t>
            </a:r>
            <a:endParaRPr lang="pt-BR" sz="1550" dirty="0">
              <a:latin typeface="Arial"/>
              <a:cs typeface="Arial"/>
            </a:endParaRPr>
          </a:p>
        </p:txBody>
      </p:sp>
      <p:sp>
        <p:nvSpPr>
          <p:cNvPr id="3" name="object 3"/>
          <p:cNvSpPr txBox="1"/>
          <p:nvPr/>
        </p:nvSpPr>
        <p:spPr>
          <a:xfrm>
            <a:off x="1810011" y="1058503"/>
            <a:ext cx="5401310" cy="3986156"/>
          </a:xfrm>
          <a:prstGeom prst="rect">
            <a:avLst/>
          </a:prstGeom>
        </p:spPr>
        <p:txBody>
          <a:bodyPr vert="horz" wrap="square" lIns="0" tIns="17145" rIns="0" bIns="0" rtlCol="0">
            <a:spAutoFit/>
          </a:bodyPr>
          <a:lstStyle/>
          <a:p>
            <a:pPr marL="12700">
              <a:lnSpc>
                <a:spcPct val="100000"/>
              </a:lnSpc>
              <a:spcBef>
                <a:spcPts val="135"/>
              </a:spcBef>
            </a:pPr>
            <a:r>
              <a:rPr lang="pt-BR" sz="950" b="1" i="1" spc="15" dirty="0" smtClean="0">
                <a:solidFill>
                  <a:srgbClr val="077A9E"/>
                </a:solidFill>
                <a:latin typeface="Verdana"/>
                <a:cs typeface="Verdana"/>
              </a:rPr>
              <a:t>DANIEL LUIZ RODRIGUES JUNIOR; FERNANDO JOSÉ GOMES LANDGRAF; ADRIANO ALEX DE ALMEIDA; THOMAS SEIJI PASCOTO NISHIKAWA</a:t>
            </a:r>
            <a:endParaRPr sz="950" dirty="0">
              <a:latin typeface="Verdana"/>
              <a:cs typeface="Verdana"/>
            </a:endParaRPr>
          </a:p>
          <a:p>
            <a:pPr>
              <a:lnSpc>
                <a:spcPct val="100000"/>
              </a:lnSpc>
              <a:spcBef>
                <a:spcPts val="20"/>
              </a:spcBef>
            </a:pPr>
            <a:r>
              <a:rPr lang="pt-BR" sz="1400" dirty="0" smtClean="0">
                <a:latin typeface="Times New Roman"/>
                <a:cs typeface="Times New Roman"/>
              </a:rPr>
              <a:t/>
            </a:r>
            <a:br>
              <a:rPr lang="pt-BR" sz="1400" dirty="0" smtClean="0">
                <a:latin typeface="Times New Roman"/>
                <a:cs typeface="Times New Roman"/>
              </a:rPr>
            </a:br>
            <a:endParaRPr sz="1400" dirty="0">
              <a:latin typeface="Times New Roman"/>
              <a:cs typeface="Times New Roman"/>
            </a:endParaRPr>
          </a:p>
          <a:p>
            <a:pPr marL="12700">
              <a:lnSpc>
                <a:spcPct val="100000"/>
              </a:lnSpc>
            </a:pPr>
            <a:r>
              <a:rPr sz="850" b="1" spc="5" dirty="0" smtClean="0">
                <a:solidFill>
                  <a:srgbClr val="077A9E"/>
                </a:solidFill>
                <a:latin typeface="Arial"/>
                <a:cs typeface="Arial"/>
              </a:rPr>
              <a:t>INTRODU</a:t>
            </a:r>
            <a:r>
              <a:rPr lang="pt-BR" sz="850" b="1" spc="5" dirty="0" smtClean="0">
                <a:solidFill>
                  <a:srgbClr val="077A9E"/>
                </a:solidFill>
                <a:latin typeface="Arial"/>
                <a:cs typeface="Arial"/>
              </a:rPr>
              <a:t>CTION</a:t>
            </a:r>
            <a:br>
              <a:rPr lang="pt-BR" sz="850" b="1" spc="5" dirty="0" smtClean="0">
                <a:solidFill>
                  <a:srgbClr val="077A9E"/>
                </a:solidFill>
                <a:latin typeface="Arial"/>
                <a:cs typeface="Arial"/>
              </a:rPr>
            </a:br>
            <a:endParaRPr sz="850" dirty="0" smtClean="0">
              <a:latin typeface="Arial"/>
              <a:cs typeface="Arial"/>
            </a:endParaRPr>
          </a:p>
          <a:p>
            <a:pPr marL="12700" marR="8255" indent="383540" algn="just">
              <a:lnSpc>
                <a:spcPct val="102499"/>
              </a:lnSpc>
              <a:spcBef>
                <a:spcPts val="55"/>
              </a:spcBef>
            </a:pPr>
            <a:r>
              <a:rPr lang="en-US" sz="850" spc="5" dirty="0">
                <a:solidFill>
                  <a:srgbClr val="3F3F3F"/>
                </a:solidFill>
                <a:latin typeface="Arial"/>
                <a:cs typeface="Arial"/>
              </a:rPr>
              <a:t>One of the challenges of electric mobility is to increase the autonomy of vehicles. In addition to improving the batteries, it is necessary to reduce the energy consumption of the electric motors of vehicular traction</a:t>
            </a:r>
            <a:r>
              <a:rPr lang="pt-BR" sz="850" spc="5" dirty="0" smtClean="0">
                <a:solidFill>
                  <a:srgbClr val="3F3F3F"/>
                </a:solidFill>
                <a:latin typeface="Arial"/>
                <a:cs typeface="Arial"/>
              </a:rPr>
              <a:t>. </a:t>
            </a:r>
            <a:r>
              <a:rPr lang="en-US" sz="850" spc="5" dirty="0">
                <a:solidFill>
                  <a:srgbClr val="3F3F3F"/>
                </a:solidFill>
                <a:latin typeface="Arial"/>
                <a:cs typeface="Arial"/>
              </a:rPr>
              <a:t>These motors must work at variable speed and have a higher power density, </a:t>
            </a:r>
            <a:r>
              <a:rPr lang="en-US" sz="850" spc="5" dirty="0" smtClean="0">
                <a:solidFill>
                  <a:srgbClr val="3F3F3F"/>
                </a:solidFill>
                <a:latin typeface="Arial"/>
                <a:cs typeface="Arial"/>
              </a:rPr>
              <a:t>in other words, </a:t>
            </a:r>
            <a:r>
              <a:rPr lang="en-US" sz="850" spc="5" dirty="0">
                <a:solidFill>
                  <a:srgbClr val="3F3F3F"/>
                </a:solidFill>
                <a:latin typeface="Arial"/>
                <a:cs typeface="Arial"/>
              </a:rPr>
              <a:t>they have to be smaller, to save weight</a:t>
            </a:r>
            <a:r>
              <a:rPr lang="pt-BR" sz="850" spc="5" dirty="0" smtClean="0">
                <a:solidFill>
                  <a:srgbClr val="3F3F3F"/>
                </a:solidFill>
                <a:latin typeface="Arial"/>
                <a:cs typeface="Arial"/>
              </a:rPr>
              <a:t>. </a:t>
            </a:r>
            <a:r>
              <a:rPr lang="en-US" sz="850" spc="5" dirty="0">
                <a:solidFill>
                  <a:srgbClr val="3F3F3F"/>
                </a:solidFill>
                <a:latin typeface="Arial"/>
                <a:cs typeface="Arial"/>
              </a:rPr>
              <a:t>The solution to these two demands, variable speed and higher power density, requires increasing the frequency of electromagnetic excitation</a:t>
            </a:r>
            <a:r>
              <a:rPr lang="pt-BR" sz="850" spc="5" dirty="0" smtClean="0">
                <a:solidFill>
                  <a:srgbClr val="3F3F3F"/>
                </a:solidFill>
                <a:latin typeface="Arial"/>
                <a:cs typeface="Arial"/>
              </a:rPr>
              <a:t>. </a:t>
            </a:r>
            <a:r>
              <a:rPr lang="en-US" sz="850" spc="5" dirty="0">
                <a:solidFill>
                  <a:srgbClr val="3F3F3F"/>
                </a:solidFill>
                <a:latin typeface="Arial"/>
                <a:cs typeface="Arial"/>
              </a:rPr>
              <a:t>This technology demonstrates the creation of a new steel, which dissipates less energy when excited at frequencies above 400Hz, manufactured from a modification of the traditional process of producing non-oriented </a:t>
            </a:r>
            <a:r>
              <a:rPr lang="en-US" sz="850" spc="5" dirty="0" smtClean="0">
                <a:solidFill>
                  <a:srgbClr val="3F3F3F"/>
                </a:solidFill>
                <a:latin typeface="Arial"/>
                <a:cs typeface="Arial"/>
              </a:rPr>
              <a:t>steels </a:t>
            </a:r>
            <a:r>
              <a:rPr lang="en-US" sz="850" spc="5" dirty="0">
                <a:solidFill>
                  <a:srgbClr val="3F3F3F"/>
                </a:solidFill>
                <a:latin typeface="Arial"/>
                <a:cs typeface="Arial"/>
              </a:rPr>
              <a:t>(also called </a:t>
            </a:r>
            <a:r>
              <a:rPr lang="en-US" sz="850" spc="5" dirty="0" smtClean="0">
                <a:solidFill>
                  <a:schemeClr val="tx1">
                    <a:lumMod val="75000"/>
                    <a:lumOff val="25000"/>
                  </a:schemeClr>
                </a:solidFill>
                <a:latin typeface="Arial"/>
                <a:cs typeface="Arial"/>
              </a:rPr>
              <a:t>NGO</a:t>
            </a:r>
            <a:r>
              <a:rPr lang="en-US" sz="850" spc="5" dirty="0" smtClean="0">
                <a:solidFill>
                  <a:srgbClr val="3F3F3F"/>
                </a:solidFill>
                <a:latin typeface="Arial"/>
                <a:cs typeface="Arial"/>
              </a:rPr>
              <a:t> </a:t>
            </a:r>
            <a:r>
              <a:rPr lang="en-US" sz="850" spc="5" dirty="0">
                <a:solidFill>
                  <a:srgbClr val="3F3F3F"/>
                </a:solidFill>
                <a:latin typeface="Arial"/>
                <a:cs typeface="Arial"/>
              </a:rPr>
              <a:t>steels)</a:t>
            </a:r>
            <a:r>
              <a:rPr lang="pt-BR" sz="850" spc="5" dirty="0" smtClean="0">
                <a:solidFill>
                  <a:srgbClr val="3F3F3F"/>
                </a:solidFill>
                <a:latin typeface="Arial"/>
                <a:cs typeface="Arial"/>
              </a:rPr>
              <a:t>. </a:t>
            </a:r>
            <a:r>
              <a:rPr lang="en-US" sz="850" spc="5" dirty="0">
                <a:solidFill>
                  <a:srgbClr val="3F3F3F"/>
                </a:solidFill>
                <a:latin typeface="Arial"/>
                <a:cs typeface="Arial"/>
              </a:rPr>
              <a:t>The technical effect of the modification is to make the magnetic power loss less sensitive to frequency </a:t>
            </a:r>
            <a:r>
              <a:rPr lang="en-US" sz="850" spc="5" dirty="0" smtClean="0">
                <a:solidFill>
                  <a:schemeClr val="tx1">
                    <a:lumMod val="75000"/>
                    <a:lumOff val="25000"/>
                  </a:schemeClr>
                </a:solidFill>
                <a:latin typeface="Arial"/>
                <a:cs typeface="Arial"/>
              </a:rPr>
              <a:t>increase </a:t>
            </a:r>
            <a:r>
              <a:rPr lang="en-US" sz="850" spc="5" dirty="0" smtClean="0">
                <a:solidFill>
                  <a:srgbClr val="3F3F3F"/>
                </a:solidFill>
                <a:latin typeface="Arial"/>
                <a:cs typeface="Arial"/>
              </a:rPr>
              <a:t>compared </a:t>
            </a:r>
            <a:r>
              <a:rPr lang="en-US" sz="850" spc="5" dirty="0">
                <a:solidFill>
                  <a:srgbClr val="3F3F3F"/>
                </a:solidFill>
                <a:latin typeface="Arial"/>
                <a:cs typeface="Arial"/>
              </a:rPr>
              <a:t>to that observed in current commercial </a:t>
            </a:r>
            <a:r>
              <a:rPr lang="en-US" sz="850" spc="5" dirty="0" smtClean="0">
                <a:solidFill>
                  <a:srgbClr val="3F3F3F"/>
                </a:solidFill>
                <a:latin typeface="Arial"/>
                <a:cs typeface="Arial"/>
              </a:rPr>
              <a:t>steels</a:t>
            </a:r>
            <a:r>
              <a:rPr lang="pt-BR" sz="850" spc="5" dirty="0" smtClean="0">
                <a:solidFill>
                  <a:srgbClr val="3F3F3F"/>
                </a:solidFill>
                <a:latin typeface="Arial"/>
                <a:cs typeface="Arial"/>
              </a:rPr>
              <a:t>.</a:t>
            </a:r>
          </a:p>
          <a:p>
            <a:pPr marL="12700" marR="8255" indent="383540" algn="just">
              <a:lnSpc>
                <a:spcPct val="102499"/>
              </a:lnSpc>
              <a:spcBef>
                <a:spcPts val="55"/>
              </a:spcBef>
            </a:pPr>
            <a:r>
              <a:rPr lang="en-US" sz="850" spc="5" dirty="0">
                <a:solidFill>
                  <a:srgbClr val="3F3F3F"/>
                </a:solidFill>
                <a:latin typeface="Arial"/>
                <a:cs typeface="Arial"/>
              </a:rPr>
              <a:t>Energy dissipation in magnetic hysteresis increases with increasing frequency of excitation. Commercially available steels have been optimized for application at </a:t>
            </a:r>
            <a:r>
              <a:rPr lang="en-US" sz="850" spc="5" dirty="0" smtClean="0">
                <a:solidFill>
                  <a:schemeClr val="tx1">
                    <a:lumMod val="75000"/>
                    <a:lumOff val="25000"/>
                  </a:schemeClr>
                </a:solidFill>
                <a:latin typeface="Arial"/>
                <a:cs typeface="Arial"/>
              </a:rPr>
              <a:t>50/</a:t>
            </a:r>
            <a:r>
              <a:rPr lang="en-US" sz="850" spc="5" dirty="0" smtClean="0">
                <a:solidFill>
                  <a:srgbClr val="3F3F3F"/>
                </a:solidFill>
                <a:latin typeface="Arial"/>
                <a:cs typeface="Arial"/>
              </a:rPr>
              <a:t>60Hz</a:t>
            </a:r>
            <a:r>
              <a:rPr lang="en-US" sz="850" spc="5" dirty="0">
                <a:solidFill>
                  <a:srgbClr val="3F3F3F"/>
                </a:solidFill>
                <a:latin typeface="Arial"/>
                <a:cs typeface="Arial"/>
              </a:rPr>
              <a:t>, and are not suitable for applications at higher frequencies</a:t>
            </a:r>
            <a:r>
              <a:rPr lang="pt-BR" sz="850" spc="5" dirty="0" smtClean="0">
                <a:solidFill>
                  <a:srgbClr val="3F3F3F"/>
                </a:solidFill>
                <a:latin typeface="Arial"/>
                <a:cs typeface="Arial"/>
              </a:rPr>
              <a:t>. </a:t>
            </a:r>
            <a:r>
              <a:rPr lang="en-US" sz="850" spc="5" dirty="0">
                <a:solidFill>
                  <a:srgbClr val="3F3F3F"/>
                </a:solidFill>
                <a:latin typeface="Arial"/>
                <a:cs typeface="Arial"/>
              </a:rPr>
              <a:t>The patent adopts a low-cost solution which differs from common sense of steelmakers for electromagnetic applications: at high frequencies, it is advantageous to use steel with a small degree of </a:t>
            </a:r>
            <a:r>
              <a:rPr lang="en-US" sz="850" spc="5" dirty="0" smtClean="0">
                <a:solidFill>
                  <a:schemeClr val="tx1">
                    <a:lumMod val="75000"/>
                    <a:lumOff val="25000"/>
                  </a:schemeClr>
                </a:solidFill>
                <a:latin typeface="Arial"/>
                <a:cs typeface="Arial"/>
              </a:rPr>
              <a:t>work-</a:t>
            </a:r>
            <a:r>
              <a:rPr lang="en-US" sz="850" spc="5" dirty="0" smtClean="0">
                <a:solidFill>
                  <a:srgbClr val="3F3F3F"/>
                </a:solidFill>
                <a:latin typeface="Arial"/>
                <a:cs typeface="Arial"/>
              </a:rPr>
              <a:t>hardening</a:t>
            </a:r>
            <a:r>
              <a:rPr lang="en-US" sz="850" spc="5" dirty="0">
                <a:solidFill>
                  <a:srgbClr val="3F3F3F"/>
                </a:solidFill>
                <a:latin typeface="Arial"/>
                <a:cs typeface="Arial"/>
              </a:rPr>
              <a:t>, provided that within certain limits</a:t>
            </a:r>
            <a:r>
              <a:rPr lang="pt-BR" sz="850" spc="5" dirty="0" smtClean="0">
                <a:solidFill>
                  <a:srgbClr val="3F3F3F"/>
                </a:solidFill>
                <a:latin typeface="Arial"/>
                <a:cs typeface="Arial"/>
              </a:rPr>
              <a:t>. </a:t>
            </a:r>
          </a:p>
          <a:p>
            <a:pPr marL="12700">
              <a:lnSpc>
                <a:spcPct val="100000"/>
              </a:lnSpc>
              <a:spcBef>
                <a:spcPts val="790"/>
              </a:spcBef>
            </a:pPr>
            <a:r>
              <a:rPr lang="pt-BR" sz="850" b="1" spc="-5" dirty="0" smtClean="0">
                <a:solidFill>
                  <a:srgbClr val="077A9E"/>
                </a:solidFill>
                <a:latin typeface="Arial"/>
                <a:cs typeface="Arial"/>
              </a:rPr>
              <a:t/>
            </a:r>
            <a:br>
              <a:rPr lang="pt-BR" sz="850" b="1" spc="-5" dirty="0" smtClean="0">
                <a:solidFill>
                  <a:srgbClr val="077A9E"/>
                </a:solidFill>
                <a:latin typeface="Arial"/>
                <a:cs typeface="Arial"/>
              </a:rPr>
            </a:br>
            <a:r>
              <a:rPr lang="pt-BR" sz="850" b="1" spc="-5" dirty="0" smtClean="0">
                <a:solidFill>
                  <a:srgbClr val="077A9E"/>
                </a:solidFill>
                <a:latin typeface="Arial"/>
                <a:cs typeface="Arial"/>
              </a:rPr>
              <a:t/>
            </a:r>
            <a:br>
              <a:rPr lang="pt-BR" sz="850" b="1" spc="-5" dirty="0" smtClean="0">
                <a:solidFill>
                  <a:srgbClr val="077A9E"/>
                </a:solidFill>
                <a:latin typeface="Arial"/>
                <a:cs typeface="Arial"/>
              </a:rPr>
            </a:br>
            <a:r>
              <a:rPr lang="pt-BR" sz="850" b="1" spc="-5" dirty="0" smtClean="0">
                <a:solidFill>
                  <a:srgbClr val="077A9E"/>
                </a:solidFill>
                <a:latin typeface="Arial"/>
                <a:cs typeface="Arial"/>
              </a:rPr>
              <a:t>APPLICATION AND TARGET MARKET</a:t>
            </a:r>
            <a:r>
              <a:rPr lang="pt-BR" sz="850" b="1" spc="-10" dirty="0" smtClean="0">
                <a:solidFill>
                  <a:srgbClr val="077A9E"/>
                </a:solidFill>
                <a:latin typeface="Arial"/>
                <a:cs typeface="Arial"/>
              </a:rPr>
              <a:t/>
            </a:r>
            <a:br>
              <a:rPr lang="pt-BR" sz="850" b="1" spc="-10" dirty="0" smtClean="0">
                <a:solidFill>
                  <a:srgbClr val="077A9E"/>
                </a:solidFill>
                <a:latin typeface="Arial"/>
                <a:cs typeface="Arial"/>
              </a:rPr>
            </a:br>
            <a:endParaRPr sz="850" dirty="0" smtClean="0">
              <a:latin typeface="Arial"/>
              <a:cs typeface="Arial"/>
            </a:endParaRPr>
          </a:p>
          <a:p>
            <a:pPr marL="12700" marR="5080" indent="398145" algn="just">
              <a:lnSpc>
                <a:spcPct val="102499"/>
              </a:lnSpc>
              <a:spcBef>
                <a:spcPts val="459"/>
              </a:spcBef>
            </a:pPr>
            <a:r>
              <a:rPr lang="en-US" sz="850" spc="5" dirty="0">
                <a:solidFill>
                  <a:srgbClr val="3F3F3F"/>
                </a:solidFill>
                <a:latin typeface="Arial"/>
                <a:cs typeface="Arial"/>
              </a:rPr>
              <a:t>The technology fits into the engineering field</a:t>
            </a:r>
            <a:r>
              <a:rPr lang="pt-BR" sz="850" spc="5" dirty="0" smtClean="0">
                <a:solidFill>
                  <a:srgbClr val="3F3F3F"/>
                </a:solidFill>
                <a:latin typeface="Arial"/>
                <a:cs typeface="Arial"/>
              </a:rPr>
              <a:t>, </a:t>
            </a:r>
            <a:r>
              <a:rPr lang="en-US" sz="850" spc="5" dirty="0">
                <a:solidFill>
                  <a:srgbClr val="3F3F3F"/>
                </a:solidFill>
                <a:latin typeface="Arial"/>
                <a:cs typeface="Arial"/>
              </a:rPr>
              <a:t>more precisely in the metallurgical engineering sector and has its application in the electrical engineering sector</a:t>
            </a:r>
            <a:r>
              <a:rPr lang="pt-BR" sz="850" spc="5" dirty="0" smtClean="0">
                <a:solidFill>
                  <a:srgbClr val="3F3F3F"/>
                </a:solidFill>
                <a:latin typeface="Arial"/>
                <a:cs typeface="Arial"/>
              </a:rPr>
              <a:t>.</a:t>
            </a:r>
            <a:endParaRPr sz="850" dirty="0">
              <a:latin typeface="Arial"/>
              <a:cs typeface="Arial"/>
            </a:endParaRPr>
          </a:p>
        </p:txBody>
      </p:sp>
      <p:sp>
        <p:nvSpPr>
          <p:cNvPr id="5" name="object 5"/>
          <p:cNvSpPr txBox="1"/>
          <p:nvPr/>
        </p:nvSpPr>
        <p:spPr>
          <a:xfrm>
            <a:off x="442854" y="6578787"/>
            <a:ext cx="6768466" cy="1406795"/>
          </a:xfrm>
          <a:prstGeom prst="rect">
            <a:avLst/>
          </a:prstGeom>
        </p:spPr>
        <p:txBody>
          <a:bodyPr vert="horz" wrap="square" lIns="0" tIns="16510" rIns="0" bIns="0" rtlCol="0">
            <a:spAutoFit/>
          </a:bodyPr>
          <a:lstStyle/>
          <a:p>
            <a:pPr marL="1656714" algn="ctr">
              <a:lnSpc>
                <a:spcPct val="100000"/>
              </a:lnSpc>
              <a:spcBef>
                <a:spcPts val="130"/>
              </a:spcBef>
            </a:pPr>
            <a:endParaRPr lang="pt-BR" sz="1000" dirty="0" smtClean="0">
              <a:latin typeface="Times New Roman"/>
              <a:cs typeface="Times New Roman"/>
            </a:endParaRPr>
          </a:p>
          <a:p>
            <a:pPr marL="1656714" algn="ctr">
              <a:lnSpc>
                <a:spcPct val="100000"/>
              </a:lnSpc>
              <a:spcBef>
                <a:spcPts val="130"/>
              </a:spcBef>
            </a:pPr>
            <a:endParaRPr lang="pt-BR" sz="1000" dirty="0" smtClean="0">
              <a:latin typeface="Times New Roman"/>
              <a:cs typeface="Times New Roman"/>
            </a:endParaRPr>
          </a:p>
          <a:p>
            <a:pPr marL="1656714">
              <a:lnSpc>
                <a:spcPct val="100000"/>
              </a:lnSpc>
              <a:spcBef>
                <a:spcPts val="130"/>
              </a:spcBef>
            </a:pPr>
            <a:r>
              <a:rPr lang="pt-BR" sz="850" i="1" dirty="0" smtClean="0">
                <a:solidFill>
                  <a:schemeClr val="tx1">
                    <a:lumMod val="75000"/>
                    <a:lumOff val="25000"/>
                  </a:schemeClr>
                </a:solidFill>
                <a:latin typeface="Arial" panose="020B0604020202020204" pitchFamily="34" charset="0"/>
                <a:cs typeface="Arial" panose="020B0604020202020204" pitchFamily="34" charset="0"/>
              </a:rPr>
              <a:t/>
            </a:r>
            <a:br>
              <a:rPr lang="pt-BR" sz="850" i="1" dirty="0" smtClean="0">
                <a:solidFill>
                  <a:schemeClr val="tx1">
                    <a:lumMod val="75000"/>
                    <a:lumOff val="25000"/>
                  </a:schemeClr>
                </a:solidFill>
                <a:latin typeface="Arial" panose="020B0604020202020204" pitchFamily="34" charset="0"/>
                <a:cs typeface="Arial" panose="020B0604020202020204" pitchFamily="34" charset="0"/>
              </a:rPr>
            </a:br>
            <a:endParaRPr lang="pt-BR" sz="850" i="1" dirty="0" smtClean="0">
              <a:solidFill>
                <a:schemeClr val="tx1">
                  <a:lumMod val="75000"/>
                  <a:lumOff val="25000"/>
                </a:schemeClr>
              </a:solidFill>
              <a:latin typeface="Arial" panose="020B0604020202020204" pitchFamily="34" charset="0"/>
              <a:cs typeface="Arial" panose="020B0604020202020204" pitchFamily="34" charset="0"/>
            </a:endParaRPr>
          </a:p>
          <a:p>
            <a:pPr marL="1656714">
              <a:lnSpc>
                <a:spcPct val="100000"/>
              </a:lnSpc>
              <a:spcBef>
                <a:spcPts val="130"/>
              </a:spcBef>
            </a:pPr>
            <a:r>
              <a:rPr lang="pt-BR" sz="850" i="1" dirty="0" smtClean="0">
                <a:solidFill>
                  <a:schemeClr val="tx1">
                    <a:lumMod val="75000"/>
                    <a:lumOff val="25000"/>
                  </a:schemeClr>
                </a:solidFill>
                <a:latin typeface="Arial" panose="020B0604020202020204" pitchFamily="34" charset="0"/>
                <a:cs typeface="Arial" panose="020B0604020202020204" pitchFamily="34" charset="0"/>
              </a:rPr>
              <a:t>Figures </a:t>
            </a:r>
            <a:r>
              <a:rPr lang="pt-BR" sz="850" i="1" dirty="0">
                <a:solidFill>
                  <a:schemeClr val="tx1">
                    <a:lumMod val="75000"/>
                    <a:lumOff val="25000"/>
                  </a:schemeClr>
                </a:solidFill>
                <a:latin typeface="Arial" panose="020B0604020202020204" pitchFamily="34" charset="0"/>
                <a:cs typeface="Arial" panose="020B0604020202020204" pitchFamily="34" charset="0"/>
              </a:rPr>
              <a:t>1. Electric car.</a:t>
            </a:r>
          </a:p>
          <a:p>
            <a:pPr marL="1656714" algn="just">
              <a:lnSpc>
                <a:spcPct val="100000"/>
              </a:lnSpc>
              <a:spcBef>
                <a:spcPts val="130"/>
              </a:spcBef>
            </a:pPr>
            <a:r>
              <a:rPr lang="pt-BR" sz="850" i="1" dirty="0">
                <a:solidFill>
                  <a:schemeClr val="tx1">
                    <a:lumMod val="75000"/>
                    <a:lumOff val="25000"/>
                  </a:schemeClr>
                </a:solidFill>
                <a:latin typeface="Arial" panose="020B0604020202020204" pitchFamily="34" charset="0"/>
                <a:cs typeface="Arial" panose="020B0604020202020204" pitchFamily="34" charset="0"/>
              </a:rPr>
              <a:t>  </a:t>
            </a:r>
            <a:r>
              <a:rPr lang="pt-BR" sz="850" i="1" dirty="0" smtClean="0">
                <a:solidFill>
                  <a:schemeClr val="tx1">
                    <a:lumMod val="75000"/>
                    <a:lumOff val="25000"/>
                  </a:schemeClr>
                </a:solidFill>
                <a:latin typeface="Arial" panose="020B0604020202020204" pitchFamily="34" charset="0"/>
                <a:cs typeface="Arial" panose="020B0604020202020204" pitchFamily="34" charset="0"/>
              </a:rPr>
              <a:t>           2. </a:t>
            </a:r>
            <a:r>
              <a:rPr lang="en-US" sz="850" i="1" dirty="0" smtClean="0">
                <a:solidFill>
                  <a:schemeClr val="tx1">
                    <a:lumMod val="75000"/>
                    <a:lumOff val="25000"/>
                  </a:schemeClr>
                </a:solidFill>
                <a:latin typeface="Arial" panose="020B0604020202020204" pitchFamily="34" charset="0"/>
                <a:cs typeface="Arial" panose="020B0604020202020204" pitchFamily="34" charset="0"/>
              </a:rPr>
              <a:t>Graph </a:t>
            </a:r>
            <a:r>
              <a:rPr lang="en-US" sz="850" i="1" dirty="0">
                <a:solidFill>
                  <a:schemeClr val="tx1">
                    <a:lumMod val="75000"/>
                    <a:lumOff val="25000"/>
                  </a:schemeClr>
                </a:solidFill>
                <a:latin typeface="Arial" panose="020B0604020202020204" pitchFamily="34" charset="0"/>
                <a:cs typeface="Arial" panose="020B0604020202020204" pitchFamily="34" charset="0"/>
              </a:rPr>
              <a:t>of performance differences between the commercial </a:t>
            </a:r>
            <a:r>
              <a:rPr lang="en-US" sz="850" i="1" dirty="0" smtClean="0">
                <a:solidFill>
                  <a:schemeClr val="tx1">
                    <a:lumMod val="75000"/>
                    <a:lumOff val="25000"/>
                  </a:schemeClr>
                </a:solidFill>
                <a:latin typeface="Arial" panose="020B0604020202020204" pitchFamily="34" charset="0"/>
                <a:cs typeface="Arial" panose="020B0604020202020204" pitchFamily="34" charset="0"/>
              </a:rPr>
              <a:t>steel </a:t>
            </a:r>
            <a:r>
              <a:rPr lang="en-US" sz="850" i="1" dirty="0">
                <a:solidFill>
                  <a:schemeClr val="tx1">
                    <a:lumMod val="75000"/>
                    <a:lumOff val="25000"/>
                  </a:schemeClr>
                </a:solidFill>
                <a:latin typeface="Arial" panose="020B0604020202020204" pitchFamily="34" charset="0"/>
                <a:cs typeface="Arial" panose="020B0604020202020204" pitchFamily="34" charset="0"/>
              </a:rPr>
              <a:t>and this technology</a:t>
            </a:r>
            <a:r>
              <a:rPr lang="pt-BR" sz="850" i="1" dirty="0" smtClean="0">
                <a:solidFill>
                  <a:schemeClr val="tx1">
                    <a:lumMod val="75000"/>
                    <a:lumOff val="25000"/>
                  </a:schemeClr>
                </a:solidFill>
                <a:latin typeface="Arial" panose="020B0604020202020204" pitchFamily="34" charset="0"/>
                <a:cs typeface="Arial" panose="020B0604020202020204" pitchFamily="34" charset="0"/>
              </a:rPr>
              <a:t>, </a:t>
            </a:r>
            <a:r>
              <a:rPr lang="en-US" sz="850" i="1" dirty="0">
                <a:solidFill>
                  <a:schemeClr val="tx1">
                    <a:lumMod val="75000"/>
                    <a:lumOff val="25000"/>
                  </a:schemeClr>
                </a:solidFill>
                <a:latin typeface="Arial" panose="020B0604020202020204" pitchFamily="34" charset="0"/>
                <a:cs typeface="Arial" panose="020B0604020202020204" pitchFamily="34" charset="0"/>
              </a:rPr>
              <a:t>revealing that at high frequencies </a:t>
            </a:r>
            <a:r>
              <a:rPr lang="en-US" sz="850" i="1" dirty="0" smtClean="0">
                <a:solidFill>
                  <a:schemeClr val="tx1">
                    <a:lumMod val="75000"/>
                    <a:lumOff val="25000"/>
                  </a:schemeClr>
                </a:solidFill>
                <a:latin typeface="Arial" panose="020B0604020202020204" pitchFamily="34" charset="0"/>
                <a:cs typeface="Arial" panose="020B0604020202020204" pitchFamily="34" charset="0"/>
              </a:rPr>
              <a:t>the </a:t>
            </a:r>
            <a:r>
              <a:rPr lang="en-US" sz="850" i="1" dirty="0" smtClean="0">
                <a:solidFill>
                  <a:schemeClr val="tx1">
                    <a:lumMod val="75000"/>
                    <a:lumOff val="25000"/>
                  </a:schemeClr>
                </a:solidFill>
                <a:latin typeface="Arial" panose="020B0604020202020204" pitchFamily="34" charset="0"/>
                <a:cs typeface="Arial" panose="020B0604020202020204" pitchFamily="34" charset="0"/>
              </a:rPr>
              <a:t>power loss </a:t>
            </a:r>
            <a:r>
              <a:rPr lang="en-US" sz="850" i="1" dirty="0">
                <a:solidFill>
                  <a:schemeClr val="tx1">
                    <a:lumMod val="75000"/>
                    <a:lumOff val="25000"/>
                  </a:schemeClr>
                </a:solidFill>
                <a:latin typeface="Arial" panose="020B0604020202020204" pitchFamily="34" charset="0"/>
                <a:cs typeface="Arial" panose="020B0604020202020204" pitchFamily="34" charset="0"/>
              </a:rPr>
              <a:t>is lower in the steel of this patent</a:t>
            </a:r>
            <a:r>
              <a:rPr lang="en-US" sz="850" i="1" dirty="0" smtClean="0">
                <a:solidFill>
                  <a:schemeClr val="tx1">
                    <a:lumMod val="75000"/>
                    <a:lumOff val="25000"/>
                  </a:schemeClr>
                </a:solidFill>
                <a:latin typeface="Arial" panose="020B0604020202020204" pitchFamily="34" charset="0"/>
                <a:cs typeface="Arial" panose="020B0604020202020204" pitchFamily="34" charset="0"/>
              </a:rPr>
              <a:t>.</a:t>
            </a:r>
          </a:p>
          <a:p>
            <a:pPr marL="1656714" algn="just">
              <a:lnSpc>
                <a:spcPct val="100000"/>
              </a:lnSpc>
              <a:spcBef>
                <a:spcPts val="130"/>
              </a:spcBef>
            </a:pPr>
            <a:endParaRPr lang="pt-BR" sz="850" b="1" dirty="0" smtClean="0">
              <a:latin typeface="Arial" panose="020B0604020202020204" pitchFamily="34" charset="0"/>
              <a:cs typeface="Arial" panose="020B0604020202020204" pitchFamily="34" charset="0"/>
            </a:endParaRPr>
          </a:p>
          <a:p>
            <a:pPr marL="12700">
              <a:lnSpc>
                <a:spcPct val="100000"/>
              </a:lnSpc>
              <a:spcBef>
                <a:spcPts val="780"/>
              </a:spcBef>
            </a:pPr>
            <a:r>
              <a:rPr lang="pt-BR" sz="850" b="1" spc="0" dirty="0" smtClean="0">
                <a:solidFill>
                  <a:srgbClr val="077A9E"/>
                </a:solidFill>
                <a:latin typeface="Arial"/>
                <a:cs typeface="Arial"/>
              </a:rPr>
              <a:t>                                               DEVELOPMENT STAGE</a:t>
            </a:r>
            <a:endParaRPr sz="850" dirty="0">
              <a:latin typeface="Arial"/>
              <a:cs typeface="Arial"/>
            </a:endParaRPr>
          </a:p>
        </p:txBody>
      </p:sp>
      <p:sp>
        <p:nvSpPr>
          <p:cNvPr id="7" name="object 7"/>
          <p:cNvSpPr txBox="1"/>
          <p:nvPr/>
        </p:nvSpPr>
        <p:spPr>
          <a:xfrm>
            <a:off x="1810011" y="9845951"/>
            <a:ext cx="4101840" cy="412164"/>
          </a:xfrm>
          <a:prstGeom prst="rect">
            <a:avLst/>
          </a:prstGeom>
        </p:spPr>
        <p:txBody>
          <a:bodyPr vert="horz" wrap="square" lIns="0" tIns="12065" rIns="0" bIns="0" rtlCol="0">
            <a:spAutoFit/>
          </a:bodyPr>
          <a:lstStyle/>
          <a:p>
            <a:pPr marL="12700" marR="5080">
              <a:lnSpc>
                <a:spcPct val="148100"/>
              </a:lnSpc>
              <a:spcBef>
                <a:spcPts val="95"/>
              </a:spcBef>
            </a:pPr>
            <a:r>
              <a:rPr lang="pt-BR" sz="850" b="1" i="1" dirty="0" smtClean="0">
                <a:solidFill>
                  <a:srgbClr val="077A9E"/>
                </a:solidFill>
                <a:latin typeface="Arial"/>
                <a:cs typeface="Arial"/>
              </a:rPr>
              <a:t>a</a:t>
            </a:r>
            <a:r>
              <a:rPr sz="850" b="1" i="1" dirty="0" smtClean="0">
                <a:solidFill>
                  <a:srgbClr val="077A9E"/>
                </a:solidFill>
                <a:latin typeface="Arial"/>
                <a:cs typeface="Arial"/>
              </a:rPr>
              <a:t>rea</a:t>
            </a:r>
            <a:r>
              <a:rPr sz="850" b="1" i="1" dirty="0">
                <a:solidFill>
                  <a:srgbClr val="077A9E"/>
                </a:solidFill>
                <a:latin typeface="Arial"/>
                <a:cs typeface="Arial"/>
              </a:rPr>
              <a:t>: </a:t>
            </a:r>
            <a:r>
              <a:rPr lang="pt-BR" sz="850" b="1" i="1" dirty="0" smtClean="0">
                <a:solidFill>
                  <a:srgbClr val="077A9E"/>
                </a:solidFill>
                <a:latin typeface="Arial"/>
                <a:cs typeface="Arial"/>
              </a:rPr>
              <a:t>Energy</a:t>
            </a:r>
            <a:r>
              <a:rPr sz="850" b="1" i="1" dirty="0" smtClean="0">
                <a:solidFill>
                  <a:srgbClr val="077A9E"/>
                </a:solidFill>
                <a:latin typeface="Arial"/>
                <a:cs typeface="Arial"/>
              </a:rPr>
              <a:t> 00</a:t>
            </a:r>
            <a:r>
              <a:rPr lang="pt-BR" sz="850" b="1" i="1" dirty="0" smtClean="0">
                <a:solidFill>
                  <a:srgbClr val="077A9E"/>
                </a:solidFill>
                <a:latin typeface="Arial"/>
                <a:cs typeface="Arial"/>
              </a:rPr>
              <a:t>26</a:t>
            </a:r>
            <a:r>
              <a:rPr sz="850" b="1" i="1" dirty="0" smtClean="0">
                <a:solidFill>
                  <a:srgbClr val="077A9E"/>
                </a:solidFill>
                <a:latin typeface="Arial"/>
                <a:cs typeface="Arial"/>
              </a:rPr>
              <a:t>/201</a:t>
            </a:r>
            <a:r>
              <a:rPr lang="pt-BR" sz="850" b="1" i="1" dirty="0" smtClean="0">
                <a:solidFill>
                  <a:srgbClr val="077A9E"/>
                </a:solidFill>
                <a:latin typeface="Arial"/>
                <a:cs typeface="Arial"/>
              </a:rPr>
              <a:t>7</a:t>
            </a:r>
            <a:r>
              <a:rPr sz="850" b="1" i="1" dirty="0" smtClean="0">
                <a:solidFill>
                  <a:srgbClr val="077A9E"/>
                </a:solidFill>
                <a:latin typeface="Arial"/>
                <a:cs typeface="Arial"/>
              </a:rPr>
              <a:t> </a:t>
            </a:r>
            <a:r>
              <a:rPr lang="pt-BR" sz="850" b="1" i="1" dirty="0" err="1" smtClean="0">
                <a:solidFill>
                  <a:srgbClr val="077A9E"/>
                </a:solidFill>
                <a:latin typeface="Arial"/>
                <a:cs typeface="Arial"/>
              </a:rPr>
              <a:t>Polytechnical</a:t>
            </a:r>
            <a:r>
              <a:rPr lang="pt-BR" sz="850" b="1" i="1" dirty="0" smtClean="0">
                <a:solidFill>
                  <a:srgbClr val="077A9E"/>
                </a:solidFill>
                <a:latin typeface="Arial"/>
                <a:cs typeface="Arial"/>
              </a:rPr>
              <a:t> </a:t>
            </a:r>
            <a:r>
              <a:rPr lang="pt-BR" sz="850" b="1" i="1" dirty="0" err="1" smtClean="0">
                <a:solidFill>
                  <a:srgbClr val="077A9E"/>
                </a:solidFill>
                <a:latin typeface="Arial"/>
                <a:cs typeface="Arial"/>
              </a:rPr>
              <a:t>School</a:t>
            </a:r>
            <a:r>
              <a:rPr lang="pt-BR" sz="850" b="1" i="1" dirty="0" smtClean="0">
                <a:solidFill>
                  <a:srgbClr val="077A9E"/>
                </a:solidFill>
                <a:latin typeface="Arial"/>
                <a:cs typeface="Arial"/>
              </a:rPr>
              <a:t> – USP</a:t>
            </a:r>
          </a:p>
          <a:p>
            <a:pPr marL="12700" marR="5080">
              <a:lnSpc>
                <a:spcPct val="148100"/>
              </a:lnSpc>
              <a:spcBef>
                <a:spcPts val="95"/>
              </a:spcBef>
            </a:pPr>
            <a:r>
              <a:rPr lang="pt-BR" sz="850" b="1" i="1" spc="-5" dirty="0" err="1" smtClean="0">
                <a:solidFill>
                  <a:srgbClr val="077A9E"/>
                </a:solidFill>
                <a:latin typeface="Arial"/>
                <a:cs typeface="Arial"/>
              </a:rPr>
              <a:t>Patent</a:t>
            </a:r>
            <a:r>
              <a:rPr lang="pt-BR" sz="850" b="1" i="1" spc="-5" dirty="0" smtClean="0">
                <a:solidFill>
                  <a:srgbClr val="077A9E"/>
                </a:solidFill>
                <a:latin typeface="Arial"/>
                <a:cs typeface="Arial"/>
              </a:rPr>
              <a:t> </a:t>
            </a:r>
            <a:r>
              <a:rPr lang="pt-BR" sz="850" b="1" i="1" spc="-5" dirty="0" err="1" smtClean="0">
                <a:solidFill>
                  <a:srgbClr val="077A9E"/>
                </a:solidFill>
                <a:latin typeface="Arial"/>
                <a:cs typeface="Arial"/>
              </a:rPr>
              <a:t>protected</a:t>
            </a:r>
            <a:r>
              <a:rPr lang="pt-BR" sz="850" b="1" i="1" spc="-5" dirty="0" smtClean="0">
                <a:solidFill>
                  <a:srgbClr val="077A9E"/>
                </a:solidFill>
                <a:latin typeface="Arial"/>
                <a:cs typeface="Arial"/>
              </a:rPr>
              <a:t> </a:t>
            </a:r>
            <a:r>
              <a:rPr lang="pt-BR" sz="850" b="1" i="1" spc="-5" dirty="0" err="1" smtClean="0">
                <a:solidFill>
                  <a:srgbClr val="077A9E"/>
                </a:solidFill>
                <a:latin typeface="Arial"/>
                <a:cs typeface="Arial"/>
              </a:rPr>
              <a:t>under</a:t>
            </a:r>
            <a:r>
              <a:rPr lang="pt-BR" sz="850" b="1" i="1" spc="-5" dirty="0" smtClean="0">
                <a:solidFill>
                  <a:srgbClr val="077A9E"/>
                </a:solidFill>
                <a:latin typeface="Arial"/>
                <a:cs typeface="Arial"/>
              </a:rPr>
              <a:t> </a:t>
            </a:r>
            <a:r>
              <a:rPr lang="pt-BR" sz="850" b="1" i="1" spc="-5" dirty="0" err="1" smtClean="0">
                <a:solidFill>
                  <a:srgbClr val="077A9E"/>
                </a:solidFill>
                <a:latin typeface="Arial"/>
                <a:cs typeface="Arial"/>
              </a:rPr>
              <a:t>the</a:t>
            </a:r>
            <a:r>
              <a:rPr lang="pt-BR" sz="850" b="1" i="1" spc="-5" dirty="0" smtClean="0">
                <a:solidFill>
                  <a:srgbClr val="077A9E"/>
                </a:solidFill>
                <a:latin typeface="Arial"/>
                <a:cs typeface="Arial"/>
              </a:rPr>
              <a:t> no.</a:t>
            </a:r>
            <a:r>
              <a:rPr sz="850" b="1" i="1" spc="-5" dirty="0" smtClean="0">
                <a:solidFill>
                  <a:srgbClr val="077A9E"/>
                </a:solidFill>
                <a:latin typeface="Arial"/>
                <a:cs typeface="Arial"/>
              </a:rPr>
              <a:t>:  </a:t>
            </a:r>
            <a:r>
              <a:rPr sz="850" b="1" i="1" spc="0" dirty="0" smtClean="0">
                <a:solidFill>
                  <a:srgbClr val="077A9E"/>
                </a:solidFill>
                <a:latin typeface="Arial"/>
                <a:cs typeface="Arial"/>
              </a:rPr>
              <a:t>BR</a:t>
            </a:r>
            <a:r>
              <a:rPr sz="850" b="1" i="1" spc="-120" dirty="0" smtClean="0">
                <a:solidFill>
                  <a:srgbClr val="077A9E"/>
                </a:solidFill>
                <a:latin typeface="Arial"/>
                <a:cs typeface="Arial"/>
              </a:rPr>
              <a:t> </a:t>
            </a:r>
            <a:r>
              <a:rPr lang="pt-BR" sz="850" b="1" i="1" spc="-5" dirty="0" smtClean="0">
                <a:solidFill>
                  <a:srgbClr val="077A9E"/>
                </a:solidFill>
                <a:latin typeface="Arial"/>
                <a:cs typeface="Arial"/>
              </a:rPr>
              <a:t>102018067976-7</a:t>
            </a:r>
          </a:p>
        </p:txBody>
      </p:sp>
      <p:sp>
        <p:nvSpPr>
          <p:cNvPr id="8" name="object 8"/>
          <p:cNvSpPr txBox="1"/>
          <p:nvPr/>
        </p:nvSpPr>
        <p:spPr>
          <a:xfrm>
            <a:off x="5378450" y="9669581"/>
            <a:ext cx="1524000" cy="588534"/>
          </a:xfrm>
          <a:prstGeom prst="rect">
            <a:avLst/>
          </a:prstGeom>
        </p:spPr>
        <p:txBody>
          <a:bodyPr vert="horz" wrap="square" lIns="0" tIns="19050" rIns="0" bIns="0" rtlCol="0">
            <a:spAutoFit/>
          </a:bodyPr>
          <a:lstStyle/>
          <a:p>
            <a:pPr marL="12700" marR="5080" indent="43815" algn="ctr">
              <a:lnSpc>
                <a:spcPct val="134500"/>
              </a:lnSpc>
              <a:spcBef>
                <a:spcPts val="150"/>
              </a:spcBef>
            </a:pPr>
            <a:r>
              <a:rPr sz="900" b="1" spc="10" dirty="0" smtClean="0">
                <a:solidFill>
                  <a:srgbClr val="077A9E"/>
                </a:solidFill>
                <a:latin typeface="Arial"/>
                <a:cs typeface="Arial"/>
              </a:rPr>
              <a:t>São </a:t>
            </a:r>
            <a:r>
              <a:rPr lang="pt-BR" sz="900" b="1" spc="10" dirty="0" smtClean="0">
                <a:solidFill>
                  <a:srgbClr val="077A9E"/>
                </a:solidFill>
                <a:latin typeface="Arial"/>
                <a:cs typeface="Arial"/>
              </a:rPr>
              <a:t>Paulo Pole</a:t>
            </a:r>
            <a:r>
              <a:rPr sz="900" b="1" spc="10" dirty="0" smtClean="0">
                <a:solidFill>
                  <a:srgbClr val="077A9E"/>
                </a:solidFill>
                <a:latin typeface="Arial"/>
                <a:cs typeface="Arial"/>
              </a:rPr>
              <a:t>  </a:t>
            </a:r>
            <a:r>
              <a:rPr lang="pt-BR" sz="900" b="1" spc="10" dirty="0" smtClean="0">
                <a:solidFill>
                  <a:srgbClr val="077A9E"/>
                </a:solidFill>
                <a:latin typeface="Arial"/>
                <a:cs typeface="Arial"/>
                <a:hlinkClick r:id="rId2"/>
              </a:rPr>
              <a:t>alelima@usp.br</a:t>
            </a:r>
            <a:r>
              <a:rPr sz="900" dirty="0" smtClean="0">
                <a:latin typeface="Arial"/>
                <a:cs typeface="Arial"/>
              </a:rPr>
              <a:t> </a:t>
            </a:r>
            <a:r>
              <a:rPr sz="900" b="1" spc="10" dirty="0" smtClean="0">
                <a:solidFill>
                  <a:srgbClr val="0070BF"/>
                </a:solidFill>
                <a:latin typeface="Arial"/>
                <a:cs typeface="Arial"/>
                <a:hlinkClick r:id="rId3"/>
              </a:rPr>
              <a:t>www.patentes.usp.br</a:t>
            </a:r>
            <a:endParaRPr sz="900" dirty="0">
              <a:latin typeface="Arial"/>
              <a:cs typeface="Arial"/>
            </a:endParaRPr>
          </a:p>
        </p:txBody>
      </p:sp>
      <p:pic>
        <p:nvPicPr>
          <p:cNvPr id="6" name="Imagem 5"/>
          <p:cNvPicPr>
            <a:picLocks noChangeAspect="1"/>
          </p:cNvPicPr>
          <p:nvPr/>
        </p:nvPicPr>
        <p:blipFill rotWithShape="1">
          <a:blip r:embed="rId4"/>
          <a:srcRect l="72657" t="47177" r="2432" b="23284"/>
          <a:stretch/>
        </p:blipFill>
        <p:spPr>
          <a:xfrm>
            <a:off x="-2783468" y="13237344"/>
            <a:ext cx="462323" cy="212111"/>
          </a:xfrm>
          <a:prstGeom prst="rect">
            <a:avLst/>
          </a:prstGeom>
        </p:spPr>
      </p:pic>
      <p:pic>
        <p:nvPicPr>
          <p:cNvPr id="11" name="Imagem 10"/>
          <p:cNvPicPr>
            <a:picLocks noChangeAspect="1"/>
          </p:cNvPicPr>
          <p:nvPr/>
        </p:nvPicPr>
        <p:blipFill rotWithShape="1">
          <a:blip r:embed="rId5" cstate="print">
            <a:extLst>
              <a:ext uri="{28A0092B-C50C-407E-A947-70E740481C1C}">
                <a14:useLocalDpi xmlns:a14="http://schemas.microsoft.com/office/drawing/2010/main" val="0"/>
              </a:ext>
            </a:extLst>
          </a:blip>
          <a:srcRect l="14539" t="8668" r="22941" b="60164"/>
          <a:stretch/>
        </p:blipFill>
        <p:spPr>
          <a:xfrm>
            <a:off x="4768849" y="5118100"/>
            <a:ext cx="2442471" cy="1789222"/>
          </a:xfrm>
          <a:prstGeom prst="rect">
            <a:avLst/>
          </a:prstGeom>
        </p:spPr>
      </p:pic>
      <p:pic>
        <p:nvPicPr>
          <p:cNvPr id="12" name="Imagem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10011" y="5346700"/>
            <a:ext cx="2971799" cy="1340241"/>
          </a:xfrm>
          <a:prstGeom prst="rect">
            <a:avLst/>
          </a:prstGeom>
        </p:spPr>
      </p:pic>
      <p:pic>
        <p:nvPicPr>
          <p:cNvPr id="4" name="Imagem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10011" y="8253371"/>
            <a:ext cx="5092439" cy="66153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810</TotalTime>
  <Words>57</Words>
  <Application>Microsoft Office PowerPoint</Application>
  <PresentationFormat>Personalizar</PresentationFormat>
  <Paragraphs>18</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 New Roman</vt:lpstr>
      <vt:lpstr>Verdana</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AÇOS ELÉTRICOS GNO PARA MOTORES ELÉTRICOS DESTINADOS A APLICAÇÕES EM ALTA FREQUÊNCIA</dc:title>
  <dc:creator>Rafael Sandim Ferreira</dc:creator>
  <cp:lastModifiedBy>Rafael Sandim</cp:lastModifiedBy>
  <cp:revision>60</cp:revision>
  <cp:lastPrinted>2018-10-15T18:29:58Z</cp:lastPrinted>
  <dcterms:created xsi:type="dcterms:W3CDTF">2018-05-03T16:10:26Z</dcterms:created>
  <dcterms:modified xsi:type="dcterms:W3CDTF">2018-10-17T11:12:32Z</dcterms:modified>
</cp:coreProperties>
</file>