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338" autoAdjust="0"/>
    <p:restoredTop sz="94364" autoAdjust="0"/>
  </p:normalViewPr>
  <p:slideViewPr>
    <p:cSldViewPr>
      <p:cViewPr>
        <p:scale>
          <a:sx n="125" d="100"/>
          <a:sy n="125" d="100"/>
        </p:scale>
        <p:origin x="1788" y="-13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373"/>
            <a:ext cx="1623467" cy="1067061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10/17/2018</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tentes.usp.br/" TargetMode="External"/><Relationship Id="rId7" Type="http://schemas.openxmlformats.org/officeDocument/2006/relationships/image" Target="../media/image5.png"/><Relationship Id="rId2" Type="http://schemas.openxmlformats.org/officeDocument/2006/relationships/hyperlink" Target="mailto:alelima@usp.br"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10011" y="182110"/>
            <a:ext cx="5168639" cy="1085554"/>
          </a:xfrm>
          <a:prstGeom prst="rect">
            <a:avLst/>
          </a:prstGeom>
        </p:spPr>
        <p:txBody>
          <a:bodyPr vert="horz" wrap="square" lIns="0" tIns="12065" rIns="0" bIns="0" rtlCol="0">
            <a:spAutoFit/>
          </a:bodyPr>
          <a:lstStyle/>
          <a:p>
            <a:pPr marL="12700" marR="5080" algn="just">
              <a:lnSpc>
                <a:spcPct val="149900"/>
              </a:lnSpc>
              <a:spcBef>
                <a:spcPts val="95"/>
              </a:spcBef>
            </a:pPr>
            <a:r>
              <a:rPr lang="es-ES" sz="1550" b="1" spc="5" dirty="0">
                <a:solidFill>
                  <a:srgbClr val="077A9E"/>
                </a:solidFill>
                <a:latin typeface="Arial"/>
                <a:cs typeface="Arial"/>
              </a:rPr>
              <a:t>ACEROS PARA MOTORES DE MOVILIDAD ELÉCTRICA Y OTRAS APLICACIONES EN FRECUENCIAS HASTA 1,5 KHz</a:t>
            </a:r>
            <a:endParaRPr lang="pt-BR" sz="1550" dirty="0">
              <a:latin typeface="Arial"/>
              <a:cs typeface="Arial"/>
            </a:endParaRPr>
          </a:p>
        </p:txBody>
      </p:sp>
      <p:sp>
        <p:nvSpPr>
          <p:cNvPr id="3" name="object 3"/>
          <p:cNvSpPr txBox="1"/>
          <p:nvPr/>
        </p:nvSpPr>
        <p:spPr>
          <a:xfrm>
            <a:off x="1810010" y="1354369"/>
            <a:ext cx="5401310" cy="3904146"/>
          </a:xfrm>
          <a:prstGeom prst="rect">
            <a:avLst/>
          </a:prstGeom>
        </p:spPr>
        <p:txBody>
          <a:bodyPr vert="horz" wrap="square" lIns="0" tIns="17145" rIns="0" bIns="0" rtlCol="0">
            <a:spAutoFit/>
          </a:bodyPr>
          <a:lstStyle/>
          <a:p>
            <a:pPr marL="12700">
              <a:lnSpc>
                <a:spcPct val="100000"/>
              </a:lnSpc>
              <a:spcBef>
                <a:spcPts val="135"/>
              </a:spcBef>
            </a:pPr>
            <a:r>
              <a:rPr lang="pt-BR" sz="950" b="1" i="1" spc="15" dirty="0" smtClean="0">
                <a:solidFill>
                  <a:srgbClr val="077A9E"/>
                </a:solidFill>
                <a:latin typeface="Verdana"/>
                <a:cs typeface="Verdana"/>
              </a:rPr>
              <a:t>DANIEL LUIZ RODRIGUES JUNIOR; FERNANDO JOSÉ GOMES LANDGRAF; ADRIANO ALEX DE ALMEIDA; THOMAS SEIJI PASCOTO NISHIKAWA</a:t>
            </a:r>
            <a:r>
              <a:rPr lang="pt-BR" sz="1400" dirty="0" smtClean="0">
                <a:latin typeface="Times New Roman"/>
                <a:cs typeface="Times New Roman"/>
              </a:rPr>
              <a:t/>
            </a:r>
            <a:br>
              <a:rPr lang="pt-BR" sz="1400" dirty="0" smtClean="0">
                <a:latin typeface="Times New Roman"/>
                <a:cs typeface="Times New Roman"/>
              </a:rPr>
            </a:br>
            <a:endParaRPr sz="1400" dirty="0">
              <a:latin typeface="Times New Roman"/>
              <a:cs typeface="Times New Roman"/>
            </a:endParaRPr>
          </a:p>
          <a:p>
            <a:pPr marL="12700">
              <a:lnSpc>
                <a:spcPct val="100000"/>
              </a:lnSpc>
            </a:pPr>
            <a:r>
              <a:rPr sz="850" b="1" spc="5" dirty="0" smtClean="0">
                <a:solidFill>
                  <a:srgbClr val="077A9E"/>
                </a:solidFill>
                <a:latin typeface="Arial"/>
                <a:cs typeface="Arial"/>
              </a:rPr>
              <a:t>I</a:t>
            </a:r>
            <a:r>
              <a:rPr lang="pt-BR" sz="850" b="1" spc="5" dirty="0" smtClean="0">
                <a:solidFill>
                  <a:srgbClr val="077A9E"/>
                </a:solidFill>
                <a:latin typeface="Arial"/>
                <a:cs typeface="Arial"/>
              </a:rPr>
              <a:t>NTRODUCCIÓN</a:t>
            </a:r>
            <a:br>
              <a:rPr lang="pt-BR" sz="850" b="1" spc="5" dirty="0" smtClean="0">
                <a:solidFill>
                  <a:srgbClr val="077A9E"/>
                </a:solidFill>
                <a:latin typeface="Arial"/>
                <a:cs typeface="Arial"/>
              </a:rPr>
            </a:br>
            <a:endParaRPr sz="850" dirty="0" smtClean="0">
              <a:latin typeface="Arial"/>
              <a:cs typeface="Arial"/>
            </a:endParaRPr>
          </a:p>
          <a:p>
            <a:pPr marL="12700" marR="8255" indent="383540" algn="just">
              <a:lnSpc>
                <a:spcPct val="102499"/>
              </a:lnSpc>
              <a:spcBef>
                <a:spcPts val="55"/>
              </a:spcBef>
            </a:pPr>
            <a:r>
              <a:rPr lang="es-ES" sz="850" spc="5" dirty="0">
                <a:solidFill>
                  <a:srgbClr val="3F3F3F"/>
                </a:solidFill>
                <a:latin typeface="Arial"/>
                <a:cs typeface="Arial"/>
              </a:rPr>
              <a:t>Uno de los desafíos de la movilidad eléctrica es aumentar la autonomía de los vehículos. Además de mejorar las baterías, es necesario reducir el consumo energético de los motores eléctricos de tracción vehicular</a:t>
            </a:r>
            <a:r>
              <a:rPr lang="pt-BR" sz="850" spc="5" dirty="0" smtClean="0">
                <a:solidFill>
                  <a:srgbClr val="3F3F3F"/>
                </a:solidFill>
                <a:latin typeface="Arial"/>
                <a:cs typeface="Arial"/>
              </a:rPr>
              <a:t>. </a:t>
            </a:r>
            <a:r>
              <a:rPr lang="es-ES" sz="850" spc="5" dirty="0">
                <a:solidFill>
                  <a:srgbClr val="3F3F3F"/>
                </a:solidFill>
                <a:latin typeface="Arial"/>
                <a:cs typeface="Arial"/>
              </a:rPr>
              <a:t>Estos motores deben trabajar a velocidad variable y tener mayor densidad de potencia, es decir, tienen que ser menores, para ahorrar peso</a:t>
            </a:r>
            <a:r>
              <a:rPr lang="pt-BR" sz="850" spc="5" dirty="0" smtClean="0">
                <a:solidFill>
                  <a:srgbClr val="3F3F3F"/>
                </a:solidFill>
                <a:latin typeface="Arial"/>
                <a:cs typeface="Arial"/>
              </a:rPr>
              <a:t>. </a:t>
            </a:r>
            <a:r>
              <a:rPr lang="es-ES" sz="850" spc="5" dirty="0">
                <a:solidFill>
                  <a:srgbClr val="3F3F3F"/>
                </a:solidFill>
                <a:latin typeface="Arial"/>
                <a:cs typeface="Arial"/>
              </a:rPr>
              <a:t>La solución para estas dos demandas, velocidad variable y mayor densidad de potencia, exige el aumento de la frecuencia de excitación electromagnética</a:t>
            </a:r>
            <a:r>
              <a:rPr lang="pt-BR" sz="850" spc="5" dirty="0" smtClean="0">
                <a:solidFill>
                  <a:srgbClr val="3F3F3F"/>
                </a:solidFill>
                <a:latin typeface="Arial"/>
                <a:cs typeface="Arial"/>
              </a:rPr>
              <a:t>. </a:t>
            </a:r>
            <a:r>
              <a:rPr lang="es-ES" sz="850" spc="5" dirty="0">
                <a:solidFill>
                  <a:srgbClr val="3F3F3F"/>
                </a:solidFill>
                <a:latin typeface="Arial"/>
                <a:cs typeface="Arial"/>
              </a:rPr>
              <a:t>La presente tecnología patenta la creación de un nuevo acero, que disipa menos energía cuando se excita en frecuencias superiores a 400Hz, fabricado a partir de una modificación del proceso tradicional de producción de aceros eléctricos de grano no orientado (también llamados aceros GNO)</a:t>
            </a:r>
            <a:r>
              <a:rPr lang="pt-BR" sz="850" spc="5" dirty="0" smtClean="0">
                <a:solidFill>
                  <a:srgbClr val="3F3F3F"/>
                </a:solidFill>
                <a:latin typeface="Arial"/>
                <a:cs typeface="Arial"/>
              </a:rPr>
              <a:t>. </a:t>
            </a:r>
            <a:r>
              <a:rPr lang="es-ES" sz="850" spc="5" dirty="0">
                <a:solidFill>
                  <a:srgbClr val="3F3F3F"/>
                </a:solidFill>
                <a:latin typeface="Arial"/>
                <a:cs typeface="Arial"/>
              </a:rPr>
              <a:t>El efecto técnico de la modificación es hacer que la pérdida magnética de potencia menos sensible al crecimiento de la frecuencia en relación al observado en los actuales aceros comerciales</a:t>
            </a:r>
            <a:r>
              <a:rPr lang="pt-BR" sz="850" spc="5" dirty="0" smtClean="0">
                <a:solidFill>
                  <a:srgbClr val="3F3F3F"/>
                </a:solidFill>
                <a:latin typeface="Arial"/>
                <a:cs typeface="Arial"/>
              </a:rPr>
              <a:t>.</a:t>
            </a:r>
          </a:p>
          <a:p>
            <a:pPr marL="12700" marR="8255" indent="383540" algn="just">
              <a:lnSpc>
                <a:spcPct val="102499"/>
              </a:lnSpc>
              <a:spcBef>
                <a:spcPts val="55"/>
              </a:spcBef>
            </a:pPr>
            <a:r>
              <a:rPr lang="es-ES" sz="850" spc="5" dirty="0">
                <a:solidFill>
                  <a:srgbClr val="3F3F3F"/>
                </a:solidFill>
                <a:latin typeface="Arial"/>
                <a:cs typeface="Arial"/>
              </a:rPr>
              <a:t>La disipación de energía en la histéresis magnética crece con el aumento de la frecuencia de la excitación</a:t>
            </a:r>
            <a:r>
              <a:rPr lang="pt-BR" sz="850" spc="5" dirty="0" smtClean="0">
                <a:solidFill>
                  <a:srgbClr val="3F3F3F"/>
                </a:solidFill>
                <a:latin typeface="Arial"/>
                <a:cs typeface="Arial"/>
              </a:rPr>
              <a:t>. </a:t>
            </a:r>
            <a:r>
              <a:rPr lang="es-ES" sz="850" spc="5" dirty="0">
                <a:solidFill>
                  <a:srgbClr val="3F3F3F"/>
                </a:solidFill>
                <a:latin typeface="Arial"/>
                <a:cs typeface="Arial"/>
              </a:rPr>
              <a:t>Los aceros comercialmente disponibles se han optimizado para la aplicación a </a:t>
            </a:r>
            <a:r>
              <a:rPr lang="es-ES" sz="850" spc="5" dirty="0" smtClean="0">
                <a:solidFill>
                  <a:srgbClr val="3F3F3F"/>
                </a:solidFill>
                <a:latin typeface="Arial"/>
                <a:cs typeface="Arial"/>
              </a:rPr>
              <a:t>50/60Hz</a:t>
            </a:r>
            <a:r>
              <a:rPr lang="es-ES" sz="850" spc="5" dirty="0">
                <a:solidFill>
                  <a:srgbClr val="3F3F3F"/>
                </a:solidFill>
                <a:latin typeface="Arial"/>
                <a:cs typeface="Arial"/>
              </a:rPr>
              <a:t>, y no son adecuados para las aplicaciones en frecuencias más altas</a:t>
            </a:r>
            <a:r>
              <a:rPr lang="pt-BR" sz="850" spc="5" dirty="0" smtClean="0">
                <a:solidFill>
                  <a:srgbClr val="3F3F3F"/>
                </a:solidFill>
                <a:latin typeface="Arial"/>
                <a:cs typeface="Arial"/>
              </a:rPr>
              <a:t>. </a:t>
            </a:r>
            <a:r>
              <a:rPr lang="es-ES" sz="850" spc="5" dirty="0">
                <a:solidFill>
                  <a:srgbClr val="3F3F3F"/>
                </a:solidFill>
                <a:latin typeface="Arial"/>
                <a:cs typeface="Arial"/>
              </a:rPr>
              <a:t>La patente adopta una solución de bajo costo, que huye del sentido común de los fabricantes de aceros para aplicaciones electromagnéticas: en altas frecuencias, es ventajoso usar el acero con un pequeño grado de </a:t>
            </a:r>
            <a:r>
              <a:rPr lang="es-ES" sz="850" spc="5" dirty="0" err="1">
                <a:solidFill>
                  <a:srgbClr val="3F3F3F"/>
                </a:solidFill>
                <a:latin typeface="Arial"/>
                <a:cs typeface="Arial"/>
              </a:rPr>
              <a:t>encruado</a:t>
            </a:r>
            <a:r>
              <a:rPr lang="es-ES" sz="850" spc="5" dirty="0">
                <a:solidFill>
                  <a:srgbClr val="3F3F3F"/>
                </a:solidFill>
                <a:latin typeface="Arial"/>
                <a:cs typeface="Arial"/>
              </a:rPr>
              <a:t>, siempre que dentro de ciertos límites</a:t>
            </a:r>
            <a:r>
              <a:rPr lang="pt-BR" sz="850" spc="5" dirty="0" smtClean="0">
                <a:solidFill>
                  <a:srgbClr val="3F3F3F"/>
                </a:solidFill>
                <a:latin typeface="Arial"/>
                <a:cs typeface="Arial"/>
              </a:rPr>
              <a:t>. </a:t>
            </a:r>
          </a:p>
          <a:p>
            <a:pPr marL="12700">
              <a:lnSpc>
                <a:spcPct val="100000"/>
              </a:lnSpc>
              <a:spcBef>
                <a:spcPts val="790"/>
              </a:spcBef>
            </a:pPr>
            <a:r>
              <a:rPr lang="pt-BR" sz="850" b="1" spc="-5" dirty="0" smtClean="0">
                <a:solidFill>
                  <a:srgbClr val="077A9E"/>
                </a:solidFill>
                <a:latin typeface="Arial"/>
                <a:cs typeface="Arial"/>
              </a:rPr>
              <a:t/>
            </a:r>
            <a:br>
              <a:rPr lang="pt-BR" sz="850" b="1" spc="-5" dirty="0" smtClean="0">
                <a:solidFill>
                  <a:srgbClr val="077A9E"/>
                </a:solidFill>
                <a:latin typeface="Arial"/>
                <a:cs typeface="Arial"/>
              </a:rPr>
            </a:br>
            <a:r>
              <a:rPr lang="pt-BR" sz="850" b="1" spc="-5" dirty="0" smtClean="0">
                <a:solidFill>
                  <a:srgbClr val="077A9E"/>
                </a:solidFill>
                <a:latin typeface="Arial"/>
                <a:cs typeface="Arial"/>
              </a:rPr>
              <a:t>APLICACIÓN Y ÁREA DE ESTUDIOS</a:t>
            </a:r>
            <a:r>
              <a:rPr lang="pt-BR" sz="850" b="1" spc="-10" dirty="0" smtClean="0">
                <a:solidFill>
                  <a:srgbClr val="077A9E"/>
                </a:solidFill>
                <a:latin typeface="Arial"/>
                <a:cs typeface="Arial"/>
              </a:rPr>
              <a:t/>
            </a:r>
            <a:br>
              <a:rPr lang="pt-BR" sz="850" b="1" spc="-10" dirty="0" smtClean="0">
                <a:solidFill>
                  <a:srgbClr val="077A9E"/>
                </a:solidFill>
                <a:latin typeface="Arial"/>
                <a:cs typeface="Arial"/>
              </a:rPr>
            </a:br>
            <a:endParaRPr sz="850" dirty="0" smtClean="0">
              <a:latin typeface="Arial"/>
              <a:cs typeface="Arial"/>
            </a:endParaRPr>
          </a:p>
          <a:p>
            <a:pPr marL="12700" marR="5080" indent="398145" algn="just">
              <a:lnSpc>
                <a:spcPct val="102499"/>
              </a:lnSpc>
              <a:spcBef>
                <a:spcPts val="459"/>
              </a:spcBef>
            </a:pPr>
            <a:r>
              <a:rPr lang="es-ES" sz="850" spc="5" dirty="0">
                <a:solidFill>
                  <a:srgbClr val="3F3F3F"/>
                </a:solidFill>
                <a:latin typeface="Arial"/>
                <a:cs typeface="Arial"/>
              </a:rPr>
              <a:t>La tecnología se inserta en el campo de la ingeniería, más precisamente en el sector de ingeniería metalúrgica y tiene su aplicación en el sector de ingeniería eléctrica.</a:t>
            </a:r>
            <a:endParaRPr sz="850" dirty="0">
              <a:latin typeface="Arial"/>
              <a:cs typeface="Arial"/>
            </a:endParaRPr>
          </a:p>
        </p:txBody>
      </p:sp>
      <p:sp>
        <p:nvSpPr>
          <p:cNvPr id="5" name="object 5"/>
          <p:cNvSpPr txBox="1"/>
          <p:nvPr/>
        </p:nvSpPr>
        <p:spPr>
          <a:xfrm>
            <a:off x="442854" y="6578787"/>
            <a:ext cx="6768466" cy="1681229"/>
          </a:xfrm>
          <a:prstGeom prst="rect">
            <a:avLst/>
          </a:prstGeom>
        </p:spPr>
        <p:txBody>
          <a:bodyPr vert="horz" wrap="square" lIns="0" tIns="16510" rIns="0" bIns="0" rtlCol="0">
            <a:spAutoFit/>
          </a:bodyPr>
          <a:lstStyle/>
          <a:p>
            <a:pPr marL="1656714" algn="ctr">
              <a:lnSpc>
                <a:spcPct val="100000"/>
              </a:lnSpc>
              <a:spcBef>
                <a:spcPts val="130"/>
              </a:spcBef>
            </a:pPr>
            <a:endParaRPr lang="pt-BR" sz="1000" dirty="0" smtClean="0">
              <a:latin typeface="Times New Roman"/>
              <a:cs typeface="Times New Roman"/>
            </a:endParaRPr>
          </a:p>
          <a:p>
            <a:pPr marL="1656714" algn="ctr">
              <a:lnSpc>
                <a:spcPct val="100000"/>
              </a:lnSpc>
              <a:spcBef>
                <a:spcPts val="130"/>
              </a:spcBef>
            </a:pPr>
            <a:endParaRPr lang="pt-BR" sz="1000" dirty="0" smtClean="0">
              <a:latin typeface="Times New Roman"/>
              <a:cs typeface="Times New Roman"/>
            </a:endParaRPr>
          </a:p>
          <a:p>
            <a:pPr marL="1656714">
              <a:lnSpc>
                <a:spcPct val="100000"/>
              </a:lnSpc>
              <a:spcBef>
                <a:spcPts val="130"/>
              </a:spcBef>
            </a:pPr>
            <a:r>
              <a:rPr lang="pt-BR" sz="850" i="1" dirty="0" smtClean="0">
                <a:solidFill>
                  <a:schemeClr val="tx1">
                    <a:lumMod val="75000"/>
                    <a:lumOff val="25000"/>
                  </a:schemeClr>
                </a:solidFill>
                <a:latin typeface="Arial" panose="020B0604020202020204" pitchFamily="34" charset="0"/>
                <a:cs typeface="Arial" panose="020B0604020202020204" pitchFamily="34" charset="0"/>
              </a:rPr>
              <a:t/>
            </a:r>
            <a:br>
              <a:rPr lang="pt-BR" sz="850" i="1" dirty="0" smtClean="0">
                <a:solidFill>
                  <a:schemeClr val="tx1">
                    <a:lumMod val="75000"/>
                    <a:lumOff val="25000"/>
                  </a:schemeClr>
                </a:solidFill>
                <a:latin typeface="Arial" panose="020B0604020202020204" pitchFamily="34" charset="0"/>
                <a:cs typeface="Arial" panose="020B0604020202020204" pitchFamily="34" charset="0"/>
              </a:rPr>
            </a:br>
            <a:endParaRPr lang="pt-BR" sz="850" i="1" dirty="0" smtClean="0">
              <a:solidFill>
                <a:schemeClr val="tx1">
                  <a:lumMod val="75000"/>
                  <a:lumOff val="25000"/>
                </a:schemeClr>
              </a:solidFill>
              <a:latin typeface="Arial" panose="020B0604020202020204" pitchFamily="34" charset="0"/>
              <a:cs typeface="Arial" panose="020B0604020202020204" pitchFamily="34" charset="0"/>
            </a:endParaRPr>
          </a:p>
          <a:p>
            <a:pPr marL="1656714">
              <a:lnSpc>
                <a:spcPct val="100000"/>
              </a:lnSpc>
              <a:spcBef>
                <a:spcPts val="130"/>
              </a:spcBef>
            </a:pPr>
            <a:endParaRPr lang="pt-BR" sz="850" i="1" dirty="0" smtClean="0">
              <a:solidFill>
                <a:schemeClr val="tx1">
                  <a:lumMod val="75000"/>
                  <a:lumOff val="25000"/>
                </a:schemeClr>
              </a:solidFill>
              <a:latin typeface="Arial" panose="020B0604020202020204" pitchFamily="34" charset="0"/>
              <a:cs typeface="Arial" panose="020B0604020202020204" pitchFamily="34" charset="0"/>
            </a:endParaRPr>
          </a:p>
          <a:p>
            <a:pPr marL="1656714">
              <a:lnSpc>
                <a:spcPct val="100000"/>
              </a:lnSpc>
              <a:spcBef>
                <a:spcPts val="130"/>
              </a:spcBef>
            </a:pPr>
            <a:r>
              <a:rPr lang="pt-BR" sz="850" i="1" dirty="0">
                <a:solidFill>
                  <a:schemeClr val="tx1">
                    <a:lumMod val="75000"/>
                    <a:lumOff val="25000"/>
                  </a:schemeClr>
                </a:solidFill>
                <a:latin typeface="Arial" panose="020B0604020202020204" pitchFamily="34" charset="0"/>
                <a:cs typeface="Arial" panose="020B0604020202020204" pitchFamily="34" charset="0"/>
              </a:rPr>
              <a:t>Figuras 1. Coche eléctrico.</a:t>
            </a:r>
          </a:p>
          <a:p>
            <a:pPr marL="1656714" algn="just">
              <a:lnSpc>
                <a:spcPct val="100000"/>
              </a:lnSpc>
              <a:spcBef>
                <a:spcPts val="130"/>
              </a:spcBef>
            </a:pPr>
            <a:r>
              <a:rPr lang="pt-BR" sz="850" i="1" dirty="0">
                <a:solidFill>
                  <a:schemeClr val="tx1">
                    <a:lumMod val="75000"/>
                    <a:lumOff val="25000"/>
                  </a:schemeClr>
                </a:solidFill>
                <a:latin typeface="Arial" panose="020B0604020202020204" pitchFamily="34" charset="0"/>
                <a:cs typeface="Arial" panose="020B0604020202020204" pitchFamily="34" charset="0"/>
              </a:rPr>
              <a:t>  </a:t>
            </a:r>
            <a:r>
              <a:rPr lang="pt-BR" sz="850" i="1" dirty="0" smtClean="0">
                <a:solidFill>
                  <a:schemeClr val="tx1">
                    <a:lumMod val="75000"/>
                    <a:lumOff val="25000"/>
                  </a:schemeClr>
                </a:solidFill>
                <a:latin typeface="Arial" panose="020B0604020202020204" pitchFamily="34" charset="0"/>
                <a:cs typeface="Arial" panose="020B0604020202020204" pitchFamily="34" charset="0"/>
              </a:rPr>
              <a:t>           2. </a:t>
            </a:r>
            <a:r>
              <a:rPr lang="es-ES" sz="850" i="1" dirty="0">
                <a:solidFill>
                  <a:schemeClr val="tx1">
                    <a:lumMod val="75000"/>
                    <a:lumOff val="25000"/>
                  </a:schemeClr>
                </a:solidFill>
                <a:latin typeface="Arial" panose="020B0604020202020204" pitchFamily="34" charset="0"/>
                <a:cs typeface="Arial" panose="020B0604020202020204" pitchFamily="34" charset="0"/>
              </a:rPr>
              <a:t>Gráfico de diferencias de desempeño entre la muestra comercial y la de esta tecnología, mostrando que en altas frecuencias la pérdida de potencia es menor en el acero objeto de esta patente</a:t>
            </a:r>
            <a:r>
              <a:rPr lang="pt-BR" sz="850" i="1" dirty="0" smtClean="0">
                <a:solidFill>
                  <a:schemeClr val="tx1">
                    <a:lumMod val="75000"/>
                    <a:lumOff val="25000"/>
                  </a:schemeClr>
                </a:solidFill>
                <a:latin typeface="Arial" panose="020B0604020202020204" pitchFamily="34" charset="0"/>
                <a:cs typeface="Arial" panose="020B0604020202020204" pitchFamily="34" charset="0"/>
              </a:rPr>
              <a:t>.</a:t>
            </a:r>
            <a:r>
              <a:rPr lang="pt-BR" sz="1000" dirty="0" smtClean="0">
                <a:solidFill>
                  <a:schemeClr val="tx1">
                    <a:lumMod val="75000"/>
                    <a:lumOff val="25000"/>
                  </a:schemeClr>
                </a:solidFill>
                <a:latin typeface="Times New Roman"/>
                <a:cs typeface="Times New Roman"/>
              </a:rPr>
              <a:t/>
            </a:r>
            <a:br>
              <a:rPr lang="pt-BR" sz="1000" dirty="0" smtClean="0">
                <a:solidFill>
                  <a:schemeClr val="tx1">
                    <a:lumMod val="75000"/>
                    <a:lumOff val="25000"/>
                  </a:schemeClr>
                </a:solidFill>
                <a:latin typeface="Times New Roman"/>
                <a:cs typeface="Times New Roman"/>
              </a:rPr>
            </a:br>
            <a:endParaRPr lang="pt-BR" sz="850" b="1" dirty="0" smtClean="0">
              <a:latin typeface="Arial" panose="020B0604020202020204" pitchFamily="34" charset="0"/>
              <a:cs typeface="Arial" panose="020B0604020202020204" pitchFamily="34" charset="0"/>
            </a:endParaRPr>
          </a:p>
          <a:p>
            <a:pPr marL="1656714" algn="just">
              <a:lnSpc>
                <a:spcPct val="100000"/>
              </a:lnSpc>
              <a:spcBef>
                <a:spcPts val="130"/>
              </a:spcBef>
            </a:pPr>
            <a:endParaRPr lang="pt-BR" sz="850" b="1" dirty="0" smtClean="0">
              <a:latin typeface="Arial" panose="020B0604020202020204" pitchFamily="34" charset="0"/>
              <a:cs typeface="Arial" panose="020B0604020202020204" pitchFamily="34" charset="0"/>
            </a:endParaRPr>
          </a:p>
          <a:p>
            <a:pPr marL="12700">
              <a:lnSpc>
                <a:spcPct val="100000"/>
              </a:lnSpc>
              <a:spcBef>
                <a:spcPts val="780"/>
              </a:spcBef>
            </a:pPr>
            <a:r>
              <a:rPr lang="pt-BR" sz="850" b="1" spc="0" dirty="0" smtClean="0">
                <a:solidFill>
                  <a:srgbClr val="077A9E"/>
                </a:solidFill>
                <a:latin typeface="Arial"/>
                <a:cs typeface="Arial"/>
              </a:rPr>
              <a:t>                                               ETAPA DE DESARROLLO</a:t>
            </a:r>
            <a:endParaRPr sz="850" dirty="0">
              <a:latin typeface="Arial"/>
              <a:cs typeface="Arial"/>
            </a:endParaRPr>
          </a:p>
        </p:txBody>
      </p:sp>
      <p:sp>
        <p:nvSpPr>
          <p:cNvPr id="7" name="object 7"/>
          <p:cNvSpPr txBox="1"/>
          <p:nvPr/>
        </p:nvSpPr>
        <p:spPr>
          <a:xfrm>
            <a:off x="1810011" y="9845951"/>
            <a:ext cx="4101840" cy="412164"/>
          </a:xfrm>
          <a:prstGeom prst="rect">
            <a:avLst/>
          </a:prstGeom>
        </p:spPr>
        <p:txBody>
          <a:bodyPr vert="horz" wrap="square" lIns="0" tIns="12065" rIns="0" bIns="0" rtlCol="0">
            <a:spAutoFit/>
          </a:bodyPr>
          <a:lstStyle/>
          <a:p>
            <a:pPr marL="12700" marR="5080">
              <a:lnSpc>
                <a:spcPct val="148100"/>
              </a:lnSpc>
              <a:spcBef>
                <a:spcPts val="95"/>
              </a:spcBef>
            </a:pPr>
            <a:r>
              <a:rPr sz="850" b="1" i="1" dirty="0">
                <a:solidFill>
                  <a:srgbClr val="077A9E"/>
                </a:solidFill>
                <a:latin typeface="Arial"/>
                <a:cs typeface="Arial"/>
              </a:rPr>
              <a:t>Área: </a:t>
            </a:r>
            <a:r>
              <a:rPr lang="pt-BR" sz="850" b="1" i="1" dirty="0" err="1" smtClean="0">
                <a:solidFill>
                  <a:srgbClr val="077A9E"/>
                </a:solidFill>
                <a:latin typeface="Arial"/>
                <a:cs typeface="Arial"/>
              </a:rPr>
              <a:t>Energía</a:t>
            </a:r>
            <a:r>
              <a:rPr sz="850" b="1" i="1" dirty="0" smtClean="0">
                <a:solidFill>
                  <a:srgbClr val="077A9E"/>
                </a:solidFill>
                <a:latin typeface="Arial"/>
                <a:cs typeface="Arial"/>
              </a:rPr>
              <a:t> 00</a:t>
            </a:r>
            <a:r>
              <a:rPr lang="pt-BR" sz="850" b="1" i="1" dirty="0" smtClean="0">
                <a:solidFill>
                  <a:srgbClr val="077A9E"/>
                </a:solidFill>
                <a:latin typeface="Arial"/>
                <a:cs typeface="Arial"/>
              </a:rPr>
              <a:t>26</a:t>
            </a:r>
            <a:r>
              <a:rPr sz="850" b="1" i="1" dirty="0" smtClean="0">
                <a:solidFill>
                  <a:srgbClr val="077A9E"/>
                </a:solidFill>
                <a:latin typeface="Arial"/>
                <a:cs typeface="Arial"/>
              </a:rPr>
              <a:t>/201</a:t>
            </a:r>
            <a:r>
              <a:rPr lang="pt-BR" sz="850" b="1" i="1" dirty="0" smtClean="0">
                <a:solidFill>
                  <a:srgbClr val="077A9E"/>
                </a:solidFill>
                <a:latin typeface="Arial"/>
                <a:cs typeface="Arial"/>
              </a:rPr>
              <a:t>7</a:t>
            </a:r>
            <a:r>
              <a:rPr sz="850" b="1" i="1" dirty="0" smtClean="0">
                <a:solidFill>
                  <a:srgbClr val="077A9E"/>
                </a:solidFill>
                <a:latin typeface="Arial"/>
                <a:cs typeface="Arial"/>
              </a:rPr>
              <a:t> </a:t>
            </a:r>
            <a:r>
              <a:rPr lang="pt-BR" sz="850" b="1" i="1" dirty="0" err="1">
                <a:solidFill>
                  <a:srgbClr val="077A9E"/>
                </a:solidFill>
                <a:latin typeface="Arial"/>
                <a:cs typeface="Arial"/>
              </a:rPr>
              <a:t>Escuela</a:t>
            </a:r>
            <a:r>
              <a:rPr lang="pt-BR" sz="850" b="1" i="1" dirty="0">
                <a:solidFill>
                  <a:srgbClr val="077A9E"/>
                </a:solidFill>
                <a:latin typeface="Arial"/>
                <a:cs typeface="Arial"/>
              </a:rPr>
              <a:t> Politécnica de São Paulo</a:t>
            </a:r>
            <a:endParaRPr lang="pt-BR" sz="850" b="1" i="1" dirty="0" smtClean="0">
              <a:solidFill>
                <a:srgbClr val="077A9E"/>
              </a:solidFill>
              <a:latin typeface="Arial"/>
              <a:cs typeface="Arial"/>
            </a:endParaRPr>
          </a:p>
          <a:p>
            <a:pPr marL="12700" marR="5080">
              <a:lnSpc>
                <a:spcPct val="148100"/>
              </a:lnSpc>
              <a:spcBef>
                <a:spcPts val="95"/>
              </a:spcBef>
            </a:pPr>
            <a:r>
              <a:rPr lang="pt-BR" sz="850" b="1" i="1" spc="-5" dirty="0" smtClean="0">
                <a:solidFill>
                  <a:srgbClr val="077A9E"/>
                </a:solidFill>
                <a:latin typeface="Arial"/>
                <a:cs typeface="Arial"/>
              </a:rPr>
              <a:t>Patente</a:t>
            </a:r>
            <a:r>
              <a:rPr sz="850" b="1" i="1" spc="-5" dirty="0" smtClean="0">
                <a:solidFill>
                  <a:srgbClr val="077A9E"/>
                </a:solidFill>
                <a:latin typeface="Arial"/>
                <a:cs typeface="Arial"/>
              </a:rPr>
              <a:t> </a:t>
            </a:r>
            <a:r>
              <a:rPr sz="850" b="1" i="1" spc="-5" dirty="0" err="1">
                <a:solidFill>
                  <a:srgbClr val="077A9E"/>
                </a:solidFill>
                <a:latin typeface="Arial"/>
                <a:cs typeface="Arial"/>
              </a:rPr>
              <a:t>protegida</a:t>
            </a:r>
            <a:r>
              <a:rPr sz="850" b="1" i="1" spc="-5" dirty="0">
                <a:solidFill>
                  <a:srgbClr val="077A9E"/>
                </a:solidFill>
                <a:latin typeface="Arial"/>
                <a:cs typeface="Arial"/>
              </a:rPr>
              <a:t> </a:t>
            </a:r>
            <a:r>
              <a:rPr lang="pt-BR" sz="850" b="1" i="1" dirty="0" smtClean="0">
                <a:solidFill>
                  <a:srgbClr val="077A9E"/>
                </a:solidFill>
                <a:latin typeface="Arial"/>
                <a:cs typeface="Arial"/>
              </a:rPr>
              <a:t>bajo </a:t>
            </a:r>
            <a:r>
              <a:rPr lang="pt-BR" sz="850" b="1" i="1" dirty="0" err="1" smtClean="0">
                <a:solidFill>
                  <a:srgbClr val="077A9E"/>
                </a:solidFill>
                <a:latin typeface="Arial"/>
                <a:cs typeface="Arial"/>
              </a:rPr>
              <a:t>el</a:t>
            </a:r>
            <a:r>
              <a:rPr lang="pt-BR" sz="850" b="1" i="1" dirty="0" smtClean="0">
                <a:solidFill>
                  <a:srgbClr val="077A9E"/>
                </a:solidFill>
                <a:latin typeface="Arial"/>
                <a:cs typeface="Arial"/>
              </a:rPr>
              <a:t> nº</a:t>
            </a:r>
            <a:r>
              <a:rPr sz="850" b="1" i="1" spc="-5" dirty="0" smtClean="0">
                <a:solidFill>
                  <a:srgbClr val="077A9E"/>
                </a:solidFill>
                <a:latin typeface="Arial"/>
                <a:cs typeface="Arial"/>
              </a:rPr>
              <a:t>:  </a:t>
            </a:r>
            <a:r>
              <a:rPr sz="850" b="1" i="1" spc="0" dirty="0">
                <a:solidFill>
                  <a:srgbClr val="077A9E"/>
                </a:solidFill>
                <a:latin typeface="Arial"/>
                <a:cs typeface="Arial"/>
              </a:rPr>
              <a:t>BR</a:t>
            </a:r>
            <a:r>
              <a:rPr sz="850" b="1" i="1" spc="-120" dirty="0">
                <a:solidFill>
                  <a:srgbClr val="077A9E"/>
                </a:solidFill>
                <a:latin typeface="Arial"/>
                <a:cs typeface="Arial"/>
              </a:rPr>
              <a:t> </a:t>
            </a:r>
            <a:r>
              <a:rPr lang="pt-BR" sz="850" b="1" i="1" spc="-5" dirty="0" smtClean="0">
                <a:solidFill>
                  <a:srgbClr val="077A9E"/>
                </a:solidFill>
                <a:latin typeface="Arial"/>
                <a:cs typeface="Arial"/>
              </a:rPr>
              <a:t>102018067976-7</a:t>
            </a:r>
          </a:p>
        </p:txBody>
      </p:sp>
      <p:sp>
        <p:nvSpPr>
          <p:cNvPr id="8" name="object 8"/>
          <p:cNvSpPr txBox="1"/>
          <p:nvPr/>
        </p:nvSpPr>
        <p:spPr>
          <a:xfrm>
            <a:off x="5378450" y="9669581"/>
            <a:ext cx="1524000" cy="588534"/>
          </a:xfrm>
          <a:prstGeom prst="rect">
            <a:avLst/>
          </a:prstGeom>
        </p:spPr>
        <p:txBody>
          <a:bodyPr vert="horz" wrap="square" lIns="0" tIns="19050" rIns="0" bIns="0" rtlCol="0">
            <a:spAutoFit/>
          </a:bodyPr>
          <a:lstStyle/>
          <a:p>
            <a:pPr marL="12700" marR="5080" indent="43815" algn="ctr">
              <a:lnSpc>
                <a:spcPct val="134500"/>
              </a:lnSpc>
              <a:spcBef>
                <a:spcPts val="150"/>
              </a:spcBef>
            </a:pPr>
            <a:r>
              <a:rPr lang="pt-BR" sz="900" b="1" spc="10" dirty="0" err="1" smtClean="0">
                <a:solidFill>
                  <a:srgbClr val="077A9E"/>
                </a:solidFill>
                <a:latin typeface="Arial"/>
                <a:cs typeface="Arial"/>
              </a:rPr>
              <a:t>Unidad</a:t>
            </a:r>
            <a:r>
              <a:rPr sz="900" b="1" spc="10" dirty="0" smtClean="0">
                <a:solidFill>
                  <a:srgbClr val="077A9E"/>
                </a:solidFill>
                <a:latin typeface="Arial"/>
                <a:cs typeface="Arial"/>
              </a:rPr>
              <a:t> </a:t>
            </a:r>
            <a:r>
              <a:rPr sz="900" b="1" spc="10" dirty="0">
                <a:solidFill>
                  <a:srgbClr val="077A9E"/>
                </a:solidFill>
                <a:latin typeface="Arial"/>
                <a:cs typeface="Arial"/>
              </a:rPr>
              <a:t>São </a:t>
            </a:r>
            <a:r>
              <a:rPr lang="pt-BR" sz="900" b="1" spc="10" dirty="0" smtClean="0">
                <a:solidFill>
                  <a:srgbClr val="077A9E"/>
                </a:solidFill>
                <a:latin typeface="Arial"/>
                <a:cs typeface="Arial"/>
              </a:rPr>
              <a:t>Paulo</a:t>
            </a:r>
            <a:r>
              <a:rPr sz="900" b="1" spc="10" dirty="0" smtClean="0">
                <a:solidFill>
                  <a:srgbClr val="077A9E"/>
                </a:solidFill>
                <a:latin typeface="Arial"/>
                <a:cs typeface="Arial"/>
              </a:rPr>
              <a:t>  </a:t>
            </a:r>
            <a:r>
              <a:rPr lang="pt-BR" sz="900" b="1" spc="10" dirty="0" smtClean="0">
                <a:solidFill>
                  <a:srgbClr val="077A9E"/>
                </a:solidFill>
                <a:latin typeface="Arial"/>
                <a:cs typeface="Arial"/>
                <a:hlinkClick r:id="rId2"/>
              </a:rPr>
              <a:t>alelima@usp.br</a:t>
            </a:r>
            <a:r>
              <a:rPr sz="900" dirty="0" smtClean="0">
                <a:latin typeface="Arial"/>
                <a:cs typeface="Arial"/>
              </a:rPr>
              <a:t> </a:t>
            </a:r>
            <a:r>
              <a:rPr sz="900" b="1" spc="10" dirty="0" smtClean="0">
                <a:solidFill>
                  <a:srgbClr val="0070BF"/>
                </a:solidFill>
                <a:latin typeface="Arial"/>
                <a:cs typeface="Arial"/>
                <a:hlinkClick r:id="rId3"/>
              </a:rPr>
              <a:t>www.patentes.usp.br</a:t>
            </a:r>
            <a:endParaRPr sz="900" dirty="0">
              <a:latin typeface="Arial"/>
              <a:cs typeface="Arial"/>
            </a:endParaRPr>
          </a:p>
        </p:txBody>
      </p:sp>
      <p:pic>
        <p:nvPicPr>
          <p:cNvPr id="6" name="Imagem 5"/>
          <p:cNvPicPr>
            <a:picLocks noChangeAspect="1"/>
          </p:cNvPicPr>
          <p:nvPr/>
        </p:nvPicPr>
        <p:blipFill rotWithShape="1">
          <a:blip r:embed="rId4"/>
          <a:srcRect l="72657" t="47177" r="2432" b="23284"/>
          <a:stretch/>
        </p:blipFill>
        <p:spPr>
          <a:xfrm>
            <a:off x="-2783468" y="13237344"/>
            <a:ext cx="462323" cy="212111"/>
          </a:xfrm>
          <a:prstGeom prst="rect">
            <a:avLst/>
          </a:prstGeom>
        </p:spPr>
      </p:pic>
      <p:pic>
        <p:nvPicPr>
          <p:cNvPr id="11" name="Imagem 10"/>
          <p:cNvPicPr>
            <a:picLocks noChangeAspect="1"/>
          </p:cNvPicPr>
          <p:nvPr/>
        </p:nvPicPr>
        <p:blipFill rotWithShape="1">
          <a:blip r:embed="rId5" cstate="print">
            <a:extLst>
              <a:ext uri="{28A0092B-C50C-407E-A947-70E740481C1C}">
                <a14:useLocalDpi xmlns:a14="http://schemas.microsoft.com/office/drawing/2010/main" val="0"/>
              </a:ext>
            </a:extLst>
          </a:blip>
          <a:srcRect l="14539" t="8668" r="22941" b="60164"/>
          <a:stretch/>
        </p:blipFill>
        <p:spPr>
          <a:xfrm>
            <a:off x="4768849" y="5310078"/>
            <a:ext cx="2442471" cy="1789222"/>
          </a:xfrm>
          <a:prstGeom prst="rect">
            <a:avLst/>
          </a:prstGeom>
        </p:spPr>
      </p:pic>
      <p:pic>
        <p:nvPicPr>
          <p:cNvPr id="12" name="Imagem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10011" y="5530459"/>
            <a:ext cx="2971799" cy="1340241"/>
          </a:xfrm>
          <a:prstGeom prst="rect">
            <a:avLst/>
          </a:prstGeom>
        </p:spPr>
      </p:pic>
      <p:pic>
        <p:nvPicPr>
          <p:cNvPr id="10" name="Imagem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10010" y="8441466"/>
            <a:ext cx="5244840" cy="70135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TotalTime>
  <Words>58</Words>
  <Application>Microsoft Office PowerPoint</Application>
  <PresentationFormat>Personalizar</PresentationFormat>
  <Paragraphs>18</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Verdana</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AÇOS ELÉTRICOS GNO PARA MOTORES ELÉTRICOS DESTINADOS A APLICAÇÕES EM ALTA FREQUÊNCIA</dc:title>
  <dc:creator>Rafael Sandim Ferreira</dc:creator>
  <cp:lastModifiedBy>Rafael Sandim</cp:lastModifiedBy>
  <cp:revision>56</cp:revision>
  <cp:lastPrinted>2018-10-15T18:29:58Z</cp:lastPrinted>
  <dcterms:created xsi:type="dcterms:W3CDTF">2018-05-03T16:10:26Z</dcterms:created>
  <dcterms:modified xsi:type="dcterms:W3CDTF">2018-10-17T11:13:41Z</dcterms:modified>
</cp:coreProperties>
</file>