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56500" cy="10693400"/>
  <p:notesSz cx="7556500" cy="106934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728" autoAdjust="0"/>
    <p:restoredTop sz="94660"/>
  </p:normalViewPr>
  <p:slideViewPr>
    <p:cSldViewPr>
      <p:cViewPr>
        <p:scale>
          <a:sx n="95" d="100"/>
          <a:sy n="95" d="100"/>
        </p:scale>
        <p:origin x="-726" y="-346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7373"/>
            <a:ext cx="1623467" cy="10670610"/>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69210" y="9944862"/>
            <a:ext cx="2418080"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7825" y="9944862"/>
            <a:ext cx="173799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10/25/2018</a:t>
            </a:fld>
            <a:endParaRPr lang="en-US"/>
          </a:p>
        </p:txBody>
      </p:sp>
      <p:sp>
        <p:nvSpPr>
          <p:cNvPr id="6" name="Holder 6"/>
          <p:cNvSpPr>
            <a:spLocks noGrp="1"/>
          </p:cNvSpPr>
          <p:nvPr>
            <p:ph type="sldNum" sz="quarter" idx="7"/>
          </p:nvPr>
        </p:nvSpPr>
        <p:spPr>
          <a:xfrm>
            <a:off x="5440680" y="9944862"/>
            <a:ext cx="173799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atentes.usp.br/" TargetMode="External"/><Relationship Id="rId2" Type="http://schemas.openxmlformats.org/officeDocument/2006/relationships/hyperlink" Target="mailto:eduardobrito@usp.br" TargetMode="External"/><Relationship Id="rId1" Type="http://schemas.openxmlformats.org/officeDocument/2006/relationships/slideLayout" Target="../slideLayouts/slideLayout5.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810011" y="182110"/>
            <a:ext cx="5089525" cy="727763"/>
          </a:xfrm>
          <a:prstGeom prst="rect">
            <a:avLst/>
          </a:prstGeom>
        </p:spPr>
        <p:txBody>
          <a:bodyPr vert="horz" wrap="square" lIns="0" tIns="12065" rIns="0" bIns="0" rtlCol="0">
            <a:spAutoFit/>
          </a:bodyPr>
          <a:lstStyle/>
          <a:p>
            <a:pPr marL="12700" marR="5080" algn="just">
              <a:lnSpc>
                <a:spcPct val="149900"/>
              </a:lnSpc>
              <a:spcBef>
                <a:spcPts val="95"/>
              </a:spcBef>
            </a:pPr>
            <a:r>
              <a:rPr lang="es-ES" sz="1550" b="1" spc="10" dirty="0" smtClean="0">
                <a:solidFill>
                  <a:srgbClr val="077A9E"/>
                </a:solidFill>
                <a:latin typeface="Arial"/>
                <a:cs typeface="Arial"/>
              </a:rPr>
              <a:t>INMUNOTERAPIA EN EL TRATAMIENTO DEL ASMA, RINITIS, ALERGIA ALIMENTARIA</a:t>
            </a:r>
            <a:endParaRPr sz="1550" b="1" spc="10" dirty="0">
              <a:solidFill>
                <a:srgbClr val="077A9E"/>
              </a:solidFill>
              <a:latin typeface="Arial"/>
              <a:cs typeface="Arial"/>
            </a:endParaRPr>
          </a:p>
        </p:txBody>
      </p:sp>
      <p:sp>
        <p:nvSpPr>
          <p:cNvPr id="3" name="object 3"/>
          <p:cNvSpPr txBox="1"/>
          <p:nvPr/>
        </p:nvSpPr>
        <p:spPr>
          <a:xfrm>
            <a:off x="1826893" y="1190770"/>
            <a:ext cx="5402580" cy="4394536"/>
          </a:xfrm>
          <a:prstGeom prst="rect">
            <a:avLst/>
          </a:prstGeom>
        </p:spPr>
        <p:txBody>
          <a:bodyPr vert="horz" wrap="square" lIns="0" tIns="17145" rIns="0" bIns="0" rtlCol="0">
            <a:spAutoFit/>
          </a:bodyPr>
          <a:lstStyle/>
          <a:p>
            <a:pPr marL="12700" algn="just">
              <a:lnSpc>
                <a:spcPct val="100000"/>
              </a:lnSpc>
              <a:spcBef>
                <a:spcPts val="135"/>
              </a:spcBef>
            </a:pPr>
            <a:r>
              <a:rPr lang="pt-BR" sz="950" b="1" i="1" spc="15" dirty="0">
                <a:solidFill>
                  <a:srgbClr val="077A9E"/>
                </a:solidFill>
                <a:latin typeface="Verdana"/>
                <a:cs typeface="Verdana"/>
              </a:rPr>
              <a:t>RICARDO WESLEY ALBERCA CUSTÓDIO; MOMTCHILO RUSSO</a:t>
            </a:r>
            <a:r>
              <a:rPr lang="pt-BR" sz="950" b="1" i="1" spc="15" dirty="0">
                <a:solidFill>
                  <a:srgbClr val="FF0000"/>
                </a:solidFill>
                <a:latin typeface="Verdana"/>
                <a:cs typeface="Verdana"/>
              </a:rPr>
              <a:t>.</a:t>
            </a:r>
            <a:endParaRPr lang="pt-BR" sz="950" dirty="0">
              <a:solidFill>
                <a:srgbClr val="FF0000"/>
              </a:solidFill>
              <a:latin typeface="Verdana"/>
              <a:cs typeface="Verdana"/>
            </a:endParaRPr>
          </a:p>
          <a:p>
            <a:pPr>
              <a:lnSpc>
                <a:spcPct val="100000"/>
              </a:lnSpc>
              <a:spcBef>
                <a:spcPts val="20"/>
              </a:spcBef>
            </a:pPr>
            <a:endParaRPr sz="1400" dirty="0">
              <a:latin typeface="Times New Roman"/>
              <a:cs typeface="Times New Roman"/>
            </a:endParaRPr>
          </a:p>
          <a:p>
            <a:pPr marL="12700" algn="just">
              <a:lnSpc>
                <a:spcPct val="100000"/>
              </a:lnSpc>
            </a:pPr>
            <a:r>
              <a:rPr lang="es-ES_tradnl" sz="850" b="1" spc="5" dirty="0" smtClean="0">
                <a:solidFill>
                  <a:srgbClr val="077A9E"/>
                </a:solidFill>
                <a:latin typeface="Arial"/>
                <a:cs typeface="Arial"/>
              </a:rPr>
              <a:t>INTRODUCCIÓN</a:t>
            </a:r>
          </a:p>
          <a:p>
            <a:pPr marL="12700" algn="just">
              <a:lnSpc>
                <a:spcPct val="100000"/>
              </a:lnSpc>
            </a:pPr>
            <a:endParaRPr sz="850" b="1" spc="5" dirty="0">
              <a:solidFill>
                <a:srgbClr val="077A9E"/>
              </a:solidFill>
              <a:latin typeface="Arial"/>
              <a:cs typeface="Arial"/>
            </a:endParaRPr>
          </a:p>
          <a:p>
            <a:pPr marL="12700" marR="8890" indent="612140" algn="just">
              <a:lnSpc>
                <a:spcPct val="102499"/>
              </a:lnSpc>
              <a:spcBef>
                <a:spcPts val="55"/>
              </a:spcBef>
            </a:pPr>
            <a:r>
              <a:rPr lang="es-ES" sz="850" spc="10" dirty="0" smtClean="0">
                <a:solidFill>
                  <a:srgbClr val="3F3F3F"/>
                </a:solidFill>
                <a:latin typeface="Arial"/>
                <a:cs typeface="Arial"/>
              </a:rPr>
              <a:t>La prevalencia de las alergias, y del asma en particular, está aumentando en el mundo, con un elevado índice de mortalidad prematura todos los años, debido a una falta de tratamiento adecuado. El asma alérgico es caracterizado como una enfermedad inflamatoria pulmonar crónica mediada por células T auxiliares tipo 2 (Th2) que conducen la inflamación pulmonar. El tratamiento corriente más común del asma es farmacológico, pero este no es curativo y también puede no ser efectivo en todos los pacientes. Por otro lado, la inmunoterapia específica (SIT, del inglés </a:t>
            </a:r>
            <a:r>
              <a:rPr lang="es-ES" sz="850" spc="10" dirty="0" err="1" smtClean="0">
                <a:solidFill>
                  <a:srgbClr val="3F3F3F"/>
                </a:solidFill>
                <a:latin typeface="Arial"/>
                <a:cs typeface="Arial"/>
              </a:rPr>
              <a:t>Specific-Immunotherapy</a:t>
            </a:r>
            <a:r>
              <a:rPr lang="es-ES" sz="850" spc="10" dirty="0" smtClean="0">
                <a:solidFill>
                  <a:srgbClr val="3F3F3F"/>
                </a:solidFill>
                <a:latin typeface="Arial"/>
                <a:cs typeface="Arial"/>
              </a:rPr>
              <a:t>) es considerada una intervención inmunológica con potencial curativo, y consistes, en su modelo clásico, en la administración repetida del alérgeno en dosis crecientes por vía subcutánea por un largo período de tiempo. Esta, por su vez, tiene sus inconvenientes, como la dificultad de adhesión al tratamiento, debido a la necesidad de numerosas dosis de SIT por un largo período; la </a:t>
            </a:r>
            <a:r>
              <a:rPr lang="es-ES" sz="850" spc="10" dirty="0">
                <a:solidFill>
                  <a:srgbClr val="3F3F3F"/>
                </a:solidFill>
                <a:latin typeface="Arial"/>
                <a:cs typeface="Arial"/>
              </a:rPr>
              <a:t>baja </a:t>
            </a:r>
            <a:r>
              <a:rPr lang="es-ES" sz="850" spc="10" dirty="0" smtClean="0">
                <a:solidFill>
                  <a:srgbClr val="3F3F3F"/>
                </a:solidFill>
                <a:latin typeface="Arial"/>
                <a:cs typeface="Arial"/>
              </a:rPr>
              <a:t>eficacia en revertir el cuadro asmático; e principalmente el potencial de desencadenar un shock anafiláctico a medida que la dosis del alérgeno es elevada, pudiendo causar la muerte del paciente. </a:t>
            </a:r>
          </a:p>
          <a:p>
            <a:pPr marL="12700" marR="8890" indent="612140" algn="just">
              <a:lnSpc>
                <a:spcPct val="102499"/>
              </a:lnSpc>
              <a:spcBef>
                <a:spcPts val="55"/>
              </a:spcBef>
            </a:pPr>
            <a:r>
              <a:rPr lang="es-ES" sz="850" spc="10" dirty="0" smtClean="0">
                <a:solidFill>
                  <a:srgbClr val="3F3F3F"/>
                </a:solidFill>
                <a:latin typeface="Arial"/>
                <a:cs typeface="Arial"/>
              </a:rPr>
              <a:t>Con esta preocupación, se desarrolló un proceso de inmunoterapia para el asma, testado en modelo experimental, con una formulación compuesta de antígeno(s) específico(s) y agonista(s) de receptor de tipo </a:t>
            </a:r>
            <a:r>
              <a:rPr lang="es-ES" sz="850" spc="10" dirty="0" err="1" smtClean="0">
                <a:solidFill>
                  <a:srgbClr val="3F3F3F"/>
                </a:solidFill>
                <a:latin typeface="Arial"/>
                <a:cs typeface="Arial"/>
              </a:rPr>
              <a:t>Toll</a:t>
            </a:r>
            <a:r>
              <a:rPr lang="es-ES" sz="850" spc="10" dirty="0" smtClean="0">
                <a:solidFill>
                  <a:srgbClr val="3F3F3F"/>
                </a:solidFill>
                <a:latin typeface="Arial"/>
                <a:cs typeface="Arial"/>
              </a:rPr>
              <a:t> (</a:t>
            </a:r>
            <a:r>
              <a:rPr lang="es-ES" sz="850" spc="10" dirty="0" err="1" smtClean="0">
                <a:solidFill>
                  <a:srgbClr val="3F3F3F"/>
                </a:solidFill>
                <a:latin typeface="Arial"/>
                <a:cs typeface="Arial"/>
              </a:rPr>
              <a:t>CpG</a:t>
            </a:r>
            <a:r>
              <a:rPr lang="es-ES" sz="850" spc="10" dirty="0" smtClean="0">
                <a:solidFill>
                  <a:srgbClr val="3F3F3F"/>
                </a:solidFill>
                <a:latin typeface="Arial"/>
                <a:cs typeface="Arial"/>
              </a:rPr>
              <a:t>-ODN) encapsulados en liposoma catiónico (DOTAP o N-[1-(2,3-dioleiloxi)</a:t>
            </a:r>
            <a:r>
              <a:rPr lang="es-ES" sz="850" spc="10" dirty="0" err="1" smtClean="0">
                <a:solidFill>
                  <a:srgbClr val="3F3F3F"/>
                </a:solidFill>
                <a:latin typeface="Arial"/>
                <a:cs typeface="Arial"/>
              </a:rPr>
              <a:t>propil</a:t>
            </a:r>
            <a:r>
              <a:rPr lang="es-ES" sz="850" spc="10" dirty="0" smtClean="0">
                <a:solidFill>
                  <a:srgbClr val="3F3F3F"/>
                </a:solidFill>
                <a:latin typeface="Arial"/>
                <a:cs typeface="Arial"/>
              </a:rPr>
              <a:t>]-N,N,N-</a:t>
            </a:r>
            <a:r>
              <a:rPr lang="es-ES" sz="850" spc="10" dirty="0" err="1" smtClean="0">
                <a:solidFill>
                  <a:srgbClr val="3F3F3F"/>
                </a:solidFill>
                <a:latin typeface="Arial"/>
                <a:cs typeface="Arial"/>
              </a:rPr>
              <a:t>trimetilamónio</a:t>
            </a:r>
            <a:r>
              <a:rPr lang="es-ES" sz="850" spc="10" dirty="0" smtClean="0">
                <a:solidFill>
                  <a:srgbClr val="3F3F3F"/>
                </a:solidFill>
                <a:latin typeface="Arial"/>
                <a:cs typeface="Arial"/>
              </a:rPr>
              <a:t> </a:t>
            </a:r>
            <a:r>
              <a:rPr lang="es-ES" sz="850" spc="10" dirty="0" err="1" smtClean="0">
                <a:solidFill>
                  <a:srgbClr val="3F3F3F"/>
                </a:solidFill>
                <a:latin typeface="Arial"/>
                <a:cs typeface="Arial"/>
              </a:rPr>
              <a:t>metilsulfato</a:t>
            </a:r>
            <a:r>
              <a:rPr lang="es-ES" sz="850" spc="10" dirty="0" smtClean="0">
                <a:solidFill>
                  <a:srgbClr val="3F3F3F"/>
                </a:solidFill>
                <a:latin typeface="Arial"/>
                <a:cs typeface="Arial"/>
              </a:rPr>
              <a:t>). La verificación de esta tecnología mostró que el tratamiento de animales previamente sensibilizados con una formulación contiendo el antígeno (alérgeno) y el agonista de TLR (</a:t>
            </a:r>
            <a:r>
              <a:rPr lang="es-ES" sz="850" spc="10" dirty="0" err="1" smtClean="0">
                <a:solidFill>
                  <a:srgbClr val="3F3F3F"/>
                </a:solidFill>
                <a:latin typeface="Arial"/>
                <a:cs typeface="Arial"/>
              </a:rPr>
              <a:t>CpG</a:t>
            </a:r>
            <a:r>
              <a:rPr lang="es-ES" sz="850" spc="10" dirty="0" smtClean="0">
                <a:solidFill>
                  <a:srgbClr val="3F3F3F"/>
                </a:solidFill>
                <a:latin typeface="Arial"/>
                <a:cs typeface="Arial"/>
              </a:rPr>
              <a:t>-ODN) encapsulados en liposoma catiónico (DOTAP) fue </a:t>
            </a:r>
            <a:r>
              <a:rPr lang="es-ES" sz="850" spc="10" dirty="0" smtClean="0">
                <a:solidFill>
                  <a:srgbClr val="3F3F3F"/>
                </a:solidFill>
                <a:latin typeface="Arial"/>
                <a:cs typeface="Arial"/>
              </a:rPr>
              <a:t>más eficiente que las otras inmunoterapias testadas en </a:t>
            </a:r>
            <a:r>
              <a:rPr lang="es-ES" sz="850" spc="10" dirty="0" smtClean="0">
                <a:solidFill>
                  <a:srgbClr val="3F3F3F"/>
                </a:solidFill>
                <a:latin typeface="Arial"/>
                <a:cs typeface="Arial"/>
              </a:rPr>
              <a:t>revertir un cuadro alérgico pulmonar ya establecido. Más aún, la respuesta anafiláctica local o sistémica fue atenuada por el encapsulamiento del alérgeno en liposoma </a:t>
            </a:r>
            <a:r>
              <a:rPr lang="pt-BR" sz="850" spc="10" dirty="0" smtClean="0">
                <a:solidFill>
                  <a:srgbClr val="3F3F3F"/>
                </a:solidFill>
                <a:latin typeface="Arial"/>
                <a:cs typeface="Arial"/>
              </a:rPr>
              <a:t>(</a:t>
            </a:r>
            <a:r>
              <a:rPr lang="pt-BR" sz="850" spc="10" dirty="0">
                <a:solidFill>
                  <a:srgbClr val="3F3F3F"/>
                </a:solidFill>
                <a:latin typeface="Arial"/>
                <a:cs typeface="Arial"/>
              </a:rPr>
              <a:t>Figura A)</a:t>
            </a:r>
            <a:r>
              <a:rPr lang="es-ES" sz="850" spc="10" dirty="0" smtClean="0">
                <a:solidFill>
                  <a:srgbClr val="3F3F3F"/>
                </a:solidFill>
                <a:latin typeface="Arial"/>
                <a:cs typeface="Arial"/>
              </a:rPr>
              <a:t>, y el tratamiento con tres dosis de la formulación en un intervalo de dos semanas fue suficiente para inhibir significativamente la alergia pulmonar </a:t>
            </a:r>
            <a:r>
              <a:rPr lang="pt-BR" sz="850" spc="10" dirty="0">
                <a:solidFill>
                  <a:srgbClr val="3F3F3F"/>
                </a:solidFill>
                <a:latin typeface="Arial"/>
                <a:cs typeface="Arial"/>
              </a:rPr>
              <a:t>(Figura B).</a:t>
            </a:r>
            <a:r>
              <a:rPr lang="es-ES" sz="850" spc="10" dirty="0" smtClean="0">
                <a:solidFill>
                  <a:srgbClr val="3F3F3F"/>
                </a:solidFill>
                <a:latin typeface="Arial"/>
                <a:cs typeface="Arial"/>
              </a:rPr>
              <a:t> </a:t>
            </a:r>
          </a:p>
          <a:p>
            <a:pPr marL="12700" marR="8890" indent="612140" algn="just">
              <a:lnSpc>
                <a:spcPct val="102499"/>
              </a:lnSpc>
              <a:spcBef>
                <a:spcPts val="55"/>
              </a:spcBef>
            </a:pPr>
            <a:endParaRPr lang="es-ES" sz="850" spc="10" dirty="0" smtClean="0">
              <a:solidFill>
                <a:srgbClr val="3F3F3F"/>
              </a:solidFill>
              <a:latin typeface="Arial"/>
              <a:cs typeface="Arial"/>
            </a:endParaRPr>
          </a:p>
          <a:p>
            <a:pPr marL="12700" lvl="0" algn="just">
              <a:spcBef>
                <a:spcPts val="790"/>
              </a:spcBef>
            </a:pPr>
            <a:r>
              <a:rPr lang="es-ES" sz="850" b="1" spc="-5" dirty="0">
                <a:solidFill>
                  <a:srgbClr val="077A9E"/>
                </a:solidFill>
                <a:latin typeface="Arial"/>
                <a:cs typeface="Arial"/>
              </a:rPr>
              <a:t>APLICACIÓN Y ÁREA DE </a:t>
            </a:r>
            <a:r>
              <a:rPr lang="es-ES" sz="850" b="1" spc="-5" dirty="0" smtClean="0">
                <a:solidFill>
                  <a:srgbClr val="077A9E"/>
                </a:solidFill>
                <a:latin typeface="Arial"/>
                <a:cs typeface="Arial"/>
              </a:rPr>
              <a:t>ESTUDIOS</a:t>
            </a:r>
            <a:endParaRPr lang="es-ES" sz="850" spc="10" dirty="0" smtClean="0">
              <a:solidFill>
                <a:srgbClr val="3F3F3F"/>
              </a:solidFill>
              <a:latin typeface="Arial"/>
              <a:cs typeface="Arial"/>
            </a:endParaRPr>
          </a:p>
          <a:p>
            <a:pPr marL="12700" marR="8890" indent="612140" algn="just">
              <a:lnSpc>
                <a:spcPct val="102499"/>
              </a:lnSpc>
              <a:spcBef>
                <a:spcPts val="55"/>
              </a:spcBef>
            </a:pPr>
            <a:r>
              <a:rPr lang="es-ES" sz="850" spc="10" dirty="0" smtClean="0">
                <a:solidFill>
                  <a:srgbClr val="3F3F3F"/>
                </a:solidFill>
                <a:latin typeface="Arial"/>
                <a:cs typeface="Arial"/>
              </a:rPr>
              <a:t>Esa formulación puede ser utilizada en la prevención, tratamiento o cura de procesos alérgicos como asma, rinitis, y alergias alimentarias, con un riesgo reducido de inducir anafilaxia, duración reducida de tratamiento y mayor eficiencia que la SIT clásica. </a:t>
            </a:r>
            <a:endParaRPr lang="es-ES" sz="850" spc="10" dirty="0">
              <a:solidFill>
                <a:srgbClr val="3F3F3F"/>
              </a:solidFill>
              <a:latin typeface="Arial"/>
              <a:cs typeface="Arial"/>
            </a:endParaRPr>
          </a:p>
        </p:txBody>
      </p:sp>
      <p:sp>
        <p:nvSpPr>
          <p:cNvPr id="5" name="object 5"/>
          <p:cNvSpPr txBox="1"/>
          <p:nvPr/>
        </p:nvSpPr>
        <p:spPr>
          <a:xfrm>
            <a:off x="1311647" y="7302768"/>
            <a:ext cx="5864486" cy="1253933"/>
          </a:xfrm>
          <a:prstGeom prst="rect">
            <a:avLst/>
          </a:prstGeom>
        </p:spPr>
        <p:txBody>
          <a:bodyPr vert="horz" wrap="square" lIns="0" tIns="11430" rIns="0" bIns="0" rtlCol="0">
            <a:spAutoFit/>
          </a:bodyPr>
          <a:lstStyle/>
          <a:p>
            <a:pPr marL="1051560" marR="5080" indent="-11430">
              <a:lnSpc>
                <a:spcPct val="139900"/>
              </a:lnSpc>
              <a:spcBef>
                <a:spcPts val="90"/>
              </a:spcBef>
            </a:pPr>
            <a:r>
              <a:rPr lang="es-ES" sz="900" i="1" spc="0" dirty="0" smtClean="0">
                <a:latin typeface="Times New Roman"/>
                <a:cs typeface="Times New Roman"/>
              </a:rPr>
              <a:t>Diferentes resultados (expuestos en las figuras arriba) de experimentaciones controladas con animales previamente sensibilizados demuestran que el encapsulamiento con DOTAP reduce la reacción anafiláctica cutánea y que la inmunoterapia con OVA-</a:t>
            </a:r>
            <a:r>
              <a:rPr lang="es-ES" sz="900" i="1" spc="0" dirty="0" err="1" smtClean="0">
                <a:latin typeface="Times New Roman"/>
                <a:cs typeface="Times New Roman"/>
              </a:rPr>
              <a:t>CpG</a:t>
            </a:r>
            <a:r>
              <a:rPr lang="es-ES" sz="900" i="1" spc="0" dirty="0" smtClean="0">
                <a:latin typeface="Times New Roman"/>
                <a:cs typeface="Times New Roman"/>
              </a:rPr>
              <a:t>/DOTAP </a:t>
            </a:r>
            <a:r>
              <a:rPr lang="es-ES" sz="900" i="1" spc="0" dirty="0" smtClean="0">
                <a:latin typeface="Times New Roman"/>
                <a:cs typeface="Times New Roman"/>
              </a:rPr>
              <a:t>es </a:t>
            </a:r>
            <a:r>
              <a:rPr lang="es-ES" sz="900" i="1" spc="0" dirty="0" smtClean="0">
                <a:latin typeface="Times New Roman"/>
                <a:cs typeface="Times New Roman"/>
              </a:rPr>
              <a:t>eficiente en atenuar respuestas alérgicas inducidas por OVA. </a:t>
            </a:r>
            <a:endParaRPr lang="es-ES" sz="900" i="1" dirty="0" smtClean="0">
              <a:latin typeface="Times New Roman"/>
              <a:cs typeface="Times New Roman"/>
            </a:endParaRPr>
          </a:p>
          <a:p>
            <a:pPr marL="12700">
              <a:spcBef>
                <a:spcPts val="780"/>
              </a:spcBef>
            </a:pPr>
            <a:r>
              <a:rPr lang="es-ES" sz="850" b="1" dirty="0" smtClean="0">
                <a:solidFill>
                  <a:srgbClr val="077A9E"/>
                </a:solidFill>
                <a:latin typeface="Arial"/>
                <a:cs typeface="Arial"/>
              </a:rPr>
              <a:t>                      ETAPA DE DESARROLLO</a:t>
            </a:r>
          </a:p>
          <a:p>
            <a:pPr marL="12700">
              <a:lnSpc>
                <a:spcPct val="100000"/>
              </a:lnSpc>
              <a:spcBef>
                <a:spcPts val="780"/>
              </a:spcBef>
            </a:pPr>
            <a:endParaRPr lang="es-ES" sz="850" dirty="0">
              <a:latin typeface="Arial"/>
              <a:cs typeface="Arial"/>
            </a:endParaRPr>
          </a:p>
        </p:txBody>
      </p:sp>
      <p:sp>
        <p:nvSpPr>
          <p:cNvPr id="7" name="object 7"/>
          <p:cNvSpPr txBox="1"/>
          <p:nvPr/>
        </p:nvSpPr>
        <p:spPr>
          <a:xfrm>
            <a:off x="1826892" y="9118700"/>
            <a:ext cx="5349241" cy="1350947"/>
          </a:xfrm>
          <a:prstGeom prst="rect">
            <a:avLst/>
          </a:prstGeom>
        </p:spPr>
        <p:txBody>
          <a:bodyPr vert="horz" wrap="square" lIns="0" tIns="12065" rIns="0" bIns="0" rtlCol="0">
            <a:spAutoFit/>
          </a:bodyPr>
          <a:lstStyle/>
          <a:p>
            <a:pPr marL="12700" marR="5080">
              <a:lnSpc>
                <a:spcPct val="142400"/>
              </a:lnSpc>
              <a:spcBef>
                <a:spcPts val="95"/>
              </a:spcBef>
            </a:pPr>
            <a:r>
              <a:rPr lang="es-ES" sz="850" b="1" i="1" dirty="0" smtClean="0">
                <a:solidFill>
                  <a:srgbClr val="077A9E"/>
                </a:solidFill>
                <a:latin typeface="Arial"/>
                <a:cs typeface="Arial"/>
              </a:rPr>
              <a:t>Área: Salud y Cuidados (Humanos y Animales); Otros;  0054/2018 </a:t>
            </a:r>
          </a:p>
          <a:p>
            <a:pPr marL="12700" marR="5080">
              <a:lnSpc>
                <a:spcPct val="142400"/>
              </a:lnSpc>
              <a:spcBef>
                <a:spcPts val="95"/>
              </a:spcBef>
            </a:pPr>
            <a:r>
              <a:rPr lang="es-ES_tradnl" sz="850" spc="10" dirty="0" smtClean="0">
                <a:solidFill>
                  <a:srgbClr val="3F3F3F"/>
                </a:solidFill>
                <a:latin typeface="Arial"/>
                <a:cs typeface="Arial"/>
              </a:rPr>
              <a:t>APOYO </a:t>
            </a:r>
            <a:r>
              <a:rPr lang="es-ES_tradnl" sz="850" spc="10" dirty="0">
                <a:solidFill>
                  <a:srgbClr val="3F3F3F"/>
                </a:solidFill>
                <a:latin typeface="Arial"/>
                <a:cs typeface="Arial"/>
              </a:rPr>
              <a:t>Y FOMENTO</a:t>
            </a:r>
            <a:r>
              <a:rPr lang="es-ES_tradnl" sz="850" b="1" i="1" dirty="0">
                <a:solidFill>
                  <a:srgbClr val="077A9E"/>
                </a:solidFill>
                <a:latin typeface="Arial"/>
                <a:cs typeface="Arial"/>
              </a:rPr>
              <a:t>: </a:t>
            </a:r>
            <a:r>
              <a:rPr lang="es-ES_tradnl" sz="850" b="1" i="1" dirty="0" smtClean="0">
                <a:solidFill>
                  <a:srgbClr val="077A9E"/>
                </a:solidFill>
                <a:latin typeface="Arial"/>
                <a:cs typeface="Arial"/>
              </a:rPr>
              <a:t>procesos </a:t>
            </a:r>
            <a:r>
              <a:rPr lang="es-ES_tradnl" sz="850" b="1" i="1" dirty="0">
                <a:solidFill>
                  <a:srgbClr val="077A9E"/>
                </a:solidFill>
                <a:latin typeface="Arial"/>
                <a:cs typeface="Arial"/>
              </a:rPr>
              <a:t>en el </a:t>
            </a:r>
            <a:r>
              <a:rPr lang="es-ES_tradnl" sz="850" b="1" i="1" dirty="0" smtClean="0">
                <a:solidFill>
                  <a:srgbClr val="077A9E"/>
                </a:solidFill>
                <a:latin typeface="Arial"/>
                <a:cs typeface="Arial"/>
              </a:rPr>
              <a:t>nº </a:t>
            </a:r>
            <a:r>
              <a:rPr lang="pt-BR" sz="850" b="1" i="1" dirty="0" smtClean="0">
                <a:solidFill>
                  <a:srgbClr val="077A9E"/>
                </a:solidFill>
                <a:latin typeface="Arial"/>
                <a:cs typeface="Arial"/>
              </a:rPr>
              <a:t>2015/16728-9, </a:t>
            </a:r>
            <a:r>
              <a:rPr lang="pt-BR" sz="850" b="1" i="1" dirty="0">
                <a:solidFill>
                  <a:srgbClr val="077A9E"/>
                </a:solidFill>
                <a:latin typeface="Arial"/>
                <a:cs typeface="Arial"/>
              </a:rPr>
              <a:t>2013/24694-1</a:t>
            </a:r>
            <a:r>
              <a:rPr lang="pt-BR" sz="850" b="1" i="1" dirty="0" smtClean="0">
                <a:solidFill>
                  <a:srgbClr val="077A9E"/>
                </a:solidFill>
                <a:latin typeface="Arial"/>
                <a:cs typeface="Arial"/>
              </a:rPr>
              <a:t> y 2016/16602-8</a:t>
            </a:r>
            <a:r>
              <a:rPr lang="es-ES_tradnl" sz="850" b="1" i="1" dirty="0" smtClean="0">
                <a:solidFill>
                  <a:srgbClr val="077A9E"/>
                </a:solidFill>
                <a:latin typeface="Arial"/>
                <a:cs typeface="Arial"/>
              </a:rPr>
              <a:t>, </a:t>
            </a:r>
            <a:r>
              <a:rPr lang="es-ES_tradnl" sz="850" b="1" i="1" dirty="0">
                <a:solidFill>
                  <a:srgbClr val="077A9E"/>
                </a:solidFill>
                <a:latin typeface="Arial"/>
                <a:cs typeface="Arial"/>
              </a:rPr>
              <a:t>Fundación de Amparo a la Investigación del Estado de São Paulo (FAPESP). "Las opiniones, hipótesis y conclusiones o recomendaciones expresadas en este material son de responsabilidad del (los) autor (es) y no necesariamente reflejan la visión de la </a:t>
            </a:r>
            <a:r>
              <a:rPr lang="es-ES_tradnl" sz="850" b="1" i="1" dirty="0" smtClean="0">
                <a:solidFill>
                  <a:srgbClr val="077A9E"/>
                </a:solidFill>
                <a:latin typeface="Arial"/>
                <a:cs typeface="Arial"/>
              </a:rPr>
              <a:t>FAPESP”. </a:t>
            </a:r>
            <a:r>
              <a:rPr lang="es-ES_tradnl" sz="850" b="1" i="1" dirty="0" err="1" smtClean="0">
                <a:solidFill>
                  <a:srgbClr val="077A9E"/>
                </a:solidFill>
                <a:latin typeface="Arial"/>
                <a:cs typeface="Arial"/>
              </a:rPr>
              <a:t>CNPq</a:t>
            </a:r>
            <a:r>
              <a:rPr lang="es-ES_tradnl" sz="850" b="1" i="1" dirty="0">
                <a:solidFill>
                  <a:srgbClr val="077A9E"/>
                </a:solidFill>
                <a:latin typeface="Arial"/>
                <a:cs typeface="Arial"/>
              </a:rPr>
              <a:t>;</a:t>
            </a:r>
            <a:endParaRPr lang="pt-BR" sz="850" b="1" i="1" dirty="0">
              <a:solidFill>
                <a:srgbClr val="077A9E"/>
              </a:solidFill>
              <a:latin typeface="Arial"/>
              <a:cs typeface="Arial"/>
            </a:endParaRPr>
          </a:p>
          <a:p>
            <a:pPr marL="12700" marR="5080">
              <a:lnSpc>
                <a:spcPct val="142400"/>
              </a:lnSpc>
              <a:spcBef>
                <a:spcPts val="95"/>
              </a:spcBef>
            </a:pPr>
            <a:r>
              <a:rPr lang="es-ES" sz="850" b="1" i="1" dirty="0">
                <a:solidFill>
                  <a:srgbClr val="077A9E"/>
                </a:solidFill>
                <a:latin typeface="Arial"/>
                <a:cs typeface="Arial"/>
              </a:rPr>
              <a:t>Instituto de Ciencias Biomédicas – </a:t>
            </a:r>
            <a:r>
              <a:rPr lang="es-ES" sz="850" b="1" i="1" dirty="0" smtClean="0">
                <a:solidFill>
                  <a:srgbClr val="077A9E"/>
                </a:solidFill>
                <a:latin typeface="Arial"/>
                <a:cs typeface="Arial"/>
              </a:rPr>
              <a:t>USP</a:t>
            </a:r>
            <a:endParaRPr lang="es-ES" sz="850" b="1" i="1" spc="0" dirty="0" smtClean="0">
              <a:solidFill>
                <a:srgbClr val="077A9E"/>
              </a:solidFill>
              <a:latin typeface="Arial"/>
              <a:cs typeface="Arial"/>
            </a:endParaRPr>
          </a:p>
          <a:p>
            <a:pPr marL="12700" marR="5080">
              <a:lnSpc>
                <a:spcPct val="142400"/>
              </a:lnSpc>
              <a:spcBef>
                <a:spcPts val="95"/>
              </a:spcBef>
            </a:pPr>
            <a:r>
              <a:rPr lang="es-ES" sz="850" b="1" i="1" dirty="0" smtClean="0">
                <a:solidFill>
                  <a:srgbClr val="077A9E"/>
                </a:solidFill>
                <a:latin typeface="Arial"/>
                <a:cs typeface="Arial"/>
              </a:rPr>
              <a:t>Patente protegida bajo el nº </a:t>
            </a:r>
            <a:r>
              <a:rPr lang="pt-BR" sz="850" b="1" i="1" spc="-5" dirty="0">
                <a:solidFill>
                  <a:srgbClr val="077A9E"/>
                </a:solidFill>
                <a:latin typeface="Arial"/>
                <a:cs typeface="Arial"/>
              </a:rPr>
              <a:t>BR102018070339-0</a:t>
            </a:r>
            <a:endParaRPr lang="es-ES" sz="850" dirty="0">
              <a:latin typeface="Arial"/>
              <a:cs typeface="Arial"/>
            </a:endParaRPr>
          </a:p>
        </p:txBody>
      </p:sp>
      <p:sp>
        <p:nvSpPr>
          <p:cNvPr id="8" name="object 8"/>
          <p:cNvSpPr txBox="1"/>
          <p:nvPr/>
        </p:nvSpPr>
        <p:spPr>
          <a:xfrm>
            <a:off x="5962014" y="9978418"/>
            <a:ext cx="1214120" cy="585930"/>
          </a:xfrm>
          <a:prstGeom prst="rect">
            <a:avLst/>
          </a:prstGeom>
        </p:spPr>
        <p:txBody>
          <a:bodyPr vert="horz" wrap="square" lIns="0" tIns="12065" rIns="0" bIns="0" rtlCol="0">
            <a:spAutoFit/>
          </a:bodyPr>
          <a:lstStyle/>
          <a:p>
            <a:pPr marL="12700" marR="5080" indent="-29845" algn="ctr">
              <a:lnSpc>
                <a:spcPct val="134500"/>
              </a:lnSpc>
              <a:spcBef>
                <a:spcPts val="95"/>
              </a:spcBef>
            </a:pPr>
            <a:r>
              <a:rPr lang="pt-BR" sz="900" b="1" spc="10" dirty="0" err="1" smtClean="0">
                <a:solidFill>
                  <a:srgbClr val="077A9E"/>
                </a:solidFill>
                <a:latin typeface="Arial"/>
                <a:cs typeface="Arial"/>
              </a:rPr>
              <a:t>Unidad</a:t>
            </a:r>
            <a:r>
              <a:rPr lang="pt-BR" sz="900" b="1" spc="10" dirty="0" smtClean="0">
                <a:solidFill>
                  <a:srgbClr val="077A9E"/>
                </a:solidFill>
                <a:latin typeface="Arial"/>
                <a:cs typeface="Arial"/>
              </a:rPr>
              <a:t> São Paulo</a:t>
            </a:r>
          </a:p>
          <a:p>
            <a:pPr marL="12700" marR="5080" indent="-29845" algn="ctr">
              <a:lnSpc>
                <a:spcPct val="134500"/>
              </a:lnSpc>
              <a:spcBef>
                <a:spcPts val="95"/>
              </a:spcBef>
            </a:pPr>
            <a:r>
              <a:rPr lang="pt-BR" sz="900" dirty="0" err="1" smtClean="0">
                <a:latin typeface="Arial"/>
                <a:cs typeface="Arial"/>
                <a:hlinkClick r:id="rId2"/>
              </a:rPr>
              <a:t>alelima</a:t>
            </a:r>
            <a:r>
              <a:rPr sz="900" dirty="0" smtClean="0">
                <a:latin typeface="Arial"/>
                <a:cs typeface="Arial"/>
                <a:hlinkClick r:id="rId2"/>
              </a:rPr>
              <a:t>@usp.br </a:t>
            </a:r>
            <a:r>
              <a:rPr sz="900" dirty="0" smtClean="0">
                <a:latin typeface="Arial"/>
                <a:cs typeface="Arial"/>
              </a:rPr>
              <a:t> </a:t>
            </a:r>
            <a:r>
              <a:rPr sz="900" b="1" spc="10" dirty="0">
                <a:solidFill>
                  <a:srgbClr val="0070BF"/>
                </a:solidFill>
                <a:latin typeface="Arial"/>
                <a:cs typeface="Arial"/>
                <a:hlinkClick r:id="rId3"/>
              </a:rPr>
              <a:t>www.patentes.usp.br</a:t>
            </a:r>
            <a:endParaRPr sz="900" dirty="0">
              <a:latin typeface="Arial"/>
              <a:cs typeface="Arial"/>
            </a:endParaRPr>
          </a:p>
        </p:txBody>
      </p:sp>
      <p:pic>
        <p:nvPicPr>
          <p:cNvPr id="10" name="Imagem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45842" y="8385622"/>
            <a:ext cx="5164682" cy="677909"/>
          </a:xfrm>
          <a:prstGeom prst="rect">
            <a:avLst/>
          </a:prstGeom>
        </p:spPr>
      </p:pic>
      <p:pic>
        <p:nvPicPr>
          <p:cNvPr id="9" name="Imagem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09522" y="5451873"/>
            <a:ext cx="5455541" cy="1850987"/>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328</TotalTime>
  <Words>577</Words>
  <Application>Microsoft Office PowerPoint</Application>
  <PresentationFormat>Personalizar</PresentationFormat>
  <Paragraphs>18</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Calibri</vt:lpstr>
      <vt:lpstr>Times New Roman</vt:lpstr>
      <vt:lpstr>Verdana</vt:lpstr>
      <vt:lpstr>Office Theme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 E MÉTODO DE PROPULSÃO E CONTROLE PARA PLATAFORMAS DE LANÇAMENTO DE VEÍCULOS AÉREOS</dc:title>
  <dc:creator>Janaina Almeida</dc:creator>
  <cp:lastModifiedBy>Beatriz Amorim</cp:lastModifiedBy>
  <cp:revision>44</cp:revision>
  <cp:lastPrinted>2018-07-19T17:35:42Z</cp:lastPrinted>
  <dcterms:created xsi:type="dcterms:W3CDTF">2018-04-12T15:56:28Z</dcterms:created>
  <dcterms:modified xsi:type="dcterms:W3CDTF">2018-10-25T13:59:46Z</dcterms:modified>
</cp:coreProperties>
</file>