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741" autoAdjust="0"/>
    <p:restoredTop sz="94660"/>
  </p:normalViewPr>
  <p:slideViewPr>
    <p:cSldViewPr>
      <p:cViewPr>
        <p:scale>
          <a:sx n="106" d="100"/>
          <a:sy n="106" d="100"/>
        </p:scale>
        <p:origin x="-1122" y="-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373"/>
            <a:ext cx="1623467" cy="1067061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entes.usp.br/" TargetMode="External"/><Relationship Id="rId2" Type="http://schemas.openxmlformats.org/officeDocument/2006/relationships/hyperlink" Target="mailto:eduardobrito@usp.br" TargetMode="Externa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0011" y="182110"/>
            <a:ext cx="5089525" cy="727763"/>
          </a:xfrm>
          <a:prstGeom prst="rect">
            <a:avLst/>
          </a:prstGeom>
        </p:spPr>
        <p:txBody>
          <a:bodyPr vert="horz" wrap="square" lIns="0" tIns="12065" rIns="0" bIns="0" rtlCol="0">
            <a:spAutoFit/>
          </a:bodyPr>
          <a:lstStyle/>
          <a:p>
            <a:pPr marL="12700" marR="5080" algn="just">
              <a:lnSpc>
                <a:spcPct val="149900"/>
              </a:lnSpc>
              <a:spcBef>
                <a:spcPts val="95"/>
              </a:spcBef>
            </a:pPr>
            <a:r>
              <a:rPr lang="en-US" sz="1550" b="1" spc="10" dirty="0" smtClean="0">
                <a:solidFill>
                  <a:srgbClr val="077A9E"/>
                </a:solidFill>
                <a:latin typeface="Arial"/>
                <a:cs typeface="Arial"/>
              </a:rPr>
              <a:t>IMMUNOTHERAPY ON THE TREATMENT OF ASTHMA, RHINITIS, FOOD ALLERGY</a:t>
            </a:r>
            <a:endParaRPr sz="1550" b="1" spc="10" dirty="0">
              <a:solidFill>
                <a:srgbClr val="077A9E"/>
              </a:solidFill>
              <a:latin typeface="Arial"/>
              <a:cs typeface="Arial"/>
            </a:endParaRPr>
          </a:p>
        </p:txBody>
      </p:sp>
      <p:sp>
        <p:nvSpPr>
          <p:cNvPr id="3" name="object 3"/>
          <p:cNvSpPr txBox="1"/>
          <p:nvPr/>
        </p:nvSpPr>
        <p:spPr>
          <a:xfrm>
            <a:off x="1810011" y="923927"/>
            <a:ext cx="5402580" cy="4055982"/>
          </a:xfrm>
          <a:prstGeom prst="rect">
            <a:avLst/>
          </a:prstGeom>
        </p:spPr>
        <p:txBody>
          <a:bodyPr vert="horz" wrap="square" lIns="0" tIns="17145" rIns="0" bIns="0" rtlCol="0">
            <a:spAutoFit/>
          </a:bodyPr>
          <a:lstStyle/>
          <a:p>
            <a:pPr marL="12700" algn="just">
              <a:lnSpc>
                <a:spcPct val="100000"/>
              </a:lnSpc>
              <a:spcBef>
                <a:spcPts val="135"/>
              </a:spcBef>
            </a:pPr>
            <a:r>
              <a:rPr lang="pt-BR" sz="950" b="1" i="1" spc="15" dirty="0">
                <a:solidFill>
                  <a:srgbClr val="077A9E"/>
                </a:solidFill>
                <a:latin typeface="Verdana"/>
                <a:cs typeface="Verdana"/>
              </a:rPr>
              <a:t>RICARDO WESLEY ALBERCA CUSTÓDIO; MOMTCHILO RUSSO</a:t>
            </a:r>
            <a:r>
              <a:rPr lang="pt-BR" sz="950" b="1" i="1" spc="15" dirty="0">
                <a:solidFill>
                  <a:srgbClr val="FF0000"/>
                </a:solidFill>
                <a:latin typeface="Verdana"/>
                <a:cs typeface="Verdana"/>
              </a:rPr>
              <a:t>.</a:t>
            </a:r>
            <a:endParaRPr lang="pt-BR" sz="950" dirty="0">
              <a:solidFill>
                <a:srgbClr val="FF0000"/>
              </a:solidFill>
              <a:latin typeface="Verdana"/>
              <a:cs typeface="Verdana"/>
            </a:endParaRPr>
          </a:p>
          <a:p>
            <a:pPr>
              <a:lnSpc>
                <a:spcPct val="100000"/>
              </a:lnSpc>
              <a:spcBef>
                <a:spcPts val="20"/>
              </a:spcBef>
            </a:pPr>
            <a:endParaRPr sz="1400" dirty="0">
              <a:latin typeface="Times New Roman"/>
              <a:cs typeface="Times New Roman"/>
            </a:endParaRPr>
          </a:p>
          <a:p>
            <a:pPr marL="12700" algn="just">
              <a:lnSpc>
                <a:spcPct val="100000"/>
              </a:lnSpc>
            </a:pPr>
            <a:r>
              <a:rPr sz="850" b="1" spc="5" dirty="0" smtClean="0">
                <a:solidFill>
                  <a:srgbClr val="077A9E"/>
                </a:solidFill>
                <a:latin typeface="Arial"/>
                <a:cs typeface="Arial"/>
              </a:rPr>
              <a:t>INTROD</a:t>
            </a:r>
            <a:r>
              <a:rPr lang="pt-BR" sz="850" b="1" spc="5" dirty="0" smtClean="0">
                <a:solidFill>
                  <a:srgbClr val="077A9E"/>
                </a:solidFill>
                <a:latin typeface="Arial"/>
                <a:cs typeface="Arial"/>
              </a:rPr>
              <a:t>UCTION</a:t>
            </a:r>
            <a:endParaRPr sz="850" dirty="0" smtClean="0">
              <a:latin typeface="Arial"/>
              <a:cs typeface="Arial"/>
            </a:endParaRPr>
          </a:p>
          <a:p>
            <a:pPr marL="12700" marR="8890" indent="612140" algn="just">
              <a:lnSpc>
                <a:spcPct val="102499"/>
              </a:lnSpc>
              <a:spcBef>
                <a:spcPts val="55"/>
              </a:spcBef>
            </a:pPr>
            <a:r>
              <a:rPr lang="en-US" sz="850" spc="10" dirty="0" smtClean="0">
                <a:solidFill>
                  <a:srgbClr val="3F3F3F"/>
                </a:solidFill>
                <a:latin typeface="Arial"/>
                <a:cs typeface="Arial"/>
              </a:rPr>
              <a:t>Allergies’, and particularly asthma’s, prevalence is rising worldly, with a high premature mortality level on every year from a lack of adequate treatment. Allergic asthma is characterized as a chronic pulmonary inflammatory disease mediated by type 2 auxiliary T cells (Th2), which lead the pulmonary infection. The most common current asthma treatment is pharmacological, but it is not curative, and may also not be effective on all patients. On the other hand, Specific-Immunotherapy (SIT) is considered an immunological intervention with curative potential, and consists, in its classic model, on the repeated subcutaneous administration of the allergen at increasing doses for a long period of time. However, this method has its own inconveniences, such as difficulty of treatment adherence due to the many needed SIT doses for a long period; low efficacy on reverting the asthmatic condition; and mostly potential of triggering an anaphylactic shock as the allergen dose is increased, which could lead to the patient’s death. </a:t>
            </a:r>
          </a:p>
          <a:p>
            <a:pPr marL="12700" marR="8890" indent="612140" algn="just">
              <a:lnSpc>
                <a:spcPct val="102499"/>
              </a:lnSpc>
              <a:spcBef>
                <a:spcPts val="55"/>
              </a:spcBef>
            </a:pPr>
            <a:r>
              <a:rPr lang="en-US" sz="850" spc="10" dirty="0" smtClean="0">
                <a:solidFill>
                  <a:srgbClr val="3F3F3F"/>
                </a:solidFill>
                <a:latin typeface="Arial"/>
                <a:cs typeface="Arial"/>
              </a:rPr>
              <a:t>With this concern, it has been developed an immunotherapy process for asthma, tested on an  experimental model, with a formulation composed of specific(s) antigen(s) and agonist(s) of type Toll receptors (</a:t>
            </a:r>
            <a:r>
              <a:rPr lang="en-US" sz="850" spc="10" dirty="0" err="1" smtClean="0">
                <a:solidFill>
                  <a:srgbClr val="3F3F3F"/>
                </a:solidFill>
                <a:latin typeface="Arial"/>
                <a:cs typeface="Arial"/>
              </a:rPr>
              <a:t>CpG</a:t>
            </a:r>
            <a:r>
              <a:rPr lang="en-US" sz="850" spc="10" dirty="0" smtClean="0">
                <a:solidFill>
                  <a:srgbClr val="3F3F3F"/>
                </a:solidFill>
                <a:latin typeface="Arial"/>
                <a:cs typeface="Arial"/>
              </a:rPr>
              <a:t>-ODN) encapsulated in cationic liposome (DOTAP </a:t>
            </a:r>
            <a:r>
              <a:rPr lang="en-US" sz="850" spc="10" dirty="0">
                <a:solidFill>
                  <a:srgbClr val="3F3F3F"/>
                </a:solidFill>
                <a:latin typeface="Arial"/>
                <a:cs typeface="Arial"/>
              </a:rPr>
              <a:t>or N- [1- (2,3-Dioleoyloxy) propyl] -NN, N, </a:t>
            </a:r>
            <a:r>
              <a:rPr lang="en-US" sz="850" spc="10" dirty="0" smtClean="0">
                <a:solidFill>
                  <a:srgbClr val="3F3F3F"/>
                </a:solidFill>
                <a:latin typeface="Arial"/>
                <a:cs typeface="Arial"/>
              </a:rPr>
              <a:t>N-</a:t>
            </a:r>
            <a:r>
              <a:rPr lang="en-US" sz="850" spc="10" dirty="0" err="1" smtClean="0">
                <a:solidFill>
                  <a:srgbClr val="3F3F3F"/>
                </a:solidFill>
                <a:latin typeface="Arial"/>
                <a:cs typeface="Arial"/>
              </a:rPr>
              <a:t>trimethylammonium</a:t>
            </a:r>
            <a:r>
              <a:rPr lang="en-US" sz="850" spc="10" dirty="0" smtClean="0">
                <a:solidFill>
                  <a:srgbClr val="3F3F3F"/>
                </a:solidFill>
                <a:latin typeface="Arial"/>
                <a:cs typeface="Arial"/>
              </a:rPr>
              <a:t>). Verification of this technology has shown that the treatment of previously sensitized animals with a formulation containing the antigen (allergen) and the agonist of TLR (</a:t>
            </a:r>
            <a:r>
              <a:rPr lang="en-US" sz="850" spc="10" dirty="0" err="1" smtClean="0">
                <a:solidFill>
                  <a:srgbClr val="3F3F3F"/>
                </a:solidFill>
                <a:latin typeface="Arial"/>
                <a:cs typeface="Arial"/>
              </a:rPr>
              <a:t>CpG</a:t>
            </a:r>
            <a:r>
              <a:rPr lang="en-US" sz="850" spc="10" dirty="0" smtClean="0">
                <a:solidFill>
                  <a:srgbClr val="3F3F3F"/>
                </a:solidFill>
                <a:latin typeface="Arial"/>
                <a:cs typeface="Arial"/>
              </a:rPr>
              <a:t>-ODN) encapsulated in cationic liposome (DOTAP) was </a:t>
            </a:r>
            <a:r>
              <a:rPr lang="en-US" sz="850" spc="10" dirty="0" smtClean="0">
                <a:solidFill>
                  <a:srgbClr val="3F3F3F"/>
                </a:solidFill>
                <a:latin typeface="Arial"/>
                <a:cs typeface="Arial"/>
              </a:rPr>
              <a:t>more efficient </a:t>
            </a:r>
            <a:r>
              <a:rPr lang="en-US" sz="850" spc="10" dirty="0" smtClean="0">
                <a:solidFill>
                  <a:srgbClr val="3F3F3F"/>
                </a:solidFill>
                <a:latin typeface="Arial"/>
                <a:cs typeface="Arial"/>
              </a:rPr>
              <a:t>on reversing an already stablished pulmonary allergic </a:t>
            </a:r>
            <a:r>
              <a:rPr lang="en-US" sz="850" spc="10" dirty="0" smtClean="0">
                <a:solidFill>
                  <a:srgbClr val="3F3F3F"/>
                </a:solidFill>
                <a:latin typeface="Arial"/>
                <a:cs typeface="Arial"/>
              </a:rPr>
              <a:t>condition than the other tested immunotherapies. </a:t>
            </a:r>
            <a:r>
              <a:rPr lang="en-US" sz="850" spc="10" dirty="0" smtClean="0">
                <a:solidFill>
                  <a:srgbClr val="3F3F3F"/>
                </a:solidFill>
                <a:latin typeface="Arial"/>
                <a:cs typeface="Arial"/>
              </a:rPr>
              <a:t>Beyond that, the local or systemic anaphylactic response was attenuated by the encapsulation of the allergen in liposome (Image </a:t>
            </a:r>
            <a:r>
              <a:rPr lang="en-US" sz="850" spc="10" dirty="0">
                <a:solidFill>
                  <a:srgbClr val="3F3F3F"/>
                </a:solidFill>
                <a:latin typeface="Arial"/>
                <a:cs typeface="Arial"/>
              </a:rPr>
              <a:t>A), </a:t>
            </a:r>
            <a:r>
              <a:rPr lang="en-US" sz="850" spc="10" dirty="0" smtClean="0">
                <a:solidFill>
                  <a:srgbClr val="3F3F3F"/>
                </a:solidFill>
                <a:latin typeface="Arial"/>
                <a:cs typeface="Arial"/>
              </a:rPr>
              <a:t>and the treatment with three doses of the formulation on a two weeks span was sufficient to inhibit significantly the pulmonary allergy (Image B). </a:t>
            </a:r>
          </a:p>
          <a:p>
            <a:pPr marL="12700" marR="8890" indent="612140" algn="just">
              <a:lnSpc>
                <a:spcPct val="102499"/>
              </a:lnSpc>
              <a:spcBef>
                <a:spcPts val="55"/>
              </a:spcBef>
            </a:pPr>
            <a:endParaRPr lang="en-US" sz="850" b="1" spc="10" dirty="0">
              <a:solidFill>
                <a:srgbClr val="3F3F3F"/>
              </a:solidFill>
              <a:latin typeface="Arial"/>
              <a:cs typeface="Arial"/>
            </a:endParaRPr>
          </a:p>
          <a:p>
            <a:pPr marL="12700" marR="8890" indent="612140" algn="just">
              <a:lnSpc>
                <a:spcPct val="102499"/>
              </a:lnSpc>
              <a:spcBef>
                <a:spcPts val="55"/>
              </a:spcBef>
            </a:pPr>
            <a:r>
              <a:rPr lang="en-US" sz="850" b="1" spc="-5" dirty="0" smtClean="0">
                <a:solidFill>
                  <a:srgbClr val="077A9E"/>
                </a:solidFill>
                <a:latin typeface="Arial"/>
                <a:cs typeface="Arial"/>
              </a:rPr>
              <a:t>APPLICATION </a:t>
            </a:r>
            <a:r>
              <a:rPr lang="en-US" sz="850" b="1" spc="-5" dirty="0">
                <a:solidFill>
                  <a:srgbClr val="077A9E"/>
                </a:solidFill>
                <a:latin typeface="Arial"/>
                <a:cs typeface="Arial"/>
              </a:rPr>
              <a:t>AND TARGET MARKET</a:t>
            </a:r>
            <a:endParaRPr lang="en-US" sz="850" dirty="0">
              <a:latin typeface="Arial"/>
              <a:cs typeface="Arial"/>
            </a:endParaRPr>
          </a:p>
          <a:p>
            <a:pPr marL="12700" marR="8890" indent="612140" algn="just">
              <a:lnSpc>
                <a:spcPct val="102499"/>
              </a:lnSpc>
              <a:spcBef>
                <a:spcPts val="55"/>
              </a:spcBef>
            </a:pPr>
            <a:endParaRPr lang="en-US" sz="850" spc="25" dirty="0" smtClean="0">
              <a:solidFill>
                <a:srgbClr val="3F3F3F"/>
              </a:solidFill>
              <a:latin typeface="Arial"/>
              <a:cs typeface="Arial"/>
            </a:endParaRPr>
          </a:p>
          <a:p>
            <a:pPr marL="12700" marR="8890" indent="612140" algn="just">
              <a:lnSpc>
                <a:spcPct val="102499"/>
              </a:lnSpc>
              <a:spcBef>
                <a:spcPts val="55"/>
              </a:spcBef>
            </a:pPr>
            <a:r>
              <a:rPr lang="en-US" sz="850" spc="10" dirty="0" smtClean="0">
                <a:solidFill>
                  <a:srgbClr val="3F3F3F"/>
                </a:solidFill>
                <a:latin typeface="Arial"/>
                <a:cs typeface="Arial"/>
              </a:rPr>
              <a:t>This formulation may be used on the prevention, treatment or cure of allergic processes such as asthma, rhinitis, and food allergy, with reduced risk of inducing anaphylaxis, short treatment span, and more efficiency that the classic SIT.</a:t>
            </a:r>
          </a:p>
        </p:txBody>
      </p:sp>
      <p:sp>
        <p:nvSpPr>
          <p:cNvPr id="5" name="object 5"/>
          <p:cNvSpPr txBox="1"/>
          <p:nvPr/>
        </p:nvSpPr>
        <p:spPr>
          <a:xfrm>
            <a:off x="1271980" y="6833589"/>
            <a:ext cx="5864486" cy="1033360"/>
          </a:xfrm>
          <a:prstGeom prst="rect">
            <a:avLst/>
          </a:prstGeom>
        </p:spPr>
        <p:txBody>
          <a:bodyPr vert="horz" wrap="square" lIns="0" tIns="11430" rIns="0" bIns="0" rtlCol="0">
            <a:spAutoFit/>
          </a:bodyPr>
          <a:lstStyle/>
          <a:p>
            <a:pPr marL="1051560" marR="5080" indent="-11430">
              <a:lnSpc>
                <a:spcPct val="139900"/>
              </a:lnSpc>
              <a:spcBef>
                <a:spcPts val="90"/>
              </a:spcBef>
            </a:pPr>
            <a:r>
              <a:rPr lang="en-US" sz="900" i="1" spc="0" dirty="0" smtClean="0">
                <a:latin typeface="Times New Roman"/>
                <a:cs typeface="Times New Roman"/>
              </a:rPr>
              <a:t>Different results (expose</a:t>
            </a:r>
            <a:r>
              <a:rPr lang="en-US" sz="900" i="1" dirty="0" smtClean="0">
                <a:latin typeface="Times New Roman"/>
                <a:cs typeface="Times New Roman"/>
              </a:rPr>
              <a:t>d in the images above) of controlled experimentation with previously sensitized animals show that the encapsulation with DOTAP reduces cutaneous anaphylactic reaction and that the immunotherapy with OVA-</a:t>
            </a:r>
            <a:r>
              <a:rPr lang="en-US" sz="900" i="1" dirty="0" err="1" smtClean="0">
                <a:latin typeface="Times New Roman"/>
                <a:cs typeface="Times New Roman"/>
              </a:rPr>
              <a:t>CpG</a:t>
            </a:r>
            <a:r>
              <a:rPr lang="en-US" sz="900" i="1" dirty="0" smtClean="0">
                <a:latin typeface="Times New Roman"/>
                <a:cs typeface="Times New Roman"/>
              </a:rPr>
              <a:t>/DOTAP </a:t>
            </a:r>
            <a:r>
              <a:rPr lang="en-US" sz="900" i="1" dirty="0" smtClean="0">
                <a:latin typeface="Times New Roman"/>
                <a:cs typeface="Times New Roman"/>
              </a:rPr>
              <a:t>is </a:t>
            </a:r>
            <a:r>
              <a:rPr lang="en-US" sz="900" i="1" dirty="0" smtClean="0">
                <a:latin typeface="Times New Roman"/>
                <a:cs typeface="Times New Roman"/>
              </a:rPr>
              <a:t>efficient to attenuate allergic responses induced by OVA.</a:t>
            </a:r>
          </a:p>
          <a:p>
            <a:pPr marL="1051560" marR="5080" indent="-11430">
              <a:lnSpc>
                <a:spcPct val="139900"/>
              </a:lnSpc>
              <a:spcBef>
                <a:spcPts val="90"/>
              </a:spcBef>
            </a:pPr>
            <a:r>
              <a:rPr lang="en-US" sz="900" i="1" dirty="0" smtClean="0">
                <a:latin typeface="Times New Roman"/>
                <a:cs typeface="Times New Roman"/>
              </a:rPr>
              <a:t> </a:t>
            </a:r>
          </a:p>
          <a:p>
            <a:pPr marL="12700">
              <a:lnSpc>
                <a:spcPct val="100000"/>
              </a:lnSpc>
              <a:spcBef>
                <a:spcPts val="780"/>
              </a:spcBef>
            </a:pPr>
            <a:r>
              <a:rPr lang="en-US" sz="850" b="1" spc="0" dirty="0" smtClean="0">
                <a:solidFill>
                  <a:srgbClr val="077A9E"/>
                </a:solidFill>
                <a:latin typeface="Arial"/>
                <a:cs typeface="Arial"/>
              </a:rPr>
              <a:t>                       </a:t>
            </a:r>
            <a:r>
              <a:rPr lang="en-US" sz="850" b="1" dirty="0" smtClean="0">
                <a:solidFill>
                  <a:srgbClr val="077A9E"/>
                </a:solidFill>
                <a:latin typeface="Arial"/>
                <a:cs typeface="Arial"/>
              </a:rPr>
              <a:t>DEVELOPMENT STAGE</a:t>
            </a:r>
            <a:endParaRPr lang="en-US" sz="850" dirty="0">
              <a:latin typeface="Arial"/>
              <a:cs typeface="Arial"/>
            </a:endParaRPr>
          </a:p>
        </p:txBody>
      </p:sp>
      <p:sp>
        <p:nvSpPr>
          <p:cNvPr id="7" name="object 7"/>
          <p:cNvSpPr txBox="1"/>
          <p:nvPr/>
        </p:nvSpPr>
        <p:spPr>
          <a:xfrm>
            <a:off x="1928909" y="8885401"/>
            <a:ext cx="5315113" cy="1350947"/>
          </a:xfrm>
          <a:prstGeom prst="rect">
            <a:avLst/>
          </a:prstGeom>
        </p:spPr>
        <p:txBody>
          <a:bodyPr vert="horz" wrap="square" lIns="0" tIns="12065" rIns="0" bIns="0" rtlCol="0">
            <a:spAutoFit/>
          </a:bodyPr>
          <a:lstStyle/>
          <a:p>
            <a:pPr marL="12700" marR="5080">
              <a:lnSpc>
                <a:spcPct val="142400"/>
              </a:lnSpc>
              <a:spcBef>
                <a:spcPts val="95"/>
              </a:spcBef>
            </a:pPr>
            <a:r>
              <a:rPr lang="en-US" sz="850" b="1" i="1" dirty="0">
                <a:solidFill>
                  <a:srgbClr val="077A9E"/>
                </a:solidFill>
                <a:latin typeface="Arial"/>
                <a:cs typeface="Arial"/>
              </a:rPr>
              <a:t>Area: Health and Care (Human and Animals); </a:t>
            </a:r>
            <a:r>
              <a:rPr lang="en-US" sz="850" b="1" i="1" dirty="0" smtClean="0">
                <a:solidFill>
                  <a:srgbClr val="077A9E"/>
                </a:solidFill>
                <a:latin typeface="Arial"/>
                <a:cs typeface="Arial"/>
              </a:rPr>
              <a:t>Others; </a:t>
            </a:r>
            <a:r>
              <a:rPr sz="850" b="1" i="1" dirty="0" smtClean="0">
                <a:solidFill>
                  <a:srgbClr val="077A9E"/>
                </a:solidFill>
                <a:latin typeface="Arial"/>
                <a:cs typeface="Arial"/>
              </a:rPr>
              <a:t>00</a:t>
            </a:r>
            <a:r>
              <a:rPr lang="pt-BR" sz="850" b="1" i="1" dirty="0" smtClean="0">
                <a:solidFill>
                  <a:srgbClr val="077A9E"/>
                </a:solidFill>
                <a:latin typeface="Arial"/>
                <a:cs typeface="Arial"/>
              </a:rPr>
              <a:t>54</a:t>
            </a:r>
            <a:r>
              <a:rPr sz="850" b="1" i="1" dirty="0" smtClean="0">
                <a:solidFill>
                  <a:srgbClr val="077A9E"/>
                </a:solidFill>
                <a:latin typeface="Arial"/>
                <a:cs typeface="Arial"/>
              </a:rPr>
              <a:t>/201</a:t>
            </a:r>
            <a:r>
              <a:rPr lang="pt-BR" sz="850" b="1" i="1" dirty="0" smtClean="0">
                <a:solidFill>
                  <a:srgbClr val="077A9E"/>
                </a:solidFill>
                <a:latin typeface="Arial"/>
                <a:cs typeface="Arial"/>
              </a:rPr>
              <a:t>8</a:t>
            </a:r>
          </a:p>
          <a:p>
            <a:pPr marL="12700" marR="5080">
              <a:lnSpc>
                <a:spcPct val="142400"/>
              </a:lnSpc>
              <a:spcBef>
                <a:spcPts val="95"/>
              </a:spcBef>
            </a:pPr>
            <a:r>
              <a:rPr lang="pt-BR" sz="850" spc="10" dirty="0">
                <a:solidFill>
                  <a:srgbClr val="3F3F3F"/>
                </a:solidFill>
                <a:latin typeface="Arial"/>
                <a:cs typeface="Arial"/>
              </a:rPr>
              <a:t>SUPPORT AND FOMENTATION: </a:t>
            </a:r>
            <a:r>
              <a:rPr lang="en-US" sz="850" spc="10" dirty="0" smtClean="0">
                <a:solidFill>
                  <a:srgbClr val="3F3F3F"/>
                </a:solidFill>
                <a:latin typeface="Arial"/>
                <a:cs typeface="Arial"/>
              </a:rPr>
              <a:t> </a:t>
            </a:r>
            <a:r>
              <a:rPr lang="en-US" sz="850" b="1" i="1" dirty="0" smtClean="0">
                <a:solidFill>
                  <a:srgbClr val="077A9E"/>
                </a:solidFill>
                <a:latin typeface="Arial"/>
                <a:cs typeface="Arial"/>
              </a:rPr>
              <a:t>processes no. </a:t>
            </a:r>
            <a:r>
              <a:rPr lang="pt-BR" sz="850" b="1" i="1" dirty="0">
                <a:solidFill>
                  <a:srgbClr val="077A9E"/>
                </a:solidFill>
                <a:latin typeface="Arial"/>
                <a:cs typeface="Arial"/>
              </a:rPr>
              <a:t>2015/16728-9</a:t>
            </a:r>
            <a:r>
              <a:rPr lang="pt-BR" sz="850" b="1" i="1" dirty="0" smtClean="0">
                <a:solidFill>
                  <a:srgbClr val="077A9E"/>
                </a:solidFill>
                <a:latin typeface="Arial"/>
                <a:cs typeface="Arial"/>
              </a:rPr>
              <a:t>, </a:t>
            </a:r>
            <a:r>
              <a:rPr lang="pt-BR" sz="850" b="1" i="1" dirty="0">
                <a:solidFill>
                  <a:srgbClr val="077A9E"/>
                </a:solidFill>
                <a:latin typeface="Arial"/>
                <a:cs typeface="Arial"/>
              </a:rPr>
              <a:t>2013/24694-1</a:t>
            </a:r>
            <a:r>
              <a:rPr lang="pt-BR" sz="850" b="1" i="1" dirty="0" smtClean="0">
                <a:solidFill>
                  <a:srgbClr val="077A9E"/>
                </a:solidFill>
                <a:latin typeface="Arial"/>
                <a:cs typeface="Arial"/>
              </a:rPr>
              <a:t> </a:t>
            </a:r>
            <a:r>
              <a:rPr lang="pt-BR" sz="850" b="1" i="1" dirty="0">
                <a:solidFill>
                  <a:srgbClr val="077A9E"/>
                </a:solidFill>
                <a:latin typeface="Arial"/>
                <a:cs typeface="Arial"/>
              </a:rPr>
              <a:t>e 2016/16602-8</a:t>
            </a:r>
            <a:r>
              <a:rPr lang="en-US" sz="850" b="1" i="1" dirty="0" smtClean="0">
                <a:solidFill>
                  <a:srgbClr val="077A9E"/>
                </a:solidFill>
                <a:latin typeface="Arial"/>
                <a:cs typeface="Arial"/>
              </a:rPr>
              <a:t>, </a:t>
            </a:r>
            <a:r>
              <a:rPr lang="en-US" sz="850" b="1" i="1" dirty="0" err="1">
                <a:solidFill>
                  <a:srgbClr val="077A9E"/>
                </a:solidFill>
                <a:latin typeface="Arial"/>
                <a:cs typeface="Arial"/>
              </a:rPr>
              <a:t>Fundação</a:t>
            </a:r>
            <a:r>
              <a:rPr lang="en-US" sz="850" b="1" i="1" dirty="0">
                <a:solidFill>
                  <a:srgbClr val="077A9E"/>
                </a:solidFill>
                <a:latin typeface="Arial"/>
                <a:cs typeface="Arial"/>
              </a:rPr>
              <a:t> de </a:t>
            </a:r>
            <a:r>
              <a:rPr lang="en-US" sz="850" b="1" i="1" dirty="0" err="1">
                <a:solidFill>
                  <a:srgbClr val="077A9E"/>
                </a:solidFill>
                <a:latin typeface="Arial"/>
                <a:cs typeface="Arial"/>
              </a:rPr>
              <a:t>Amparo</a:t>
            </a:r>
            <a:r>
              <a:rPr lang="en-US" sz="850" b="1" i="1" dirty="0">
                <a:solidFill>
                  <a:srgbClr val="077A9E"/>
                </a:solidFill>
                <a:latin typeface="Arial"/>
                <a:cs typeface="Arial"/>
              </a:rPr>
              <a:t> à </a:t>
            </a:r>
            <a:r>
              <a:rPr lang="en-US" sz="850" b="1" i="1" dirty="0" err="1">
                <a:solidFill>
                  <a:srgbClr val="077A9E"/>
                </a:solidFill>
                <a:latin typeface="Arial"/>
                <a:cs typeface="Arial"/>
              </a:rPr>
              <a:t>Pesquisa</a:t>
            </a:r>
            <a:r>
              <a:rPr lang="en-US" sz="850" b="1" i="1" dirty="0">
                <a:solidFill>
                  <a:srgbClr val="077A9E"/>
                </a:solidFill>
                <a:latin typeface="Arial"/>
                <a:cs typeface="Arial"/>
              </a:rPr>
              <a:t> do Estado de São Paulo (FAPESP). “Opinions, hypotheses and conclusions or recommendations expressed in this material are the responsibility of the author (s) and not necessarily reflect the vision of </a:t>
            </a:r>
            <a:r>
              <a:rPr lang="en-US" sz="850" b="1" i="1" dirty="0" smtClean="0">
                <a:solidFill>
                  <a:srgbClr val="077A9E"/>
                </a:solidFill>
                <a:latin typeface="Arial"/>
                <a:cs typeface="Arial"/>
              </a:rPr>
              <a:t>FAPESP”. </a:t>
            </a:r>
            <a:r>
              <a:rPr lang="en-US" sz="850" b="1" i="1" dirty="0" err="1" smtClean="0">
                <a:solidFill>
                  <a:srgbClr val="077A9E"/>
                </a:solidFill>
                <a:latin typeface="Arial"/>
                <a:cs typeface="Arial"/>
              </a:rPr>
              <a:t>CNPq</a:t>
            </a:r>
            <a:r>
              <a:rPr lang="en-US" sz="850" b="1" i="1" dirty="0" smtClean="0">
                <a:solidFill>
                  <a:srgbClr val="077A9E"/>
                </a:solidFill>
                <a:latin typeface="Arial"/>
                <a:cs typeface="Arial"/>
              </a:rPr>
              <a:t>;</a:t>
            </a:r>
            <a:endParaRPr lang="pt-BR" sz="850" b="1" i="1" dirty="0">
              <a:solidFill>
                <a:srgbClr val="077A9E"/>
              </a:solidFill>
              <a:latin typeface="Arial"/>
              <a:cs typeface="Arial"/>
            </a:endParaRPr>
          </a:p>
          <a:p>
            <a:pPr marL="12700" marR="5080">
              <a:lnSpc>
                <a:spcPct val="142400"/>
              </a:lnSpc>
              <a:spcBef>
                <a:spcPts val="95"/>
              </a:spcBef>
            </a:pPr>
            <a:r>
              <a:rPr lang="pt-BR" sz="850" b="1" i="1" dirty="0" err="1" smtClean="0">
                <a:solidFill>
                  <a:srgbClr val="077A9E"/>
                </a:solidFill>
                <a:latin typeface="Arial"/>
                <a:cs typeface="Arial"/>
              </a:rPr>
              <a:t>Biomedical</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Sciences</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Institute</a:t>
            </a:r>
            <a:r>
              <a:rPr lang="pt-BR" sz="850" b="1" i="1" dirty="0" smtClean="0">
                <a:solidFill>
                  <a:srgbClr val="077A9E"/>
                </a:solidFill>
                <a:latin typeface="Arial"/>
                <a:cs typeface="Arial"/>
              </a:rPr>
              <a:t> - </a:t>
            </a:r>
            <a:r>
              <a:rPr lang="pt-BR" sz="850" b="1" i="1" spc="0" dirty="0" smtClean="0">
                <a:solidFill>
                  <a:srgbClr val="077A9E"/>
                </a:solidFill>
                <a:latin typeface="Arial"/>
                <a:cs typeface="Arial"/>
              </a:rPr>
              <a:t>USP</a:t>
            </a:r>
          </a:p>
          <a:p>
            <a:pPr marL="12700" marR="5080">
              <a:lnSpc>
                <a:spcPct val="142400"/>
              </a:lnSpc>
              <a:spcBef>
                <a:spcPts val="95"/>
              </a:spcBef>
            </a:pPr>
            <a:r>
              <a:rPr lang="en-US" sz="850" b="1" i="1" spc="-5" dirty="0">
                <a:solidFill>
                  <a:srgbClr val="077A9E"/>
                </a:solidFill>
                <a:latin typeface="Arial"/>
                <a:cs typeface="Arial"/>
              </a:rPr>
              <a:t>Patent protected under the no. </a:t>
            </a:r>
            <a:r>
              <a:rPr lang="pt-BR" sz="850" b="1" i="1" spc="-5" dirty="0">
                <a:solidFill>
                  <a:srgbClr val="077A9E"/>
                </a:solidFill>
                <a:latin typeface="Arial"/>
                <a:cs typeface="Arial"/>
              </a:rPr>
              <a:t>BR102018070339-0</a:t>
            </a:r>
            <a:endParaRPr lang="pt-BR" sz="850" dirty="0">
              <a:latin typeface="Arial"/>
              <a:cs typeface="Arial"/>
            </a:endParaRPr>
          </a:p>
        </p:txBody>
      </p:sp>
      <p:sp>
        <p:nvSpPr>
          <p:cNvPr id="8" name="object 8"/>
          <p:cNvSpPr txBox="1"/>
          <p:nvPr/>
        </p:nvSpPr>
        <p:spPr>
          <a:xfrm>
            <a:off x="5964949" y="9848998"/>
            <a:ext cx="1214120" cy="585930"/>
          </a:xfrm>
          <a:prstGeom prst="rect">
            <a:avLst/>
          </a:prstGeom>
        </p:spPr>
        <p:txBody>
          <a:bodyPr vert="horz" wrap="square" lIns="0" tIns="12065" rIns="0" bIns="0" rtlCol="0">
            <a:spAutoFit/>
          </a:bodyPr>
          <a:lstStyle/>
          <a:p>
            <a:pPr marL="12700" marR="5080" indent="-29845" algn="ctr">
              <a:lnSpc>
                <a:spcPct val="134500"/>
              </a:lnSpc>
              <a:spcBef>
                <a:spcPts val="95"/>
              </a:spcBef>
            </a:pPr>
            <a:r>
              <a:rPr lang="pt-BR" sz="900" b="1" spc="10" dirty="0" smtClean="0">
                <a:solidFill>
                  <a:srgbClr val="077A9E"/>
                </a:solidFill>
                <a:latin typeface="Arial"/>
                <a:cs typeface="Arial"/>
              </a:rPr>
              <a:t>São Paulo Pole</a:t>
            </a:r>
          </a:p>
          <a:p>
            <a:pPr marL="12700" marR="5080" indent="-29845" algn="ctr">
              <a:lnSpc>
                <a:spcPct val="134500"/>
              </a:lnSpc>
              <a:spcBef>
                <a:spcPts val="95"/>
              </a:spcBef>
            </a:pPr>
            <a:r>
              <a:rPr lang="pt-BR" sz="900" dirty="0" err="1" smtClean="0">
                <a:latin typeface="Arial"/>
                <a:cs typeface="Arial"/>
                <a:hlinkClick r:id="rId2"/>
              </a:rPr>
              <a:t>alelima</a:t>
            </a:r>
            <a:r>
              <a:rPr sz="900" dirty="0" smtClean="0">
                <a:latin typeface="Arial"/>
                <a:cs typeface="Arial"/>
                <a:hlinkClick r:id="rId2"/>
              </a:rPr>
              <a:t>@usp.br </a:t>
            </a:r>
            <a:r>
              <a:rPr sz="900" dirty="0" smtClean="0">
                <a:latin typeface="Arial"/>
                <a:cs typeface="Arial"/>
              </a:rPr>
              <a:t> </a:t>
            </a:r>
            <a:r>
              <a:rPr sz="900" b="1" spc="10" dirty="0">
                <a:solidFill>
                  <a:srgbClr val="0070BF"/>
                </a:solidFill>
                <a:latin typeface="Arial"/>
                <a:cs typeface="Arial"/>
                <a:hlinkClick r:id="rId3"/>
              </a:rPr>
              <a:t>www.patentes.usp.br</a:t>
            </a:r>
            <a:endParaRPr sz="900" dirty="0">
              <a:latin typeface="Arial"/>
              <a:cs typeface="Arial"/>
            </a:endParaRPr>
          </a:p>
        </p:txBody>
      </p:sp>
      <p:pic>
        <p:nvPicPr>
          <p:cNvPr id="9" name="Image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28909" y="8121653"/>
            <a:ext cx="5315113" cy="702943"/>
          </a:xfrm>
          <a:prstGeom prst="rect">
            <a:avLst/>
          </a:prstGeom>
        </p:spPr>
      </p:pic>
      <p:pic>
        <p:nvPicPr>
          <p:cNvPr id="4" name="Imagem 3"/>
          <p:cNvPicPr>
            <a:picLocks noChangeAspect="1"/>
          </p:cNvPicPr>
          <p:nvPr/>
        </p:nvPicPr>
        <p:blipFill>
          <a:blip r:embed="rId5"/>
          <a:stretch>
            <a:fillRect/>
          </a:stretch>
        </p:blipFill>
        <p:spPr>
          <a:xfrm>
            <a:off x="1858268" y="4980244"/>
            <a:ext cx="5456393" cy="185334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TotalTime>
  <Words>551</Words>
  <Application>Microsoft Office PowerPoint</Application>
  <PresentationFormat>Personalizar</PresentationFormat>
  <Paragraphs>19</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Verdana</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E MÉTODO DE PROPULSÃO E CONTROLE PARA PLATAFORMAS DE LANÇAMENTO DE VEÍCULOS AÉREOS</dc:title>
  <dc:creator>Janaina Almeida</dc:creator>
  <cp:lastModifiedBy>Beatriz Amorim</cp:lastModifiedBy>
  <cp:revision>42</cp:revision>
  <cp:lastPrinted>2018-07-19T17:35:42Z</cp:lastPrinted>
  <dcterms:created xsi:type="dcterms:W3CDTF">2018-04-12T15:56:28Z</dcterms:created>
  <dcterms:modified xsi:type="dcterms:W3CDTF">2018-10-25T13:56:25Z</dcterms:modified>
</cp:coreProperties>
</file>