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berto" initials="LCT" lastIdx="3" clrIdx="0">
    <p:extLst>
      <p:ext uri="{19B8F6BF-5375-455C-9EA6-DF929625EA0E}">
        <p15:presenceInfo xmlns:p15="http://schemas.microsoft.com/office/powerpoint/2012/main" userId="Leob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41" autoAdjust="0"/>
    <p:restoredTop sz="94660"/>
  </p:normalViewPr>
  <p:slideViewPr>
    <p:cSldViewPr>
      <p:cViewPr>
        <p:scale>
          <a:sx n="130" d="100"/>
          <a:sy n="130" d="100"/>
        </p:scale>
        <p:origin x="-2532" y="-47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"/>
            <a:ext cx="1623467" cy="106706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entes.usp.br/" TargetMode="External"/><Relationship Id="rId2" Type="http://schemas.openxmlformats.org/officeDocument/2006/relationships/hyperlink" Target="mailto:eduardobrito@usp.br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0011" y="182110"/>
            <a:ext cx="5089525" cy="7277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95"/>
              </a:spcBef>
            </a:pPr>
            <a:r>
              <a:rPr lang="pt-BR" sz="1550" b="1" spc="10" dirty="0" smtClean="0">
                <a:solidFill>
                  <a:srgbClr val="077A9E"/>
                </a:solidFill>
                <a:latin typeface="Arial"/>
                <a:cs typeface="Arial"/>
              </a:rPr>
              <a:t>IMUNOTERAPIA NO TRATAMENTO DE ASMA, RINITE, ALERGIA ALIMENTAR. </a:t>
            </a:r>
            <a:endParaRPr sz="1550" b="1" spc="10" dirty="0">
              <a:solidFill>
                <a:srgbClr val="077A9E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15579" y="1268459"/>
            <a:ext cx="5402580" cy="430739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5"/>
              </a:spcBef>
            </a:pPr>
            <a:r>
              <a:rPr lang="pt-BR" sz="950" b="1" i="1" spc="15" dirty="0" smtClean="0">
                <a:solidFill>
                  <a:srgbClr val="077A9E"/>
                </a:solidFill>
                <a:latin typeface="Verdana"/>
                <a:cs typeface="Verdana"/>
              </a:rPr>
              <a:t>RICARDO WESLEY ALBERCA CUSTÓDIO; MOMTCHILO RUSSO</a:t>
            </a:r>
            <a:r>
              <a:rPr lang="pt-BR" sz="950" b="1" i="1" spc="15" dirty="0" smtClean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950" dirty="0">
              <a:solidFill>
                <a:srgbClr val="FF0000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INTRODUÇÃO</a:t>
            </a:r>
            <a:endParaRPr sz="850" dirty="0" smtClean="0"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 prevalência das alergias e da asma em particular vêm aumentando no mundo, com um alto nível de mortandade prematura todos os anos por falta de tratamento adequado. A asma alérgica é caracterizada como uma doença inflamatória pulmonar crônica mediada por células T auxiliares tipo 2 (Th2) que orquestram a inflamação pulmonar. O tratamento corrente mais comum da asma é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farmacológico, porém este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não é curativo e também pode não ser efetivo em todos os pacientes. Por outro lado, a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imunoterapia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específica (SIT, do inglês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Specific-Immunotherapy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) é considerada uma intervenção imunológica com potencial curativo, consistindo, em seu modelo clássico, na administração repetida do alérgeno em doses crescentes pela via subcutânea por um longo período de tempo. Esta,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por sua vez,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não vem sem inconvenientes, como a dificuldade de adesão ao tratamento por serem necessárias várias doses de SIT por um período longo; baixa eficácia em reverter o quadro asmático; e principalmente o potencial de desencadear choque anafilático à medida que se aumenta a dose do alérgeno, podendo levar o paciente a óbito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.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Com esta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preocupação,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desenvolveu-se um processo de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imunoterapia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para asma, testado em modelo experimental, com uma formulação composta de antígeno(s) específico(s) e agonista(s) de receptor do tipo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Toll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(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CpG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-ODN) encapsulados em lipossomo catiônico (DOTAP ou N-[1-(2,3-dioleiloxi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) </a:t>
            </a:r>
            <a:r>
              <a:rPr lang="pt-BR" sz="850" spc="10" dirty="0" err="1" smtClean="0">
                <a:solidFill>
                  <a:srgbClr val="3F3F3F"/>
                </a:solidFill>
                <a:latin typeface="Arial"/>
                <a:cs typeface="Arial"/>
              </a:rPr>
              <a:t>propil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]-N,N,N-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trimetilamônio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metilsulfato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).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 verificação desta tecnologia mostrou que o tratamento de animais previamente sensibilizados com uma formulação contendo o antígeno (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alérgeno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) e o agonista de TLR (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CpG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-ODN) encapsulados em lipossoma catiônico (DOTAP) foi mais eficiente que as outras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imunoterapias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testadas em reverter um quadro alérgico pulmonar já estabelecido.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Mais ainda,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a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resposta anafilática local ou sistêmica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foi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atenuada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pelo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encapsulamento do alérgeno em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lipossoma (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Figura A), e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o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tratamento com três doses da formulação num intervalo de duas semanas foi suficiente para inibir significativamente a alergia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pulmonar (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Figura B). </a:t>
            </a:r>
            <a:endParaRPr lang="pt-BR"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lang="pt-BR"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r>
              <a:rPr lang="pt-BR" sz="850" b="1" spc="5" dirty="0">
                <a:solidFill>
                  <a:srgbClr val="077A9E"/>
                </a:solidFill>
                <a:latin typeface="Arial"/>
                <a:cs typeface="Arial"/>
              </a:rPr>
              <a:t>APLICAÇÕES E PÚBLICO ALVO</a:t>
            </a:r>
            <a:endParaRPr lang="pt-BR" sz="900" dirty="0"/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Essa formulação pode ser utilizada na prevenção, tratamento ou cura de processos alérgicos como asma, rinite, e alergias a alimentos, com um risco reduzido de induzir anafilaxia, duração reduzida de tratamento e maior eficiência que a SIT clássica. 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sz="850" spc="10" dirty="0" smtClean="0">
              <a:solidFill>
                <a:srgbClr val="3F3F3F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1501" y="7169372"/>
            <a:ext cx="6130102" cy="9959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r>
              <a:rPr lang="pt-BR" sz="900" i="1" dirty="0" smtClean="0">
                <a:latin typeface="Times New Roman"/>
                <a:cs typeface="Times New Roman"/>
              </a:rPr>
              <a:t>Diferentes resultados (expostos nas figuras acima) de experimentações controladas com animais previamente sensibilizados demonstram que </a:t>
            </a:r>
            <a:r>
              <a:rPr lang="pt-BR" sz="900" i="1" dirty="0">
                <a:latin typeface="Times New Roman"/>
                <a:cs typeface="Times New Roman"/>
              </a:rPr>
              <a:t>o encapsulamento com DOTAP reduz a reação anafilática cutânea e que a </a:t>
            </a:r>
            <a:r>
              <a:rPr lang="pt-BR" sz="900" i="1" dirty="0" err="1">
                <a:latin typeface="Times New Roman"/>
                <a:cs typeface="Times New Roman"/>
              </a:rPr>
              <a:t>imunoterapia</a:t>
            </a:r>
            <a:r>
              <a:rPr lang="pt-BR" sz="900" i="1" dirty="0">
                <a:latin typeface="Times New Roman"/>
                <a:cs typeface="Times New Roman"/>
              </a:rPr>
              <a:t> com </a:t>
            </a:r>
            <a:r>
              <a:rPr lang="pt-BR" sz="900" i="1" dirty="0" smtClean="0">
                <a:latin typeface="Times New Roman"/>
                <a:cs typeface="Times New Roman"/>
              </a:rPr>
              <a:t>OVA-</a:t>
            </a:r>
            <a:r>
              <a:rPr lang="pt-BR" sz="900" i="1" dirty="0" err="1" smtClean="0">
                <a:latin typeface="Times New Roman"/>
                <a:cs typeface="Times New Roman"/>
              </a:rPr>
              <a:t>CpG</a:t>
            </a:r>
            <a:r>
              <a:rPr lang="pt-BR" sz="900" i="1" dirty="0" smtClean="0">
                <a:latin typeface="Times New Roman"/>
                <a:cs typeface="Times New Roman"/>
              </a:rPr>
              <a:t>/DOTAP </a:t>
            </a:r>
            <a:r>
              <a:rPr lang="pt-BR" sz="900" i="1" dirty="0">
                <a:latin typeface="Times New Roman"/>
                <a:cs typeface="Times New Roman"/>
              </a:rPr>
              <a:t>é </a:t>
            </a:r>
            <a:r>
              <a:rPr lang="pt-BR" sz="900" i="1" dirty="0" smtClean="0">
                <a:latin typeface="Times New Roman"/>
                <a:cs typeface="Times New Roman"/>
              </a:rPr>
              <a:t>eficiente </a:t>
            </a:r>
            <a:r>
              <a:rPr lang="pt-BR" sz="900" i="1" dirty="0">
                <a:latin typeface="Times New Roman"/>
                <a:cs typeface="Times New Roman"/>
              </a:rPr>
              <a:t>em atenuar </a:t>
            </a:r>
            <a:r>
              <a:rPr lang="pt-BR" sz="900" i="1" dirty="0" smtClean="0">
                <a:latin typeface="Times New Roman"/>
                <a:cs typeface="Times New Roman"/>
              </a:rPr>
              <a:t>respostas alérgicas induzidas </a:t>
            </a:r>
            <a:r>
              <a:rPr lang="pt-BR" sz="900" i="1" dirty="0">
                <a:latin typeface="Times New Roman"/>
                <a:cs typeface="Times New Roman"/>
              </a:rPr>
              <a:t>por OVA. </a:t>
            </a:r>
            <a:endParaRPr lang="pt-BR" sz="900" i="1" dirty="0" smtClean="0">
              <a:latin typeface="Times New Roman"/>
              <a:cs typeface="Times New Roman"/>
            </a:endParaRPr>
          </a:p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endParaRPr lang="pt-BR" sz="900" b="1" i="1" spc="0" dirty="0">
              <a:solidFill>
                <a:srgbClr val="077A9E"/>
              </a:solidFill>
              <a:latin typeface="Times New Roman"/>
              <a:cs typeface="Times New Roman"/>
            </a:endParaRPr>
          </a:p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ESTÁGIO </a:t>
            </a:r>
            <a:r>
              <a:rPr sz="850" b="1" spc="5" dirty="0">
                <a:solidFill>
                  <a:srgbClr val="077A9E"/>
                </a:solidFill>
                <a:latin typeface="Arial"/>
                <a:cs typeface="Arial"/>
              </a:rPr>
              <a:t>DE</a:t>
            </a:r>
            <a:r>
              <a:rPr sz="850" b="1" spc="-30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DESEN</a:t>
            </a: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V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OLVIMENTO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5928" y="9041220"/>
            <a:ext cx="5244839" cy="13894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Área: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Saúde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e Cuidados (Humanos e Animais); Outros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; 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00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54/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201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8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dirty="0">
                <a:latin typeface="Arial" panose="020B0604020202020204" pitchFamily="34" charset="0"/>
                <a:cs typeface="Arial" panose="020B0604020202020204" pitchFamily="34" charset="0"/>
              </a:rPr>
              <a:t>APOIO E FOMENTO: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processos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nº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2015/16728-9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, 2013/24694-1, 2016/16602-8, Fundação de Amparo à Pesquisa do Estado de São Paulo (FAPESP). “As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opiniões, hipóteses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e conclusões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ou recomendações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expressas neste material são de responsabilidade do(s)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autor(es) e não necessariamente refletem a visão da FAPESP”. CNPq;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Instituto de Ciências Biomédicas - </a:t>
            </a:r>
            <a:r>
              <a:rPr lang="pt-BR"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USP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P</a:t>
            </a:r>
            <a:r>
              <a:rPr sz="850" b="1" i="1" spc="-5" dirty="0" err="1" smtClean="0">
                <a:solidFill>
                  <a:srgbClr val="077A9E"/>
                </a:solidFill>
                <a:latin typeface="Arial"/>
                <a:cs typeface="Arial"/>
              </a:rPr>
              <a:t>rotegida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sob </a:t>
            </a:r>
            <a:r>
              <a:rPr sz="850" b="1" i="1" spc="5" dirty="0">
                <a:solidFill>
                  <a:srgbClr val="077A9E"/>
                </a:solidFill>
                <a:latin typeface="Arial"/>
                <a:cs typeface="Arial"/>
              </a:rPr>
              <a:t>o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nº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:</a:t>
            </a: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  BR102018070339-0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97793" y="9865228"/>
            <a:ext cx="1214120" cy="5654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sz="900" b="1" spc="10" dirty="0">
                <a:solidFill>
                  <a:srgbClr val="077A9E"/>
                </a:solidFill>
                <a:latin typeface="Arial"/>
                <a:cs typeface="Arial"/>
              </a:rPr>
              <a:t>Polo </a:t>
            </a:r>
            <a:r>
              <a:rPr lang="pt-BR" sz="900" b="1" spc="10" dirty="0" smtClean="0">
                <a:solidFill>
                  <a:srgbClr val="077A9E"/>
                </a:solidFill>
                <a:latin typeface="Arial"/>
                <a:cs typeface="Arial"/>
              </a:rPr>
              <a:t>São Paulo</a:t>
            </a:r>
          </a:p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lang="pt-BR" sz="900" dirty="0" err="1" smtClean="0">
                <a:latin typeface="Arial"/>
                <a:cs typeface="Arial"/>
                <a:hlinkClick r:id="rId2"/>
              </a:rPr>
              <a:t>alelima</a:t>
            </a:r>
            <a:r>
              <a:rPr sz="900" dirty="0" smtClean="0">
                <a:latin typeface="Arial"/>
                <a:cs typeface="Arial"/>
                <a:hlinkClick r:id="rId2"/>
              </a:rPr>
              <a:t>@usp.br </a:t>
            </a:r>
            <a:r>
              <a:rPr sz="900" dirty="0" smtClean="0">
                <a:latin typeface="Arial"/>
                <a:cs typeface="Arial"/>
              </a:rPr>
              <a:t> </a:t>
            </a:r>
            <a:r>
              <a:rPr sz="900" b="1" spc="10" dirty="0">
                <a:solidFill>
                  <a:srgbClr val="0070BF"/>
                </a:solidFill>
                <a:latin typeface="Arial"/>
                <a:cs typeface="Arial"/>
                <a:hlinkClick r:id="rId3"/>
              </a:rPr>
              <a:t>www.patentes.usp.br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11" y="8206360"/>
            <a:ext cx="5301902" cy="67555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91" y="5238730"/>
            <a:ext cx="5455541" cy="1850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553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 MÉTODO DE PROPULSÃO E CONTROLE PARA PLATAFORMAS DE LANÇAMENTO DE VEÍCULOS AÉREOS</dc:title>
  <dc:creator>Janaina Almeida</dc:creator>
  <cp:lastModifiedBy>Beatriz Amorim</cp:lastModifiedBy>
  <cp:revision>51</cp:revision>
  <cp:lastPrinted>2018-07-19T17:35:42Z</cp:lastPrinted>
  <dcterms:created xsi:type="dcterms:W3CDTF">2018-04-12T15:56:28Z</dcterms:created>
  <dcterms:modified xsi:type="dcterms:W3CDTF">2018-10-25T13:59:37Z</dcterms:modified>
</cp:coreProperties>
</file>