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56500" cy="10693400"/>
  <p:notesSz cx="7556500" cy="106934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36" y="-185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7373"/>
            <a:ext cx="1623467" cy="10670610"/>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69210" y="9944862"/>
            <a:ext cx="2418080"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7825" y="9944862"/>
            <a:ext cx="173799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11/14/2018</a:t>
            </a:fld>
            <a:endParaRPr lang="en-US"/>
          </a:p>
        </p:txBody>
      </p:sp>
      <p:sp>
        <p:nvSpPr>
          <p:cNvPr id="6" name="Holder 6"/>
          <p:cNvSpPr>
            <a:spLocks noGrp="1"/>
          </p:cNvSpPr>
          <p:nvPr>
            <p:ph type="sldNum" sz="quarter" idx="7"/>
          </p:nvPr>
        </p:nvSpPr>
        <p:spPr>
          <a:xfrm>
            <a:off x="5440680" y="9944862"/>
            <a:ext cx="173799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atentes.usp.br/" TargetMode="External"/><Relationship Id="rId2" Type="http://schemas.openxmlformats.org/officeDocument/2006/relationships/hyperlink" Target="mailto:eduardobrito@usp.br" TargetMode="Externa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810011" y="182110"/>
            <a:ext cx="5089525" cy="1085554"/>
          </a:xfrm>
          <a:prstGeom prst="rect">
            <a:avLst/>
          </a:prstGeom>
        </p:spPr>
        <p:txBody>
          <a:bodyPr vert="horz" wrap="square" lIns="0" tIns="12065" rIns="0" bIns="0" rtlCol="0">
            <a:spAutoFit/>
          </a:bodyPr>
          <a:lstStyle/>
          <a:p>
            <a:pPr marL="12700" marR="5080" algn="just">
              <a:lnSpc>
                <a:spcPct val="149900"/>
              </a:lnSpc>
              <a:spcBef>
                <a:spcPts val="95"/>
              </a:spcBef>
            </a:pPr>
            <a:r>
              <a:rPr lang="en-US" sz="1550" b="1" spc="10" dirty="0" smtClean="0">
                <a:solidFill>
                  <a:srgbClr val="077A9E"/>
                </a:solidFill>
                <a:latin typeface="Arial"/>
                <a:cs typeface="Arial"/>
              </a:rPr>
              <a:t>ORGANIC SUBSTRATES MADE OF SUGARCANE BAGASSE AND COCONUT FIBER FOR GREEN ROOFS.</a:t>
            </a:r>
            <a:endParaRPr sz="1550" b="1" spc="10" dirty="0">
              <a:solidFill>
                <a:srgbClr val="077A9E"/>
              </a:solidFill>
              <a:latin typeface="Arial"/>
              <a:cs typeface="Arial"/>
            </a:endParaRPr>
          </a:p>
        </p:txBody>
      </p:sp>
      <p:sp>
        <p:nvSpPr>
          <p:cNvPr id="3" name="object 3"/>
          <p:cNvSpPr txBox="1"/>
          <p:nvPr/>
        </p:nvSpPr>
        <p:spPr>
          <a:xfrm>
            <a:off x="1773554" y="1270495"/>
            <a:ext cx="5402580" cy="2672719"/>
          </a:xfrm>
          <a:prstGeom prst="rect">
            <a:avLst/>
          </a:prstGeom>
        </p:spPr>
        <p:txBody>
          <a:bodyPr vert="horz" wrap="square" lIns="0" tIns="17145" rIns="0" bIns="0" rtlCol="0">
            <a:spAutoFit/>
          </a:bodyPr>
          <a:lstStyle/>
          <a:p>
            <a:pPr marL="12700" algn="just">
              <a:lnSpc>
                <a:spcPct val="100000"/>
              </a:lnSpc>
              <a:spcBef>
                <a:spcPts val="135"/>
              </a:spcBef>
            </a:pPr>
            <a:r>
              <a:rPr lang="pt-BR" sz="950" b="1" i="1" spc="15" dirty="0" smtClean="0">
                <a:solidFill>
                  <a:srgbClr val="077A9E"/>
                </a:solidFill>
                <a:latin typeface="Verdana"/>
                <a:cs typeface="Verdana"/>
              </a:rPr>
              <a:t>MILLA ARAÚJO DE ALMEIDA; RENATA COLOMBO.</a:t>
            </a:r>
            <a:endParaRPr sz="950" dirty="0">
              <a:latin typeface="Verdana"/>
              <a:cs typeface="Verdana"/>
            </a:endParaRPr>
          </a:p>
          <a:p>
            <a:pPr>
              <a:lnSpc>
                <a:spcPct val="100000"/>
              </a:lnSpc>
              <a:spcBef>
                <a:spcPts val="20"/>
              </a:spcBef>
            </a:pPr>
            <a:endParaRPr sz="1400" dirty="0">
              <a:latin typeface="Times New Roman"/>
              <a:cs typeface="Times New Roman"/>
            </a:endParaRPr>
          </a:p>
          <a:p>
            <a:pPr marL="12700" algn="just">
              <a:lnSpc>
                <a:spcPct val="100000"/>
              </a:lnSpc>
            </a:pPr>
            <a:r>
              <a:rPr sz="850" b="1" spc="5" dirty="0" smtClean="0">
                <a:solidFill>
                  <a:srgbClr val="077A9E"/>
                </a:solidFill>
                <a:latin typeface="Arial"/>
                <a:cs typeface="Arial"/>
              </a:rPr>
              <a:t>INTROD</a:t>
            </a:r>
            <a:r>
              <a:rPr lang="pt-BR" sz="850" b="1" spc="5" dirty="0" smtClean="0">
                <a:solidFill>
                  <a:srgbClr val="077A9E"/>
                </a:solidFill>
                <a:latin typeface="Arial"/>
                <a:cs typeface="Arial"/>
              </a:rPr>
              <a:t>UCTION</a:t>
            </a:r>
          </a:p>
          <a:p>
            <a:pPr marL="12700" algn="just">
              <a:lnSpc>
                <a:spcPct val="100000"/>
              </a:lnSpc>
            </a:pPr>
            <a:endParaRPr sz="850" dirty="0" smtClean="0">
              <a:latin typeface="Arial"/>
              <a:cs typeface="Arial"/>
            </a:endParaRPr>
          </a:p>
          <a:p>
            <a:pPr marL="12700" marR="8890" indent="612140" algn="just">
              <a:lnSpc>
                <a:spcPct val="102499"/>
              </a:lnSpc>
              <a:spcBef>
                <a:spcPts val="55"/>
              </a:spcBef>
            </a:pPr>
            <a:r>
              <a:rPr lang="en-US" sz="850" spc="10" dirty="0" smtClean="0">
                <a:solidFill>
                  <a:srgbClr val="3F3F3F"/>
                </a:solidFill>
                <a:latin typeface="Arial"/>
                <a:cs typeface="Arial"/>
              </a:rPr>
              <a:t>Green roofs are sustainable alternatives that have been used in construction to minimize environmental impacts. It consists of installing a vegetation cover on the buildings, replacing the conventional roof. Among the indispensable item for its installation is the organic substrate, which is one of the items responsible for the high cost of these coverages implementation.</a:t>
            </a:r>
          </a:p>
          <a:p>
            <a:pPr marL="12700" marR="8890" indent="612140" algn="just">
              <a:lnSpc>
                <a:spcPct val="102499"/>
              </a:lnSpc>
              <a:spcBef>
                <a:spcPts val="55"/>
              </a:spcBef>
            </a:pPr>
            <a:r>
              <a:rPr lang="en-US" sz="850" spc="10" dirty="0" smtClean="0">
                <a:solidFill>
                  <a:srgbClr val="3F3F3F"/>
                </a:solidFill>
                <a:latin typeface="Arial"/>
                <a:cs typeface="Arial"/>
              </a:rPr>
              <a:t>Thus, the present technology develops a cheaper and faster process that uses a simpler combination of raw materials (compared with the currently available processes) like sugarcane bagasse and green coconut fiber, for the production of these substrates for green roofs. </a:t>
            </a:r>
          </a:p>
          <a:p>
            <a:pPr marL="12700" marR="8890" indent="612140" algn="just">
              <a:lnSpc>
                <a:spcPct val="102499"/>
              </a:lnSpc>
              <a:spcBef>
                <a:spcPts val="55"/>
              </a:spcBef>
            </a:pPr>
            <a:r>
              <a:rPr lang="en-US" sz="850" spc="10" dirty="0" smtClean="0">
                <a:solidFill>
                  <a:srgbClr val="3F3F3F"/>
                </a:solidFill>
                <a:latin typeface="Arial"/>
                <a:cs typeface="Arial"/>
              </a:rPr>
              <a:t>This invention distinguishes itself therefore by obtaining high quality substrates that presents also sustainable character due to the use of agro-industrial waste. </a:t>
            </a:r>
            <a:endParaRPr sz="850" spc="10" dirty="0" smtClean="0">
              <a:solidFill>
                <a:srgbClr val="3F3F3F"/>
              </a:solidFill>
              <a:latin typeface="Arial"/>
              <a:cs typeface="Arial"/>
            </a:endParaRPr>
          </a:p>
          <a:p>
            <a:pPr marL="12700" algn="just">
              <a:spcBef>
                <a:spcPts val="790"/>
              </a:spcBef>
            </a:pPr>
            <a:r>
              <a:rPr lang="en-US" sz="850" b="1" spc="-5" dirty="0" smtClean="0">
                <a:solidFill>
                  <a:srgbClr val="077A9E"/>
                </a:solidFill>
                <a:latin typeface="Arial"/>
                <a:cs typeface="Arial"/>
              </a:rPr>
              <a:t>APPLICATION AND TARGET MARKET</a:t>
            </a:r>
            <a:endParaRPr lang="en-US" sz="850" dirty="0" smtClean="0">
              <a:latin typeface="Arial"/>
              <a:cs typeface="Arial"/>
            </a:endParaRPr>
          </a:p>
          <a:p>
            <a:pPr marL="12700" marR="8890" indent="612140" algn="just">
              <a:lnSpc>
                <a:spcPct val="102499"/>
              </a:lnSpc>
              <a:spcBef>
                <a:spcPts val="55"/>
              </a:spcBef>
            </a:pPr>
            <a:endParaRPr lang="en-US" sz="850" spc="25" dirty="0" smtClean="0">
              <a:solidFill>
                <a:srgbClr val="3F3F3F"/>
              </a:solidFill>
              <a:latin typeface="Arial"/>
              <a:cs typeface="Arial"/>
            </a:endParaRPr>
          </a:p>
          <a:p>
            <a:pPr marL="12700" marR="8890" indent="612140" algn="just">
              <a:lnSpc>
                <a:spcPct val="102499"/>
              </a:lnSpc>
              <a:spcBef>
                <a:spcPts val="55"/>
              </a:spcBef>
            </a:pPr>
            <a:r>
              <a:rPr lang="en-US" sz="850" spc="25" dirty="0" smtClean="0">
                <a:solidFill>
                  <a:srgbClr val="3F3F3F"/>
                </a:solidFill>
                <a:latin typeface="Arial"/>
                <a:cs typeface="Arial"/>
              </a:rPr>
              <a:t>The </a:t>
            </a:r>
            <a:r>
              <a:rPr lang="en-US" sz="850" spc="25" dirty="0">
                <a:solidFill>
                  <a:srgbClr val="3F3F3F"/>
                </a:solidFill>
                <a:latin typeface="Arial"/>
                <a:cs typeface="Arial"/>
              </a:rPr>
              <a:t>technology </a:t>
            </a:r>
            <a:r>
              <a:rPr lang="en-US" sz="850" spc="25" dirty="0" smtClean="0">
                <a:solidFill>
                  <a:srgbClr val="3F3F3F"/>
                </a:solidFill>
                <a:latin typeface="Arial"/>
                <a:cs typeface="Arial"/>
              </a:rPr>
              <a:t>works as a support tool in the building industry and in the farming industry, aiming to create alternatives that, besides being more accessible and sustainable, are as effective as the conventional products currently available. </a:t>
            </a:r>
            <a:endParaRPr sz="850" spc="10" dirty="0">
              <a:solidFill>
                <a:srgbClr val="3F3F3F"/>
              </a:solidFill>
              <a:latin typeface="Arial"/>
              <a:cs typeface="Arial"/>
            </a:endParaRPr>
          </a:p>
        </p:txBody>
      </p:sp>
      <p:sp>
        <p:nvSpPr>
          <p:cNvPr id="5" name="object 5"/>
          <p:cNvSpPr txBox="1"/>
          <p:nvPr/>
        </p:nvSpPr>
        <p:spPr>
          <a:xfrm>
            <a:off x="1379536" y="6833590"/>
            <a:ext cx="5864486" cy="1046184"/>
          </a:xfrm>
          <a:prstGeom prst="rect">
            <a:avLst/>
          </a:prstGeom>
        </p:spPr>
        <p:txBody>
          <a:bodyPr vert="horz" wrap="square" lIns="0" tIns="11430" rIns="0" bIns="0" rtlCol="0">
            <a:spAutoFit/>
          </a:bodyPr>
          <a:lstStyle/>
          <a:p>
            <a:pPr marL="1051560" marR="5080" indent="-11430">
              <a:lnSpc>
                <a:spcPct val="139900"/>
              </a:lnSpc>
              <a:spcBef>
                <a:spcPts val="90"/>
              </a:spcBef>
            </a:pPr>
            <a:r>
              <a:rPr lang="pt-BR" sz="900" i="1" spc="0" dirty="0" err="1" smtClean="0">
                <a:latin typeface="Times New Roman"/>
                <a:cs typeface="Times New Roman"/>
              </a:rPr>
              <a:t>Images</a:t>
            </a:r>
            <a:r>
              <a:rPr sz="900" i="1" spc="0" dirty="0" smtClean="0">
                <a:latin typeface="Times New Roman"/>
                <a:cs typeface="Times New Roman"/>
              </a:rPr>
              <a:t> -</a:t>
            </a:r>
            <a:r>
              <a:rPr lang="pt-BR" sz="900" i="1" spc="0" dirty="0" smtClean="0">
                <a:latin typeface="Times New Roman"/>
                <a:cs typeface="Times New Roman"/>
              </a:rPr>
              <a:t>1. </a:t>
            </a:r>
            <a:r>
              <a:rPr lang="en-US" sz="900" i="1" dirty="0" smtClean="0">
                <a:latin typeface="Times New Roman"/>
                <a:cs typeface="Times New Roman"/>
              </a:rPr>
              <a:t>Temperature comparison between green roof and conventional roof on the same building, Source: </a:t>
            </a:r>
            <a:r>
              <a:rPr lang="en-US" sz="900" i="1" dirty="0" err="1" smtClean="0">
                <a:latin typeface="Times New Roman"/>
                <a:cs typeface="Times New Roman"/>
              </a:rPr>
              <a:t>Boni</a:t>
            </a:r>
            <a:r>
              <a:rPr lang="en-US" sz="900" i="1" dirty="0" smtClean="0">
                <a:latin typeface="Times New Roman"/>
                <a:cs typeface="Times New Roman"/>
              </a:rPr>
              <a:t>, 2015; </a:t>
            </a:r>
            <a:r>
              <a:rPr lang="en-US" sz="900" i="1" dirty="0" err="1" smtClean="0">
                <a:latin typeface="Times New Roman"/>
                <a:cs typeface="Times New Roman"/>
              </a:rPr>
              <a:t>Catuzzo</a:t>
            </a:r>
            <a:r>
              <a:rPr lang="en-US" sz="900" i="1" dirty="0" smtClean="0">
                <a:latin typeface="Times New Roman"/>
                <a:cs typeface="Times New Roman"/>
              </a:rPr>
              <a:t>, 2013. </a:t>
            </a:r>
          </a:p>
          <a:p>
            <a:pPr marL="1051560" marR="5080" indent="-11430">
              <a:lnSpc>
                <a:spcPct val="139900"/>
              </a:lnSpc>
              <a:spcBef>
                <a:spcPts val="90"/>
              </a:spcBef>
            </a:pPr>
            <a:r>
              <a:rPr lang="pt-BR" sz="900" i="1" dirty="0" smtClean="0">
                <a:latin typeface="Times New Roman"/>
                <a:cs typeface="Times New Roman"/>
              </a:rPr>
              <a:t>2. </a:t>
            </a:r>
            <a:r>
              <a:rPr lang="en-US" sz="900" i="1" dirty="0" smtClean="0">
                <a:latin typeface="Times New Roman"/>
                <a:cs typeface="Times New Roman"/>
              </a:rPr>
              <a:t>Prototypes’ settings for the application of the technology.</a:t>
            </a:r>
          </a:p>
          <a:p>
            <a:pPr marL="1051560" marR="5080" indent="-11430">
              <a:lnSpc>
                <a:spcPct val="139900"/>
              </a:lnSpc>
              <a:spcBef>
                <a:spcPts val="90"/>
              </a:spcBef>
            </a:pPr>
            <a:r>
              <a:rPr lang="pt-BR" sz="900" i="1" dirty="0" smtClean="0">
                <a:latin typeface="Times New Roman"/>
                <a:cs typeface="Times New Roman"/>
              </a:rPr>
              <a:t> </a:t>
            </a:r>
            <a:endParaRPr sz="900" i="1" dirty="0">
              <a:latin typeface="Times New Roman"/>
              <a:cs typeface="Times New Roman"/>
            </a:endParaRPr>
          </a:p>
          <a:p>
            <a:pPr marL="12700">
              <a:lnSpc>
                <a:spcPct val="100000"/>
              </a:lnSpc>
              <a:spcBef>
                <a:spcPts val="780"/>
              </a:spcBef>
            </a:pPr>
            <a:r>
              <a:rPr lang="pt-BR" sz="850" b="1" spc="0" dirty="0" smtClean="0">
                <a:solidFill>
                  <a:srgbClr val="077A9E"/>
                </a:solidFill>
                <a:latin typeface="Arial"/>
                <a:cs typeface="Arial"/>
              </a:rPr>
              <a:t>                       </a:t>
            </a:r>
            <a:r>
              <a:rPr lang="pt-BR" sz="850" b="1" dirty="0">
                <a:solidFill>
                  <a:srgbClr val="077A9E"/>
                </a:solidFill>
                <a:latin typeface="Arial"/>
                <a:cs typeface="Arial"/>
              </a:rPr>
              <a:t>DEVELOPMENT STAGE</a:t>
            </a:r>
            <a:endParaRPr lang="pt-BR" sz="850" dirty="0">
              <a:latin typeface="Arial"/>
              <a:cs typeface="Arial"/>
            </a:endParaRPr>
          </a:p>
        </p:txBody>
      </p:sp>
      <p:sp>
        <p:nvSpPr>
          <p:cNvPr id="7" name="object 7"/>
          <p:cNvSpPr txBox="1"/>
          <p:nvPr/>
        </p:nvSpPr>
        <p:spPr>
          <a:xfrm>
            <a:off x="2035939" y="9426667"/>
            <a:ext cx="3470333" cy="1190839"/>
          </a:xfrm>
          <a:prstGeom prst="rect">
            <a:avLst/>
          </a:prstGeom>
        </p:spPr>
        <p:txBody>
          <a:bodyPr vert="horz" wrap="square" lIns="0" tIns="12065" rIns="0" bIns="0" rtlCol="0">
            <a:spAutoFit/>
          </a:bodyPr>
          <a:lstStyle/>
          <a:p>
            <a:pPr marL="12700" marR="5080">
              <a:lnSpc>
                <a:spcPct val="142400"/>
              </a:lnSpc>
              <a:spcBef>
                <a:spcPts val="95"/>
              </a:spcBef>
            </a:pPr>
            <a:r>
              <a:rPr lang="en-US" sz="850" b="1" i="1" dirty="0">
                <a:solidFill>
                  <a:srgbClr val="077A9E"/>
                </a:solidFill>
                <a:latin typeface="Arial"/>
                <a:cs typeface="Arial"/>
              </a:rPr>
              <a:t>Area: </a:t>
            </a:r>
            <a:r>
              <a:rPr lang="en-US" sz="850" b="1" i="1" dirty="0" smtClean="0">
                <a:solidFill>
                  <a:srgbClr val="077A9E"/>
                </a:solidFill>
                <a:latin typeface="Arial"/>
                <a:cs typeface="Arial"/>
              </a:rPr>
              <a:t>Farming; Others; </a:t>
            </a:r>
            <a:r>
              <a:rPr sz="850" b="1" i="1" dirty="0" smtClean="0">
                <a:solidFill>
                  <a:srgbClr val="077A9E"/>
                </a:solidFill>
                <a:latin typeface="Arial"/>
                <a:cs typeface="Arial"/>
              </a:rPr>
              <a:t>00</a:t>
            </a:r>
            <a:r>
              <a:rPr lang="pt-BR" sz="850" b="1" i="1" dirty="0" smtClean="0">
                <a:solidFill>
                  <a:srgbClr val="077A9E"/>
                </a:solidFill>
                <a:latin typeface="Arial"/>
                <a:cs typeface="Arial"/>
              </a:rPr>
              <a:t>46</a:t>
            </a:r>
            <a:r>
              <a:rPr sz="850" b="1" i="1" dirty="0" smtClean="0">
                <a:solidFill>
                  <a:srgbClr val="077A9E"/>
                </a:solidFill>
                <a:latin typeface="Arial"/>
                <a:cs typeface="Arial"/>
              </a:rPr>
              <a:t>/201</a:t>
            </a:r>
            <a:r>
              <a:rPr lang="pt-BR" sz="850" b="1" i="1" dirty="0">
                <a:solidFill>
                  <a:srgbClr val="077A9E"/>
                </a:solidFill>
                <a:latin typeface="Arial"/>
                <a:cs typeface="Arial"/>
              </a:rPr>
              <a:t>8</a:t>
            </a:r>
            <a:r>
              <a:rPr sz="850" b="1" i="1" dirty="0" smtClean="0">
                <a:solidFill>
                  <a:srgbClr val="077A9E"/>
                </a:solidFill>
                <a:latin typeface="Arial"/>
                <a:cs typeface="Arial"/>
              </a:rPr>
              <a:t> </a:t>
            </a:r>
            <a:endParaRPr lang="pt-BR" sz="850" b="1" i="1" dirty="0" smtClean="0">
              <a:solidFill>
                <a:srgbClr val="077A9E"/>
              </a:solidFill>
              <a:latin typeface="Arial"/>
              <a:cs typeface="Arial"/>
            </a:endParaRPr>
          </a:p>
          <a:p>
            <a:pPr marL="12700" marR="5080">
              <a:lnSpc>
                <a:spcPct val="142400"/>
              </a:lnSpc>
              <a:spcBef>
                <a:spcPts val="95"/>
              </a:spcBef>
            </a:pPr>
            <a:r>
              <a:rPr lang="pt-BR" sz="850" b="1" i="1" dirty="0" err="1" smtClean="0">
                <a:solidFill>
                  <a:srgbClr val="077A9E"/>
                </a:solidFill>
                <a:latin typeface="Arial"/>
                <a:cs typeface="Arial"/>
              </a:rPr>
              <a:t>School</a:t>
            </a:r>
            <a:r>
              <a:rPr lang="pt-BR" sz="850" b="1" i="1" dirty="0" smtClean="0">
                <a:solidFill>
                  <a:srgbClr val="077A9E"/>
                </a:solidFill>
                <a:latin typeface="Arial"/>
                <a:cs typeface="Arial"/>
              </a:rPr>
              <a:t> </a:t>
            </a:r>
            <a:r>
              <a:rPr lang="pt-BR" sz="850" b="1" i="1" dirty="0" err="1" smtClean="0">
                <a:solidFill>
                  <a:srgbClr val="077A9E"/>
                </a:solidFill>
                <a:latin typeface="Arial"/>
                <a:cs typeface="Arial"/>
              </a:rPr>
              <a:t>of</a:t>
            </a:r>
            <a:r>
              <a:rPr lang="pt-BR" sz="850" b="1" i="1" dirty="0" smtClean="0">
                <a:solidFill>
                  <a:srgbClr val="077A9E"/>
                </a:solidFill>
                <a:latin typeface="Arial"/>
                <a:cs typeface="Arial"/>
              </a:rPr>
              <a:t> </a:t>
            </a:r>
            <a:r>
              <a:rPr lang="pt-BR" sz="850" b="1" i="1" dirty="0" err="1" smtClean="0">
                <a:solidFill>
                  <a:srgbClr val="077A9E"/>
                </a:solidFill>
                <a:latin typeface="Arial"/>
                <a:cs typeface="Arial"/>
              </a:rPr>
              <a:t>Arts</a:t>
            </a:r>
            <a:r>
              <a:rPr lang="pt-BR" sz="850" b="1" i="1" dirty="0" smtClean="0">
                <a:solidFill>
                  <a:srgbClr val="077A9E"/>
                </a:solidFill>
                <a:latin typeface="Arial"/>
                <a:cs typeface="Arial"/>
              </a:rPr>
              <a:t>, </a:t>
            </a:r>
            <a:r>
              <a:rPr lang="pt-BR" sz="850" b="1" i="1" dirty="0" err="1" smtClean="0">
                <a:solidFill>
                  <a:srgbClr val="077A9E"/>
                </a:solidFill>
                <a:latin typeface="Arial"/>
                <a:cs typeface="Arial"/>
              </a:rPr>
              <a:t>Sciences</a:t>
            </a:r>
            <a:r>
              <a:rPr lang="pt-BR" sz="850" b="1" i="1" dirty="0" smtClean="0">
                <a:solidFill>
                  <a:srgbClr val="077A9E"/>
                </a:solidFill>
                <a:latin typeface="Arial"/>
                <a:cs typeface="Arial"/>
              </a:rPr>
              <a:t> </a:t>
            </a:r>
            <a:r>
              <a:rPr lang="pt-BR" sz="850" b="1" i="1" dirty="0" err="1" smtClean="0">
                <a:solidFill>
                  <a:srgbClr val="077A9E"/>
                </a:solidFill>
                <a:latin typeface="Arial"/>
                <a:cs typeface="Arial"/>
              </a:rPr>
              <a:t>and</a:t>
            </a:r>
            <a:r>
              <a:rPr lang="pt-BR" sz="850" b="1" i="1" dirty="0" smtClean="0">
                <a:solidFill>
                  <a:srgbClr val="077A9E"/>
                </a:solidFill>
                <a:latin typeface="Arial"/>
                <a:cs typeface="Arial"/>
              </a:rPr>
              <a:t> </a:t>
            </a:r>
            <a:r>
              <a:rPr lang="pt-BR" sz="850" b="1" i="1" dirty="0" err="1" smtClean="0">
                <a:solidFill>
                  <a:srgbClr val="077A9E"/>
                </a:solidFill>
                <a:latin typeface="Arial"/>
                <a:cs typeface="Arial"/>
              </a:rPr>
              <a:t>Humanities</a:t>
            </a:r>
            <a:r>
              <a:rPr lang="pt-BR" sz="850" b="1" i="1" dirty="0" smtClean="0">
                <a:solidFill>
                  <a:srgbClr val="077A9E"/>
                </a:solidFill>
                <a:latin typeface="Arial"/>
                <a:cs typeface="Arial"/>
              </a:rPr>
              <a:t> - </a:t>
            </a:r>
            <a:r>
              <a:rPr lang="pt-BR" sz="850" b="1" i="1" spc="0" dirty="0" smtClean="0">
                <a:solidFill>
                  <a:srgbClr val="077A9E"/>
                </a:solidFill>
                <a:latin typeface="Arial"/>
                <a:cs typeface="Arial"/>
              </a:rPr>
              <a:t>USP</a:t>
            </a:r>
          </a:p>
          <a:p>
            <a:pPr marL="12700" marR="5080">
              <a:lnSpc>
                <a:spcPct val="142400"/>
              </a:lnSpc>
              <a:spcBef>
                <a:spcPts val="95"/>
              </a:spcBef>
            </a:pPr>
            <a:r>
              <a:rPr lang="en-US" sz="850" b="1" i="1" spc="-5" dirty="0">
                <a:solidFill>
                  <a:srgbClr val="077A9E"/>
                </a:solidFill>
                <a:latin typeface="Arial"/>
                <a:cs typeface="Arial"/>
              </a:rPr>
              <a:t>Patent protected under the no. </a:t>
            </a:r>
            <a:r>
              <a:rPr lang="pt-BR" sz="850" b="1" i="1" spc="-5" dirty="0" smtClean="0">
                <a:solidFill>
                  <a:srgbClr val="077A9E"/>
                </a:solidFill>
                <a:latin typeface="Arial"/>
                <a:cs typeface="Arial"/>
              </a:rPr>
              <a:t>BR102018072059-7</a:t>
            </a:r>
          </a:p>
          <a:p>
            <a:pPr marL="12700" marR="5080">
              <a:lnSpc>
                <a:spcPct val="142400"/>
              </a:lnSpc>
              <a:spcBef>
                <a:spcPts val="95"/>
              </a:spcBef>
            </a:pPr>
            <a:r>
              <a:rPr lang="pt-BR" sz="850" b="1" i="1" spc="-5" dirty="0" smtClean="0">
                <a:solidFill>
                  <a:schemeClr val="tx1">
                    <a:lumMod val="50000"/>
                    <a:lumOff val="50000"/>
                  </a:schemeClr>
                </a:solidFill>
                <a:latin typeface="Arial"/>
                <a:cs typeface="Arial"/>
              </a:rPr>
              <a:t>SUPPORT AND FOMENTATION: </a:t>
            </a:r>
            <a:r>
              <a:rPr lang="pt-BR" sz="850" b="1" i="1" spc="-5" dirty="0">
                <a:solidFill>
                  <a:srgbClr val="077A9E"/>
                </a:solidFill>
                <a:latin typeface="Arial"/>
                <a:cs typeface="Arial"/>
              </a:rPr>
              <a:t>CAPES</a:t>
            </a:r>
            <a:endParaRPr lang="pt-BR" sz="850" spc="-5" dirty="0">
              <a:latin typeface="Arial"/>
              <a:cs typeface="Arial"/>
            </a:endParaRPr>
          </a:p>
          <a:p>
            <a:pPr marL="12700" marR="5080">
              <a:lnSpc>
                <a:spcPct val="142400"/>
              </a:lnSpc>
              <a:spcBef>
                <a:spcPts val="95"/>
              </a:spcBef>
            </a:pPr>
            <a:endParaRPr lang="pt-BR" sz="850" b="1" i="1" spc="-5" dirty="0" smtClean="0">
              <a:solidFill>
                <a:srgbClr val="077A9E"/>
              </a:solidFill>
              <a:latin typeface="Arial"/>
              <a:cs typeface="Arial"/>
            </a:endParaRPr>
          </a:p>
          <a:p>
            <a:pPr marL="12700" marR="5080">
              <a:lnSpc>
                <a:spcPct val="142400"/>
              </a:lnSpc>
              <a:spcBef>
                <a:spcPts val="95"/>
              </a:spcBef>
            </a:pPr>
            <a:endParaRPr sz="850" dirty="0">
              <a:latin typeface="Arial"/>
              <a:cs typeface="Arial"/>
            </a:endParaRPr>
          </a:p>
        </p:txBody>
      </p:sp>
      <p:sp>
        <p:nvSpPr>
          <p:cNvPr id="8" name="object 8"/>
          <p:cNvSpPr txBox="1"/>
          <p:nvPr/>
        </p:nvSpPr>
        <p:spPr>
          <a:xfrm>
            <a:off x="5835650" y="9680425"/>
            <a:ext cx="1214120" cy="585930"/>
          </a:xfrm>
          <a:prstGeom prst="rect">
            <a:avLst/>
          </a:prstGeom>
        </p:spPr>
        <p:txBody>
          <a:bodyPr vert="horz" wrap="square" lIns="0" tIns="12065" rIns="0" bIns="0" rtlCol="0">
            <a:spAutoFit/>
          </a:bodyPr>
          <a:lstStyle/>
          <a:p>
            <a:pPr marL="12700" marR="5080" indent="-29845" algn="ctr">
              <a:lnSpc>
                <a:spcPct val="134500"/>
              </a:lnSpc>
              <a:spcBef>
                <a:spcPts val="95"/>
              </a:spcBef>
            </a:pPr>
            <a:r>
              <a:rPr lang="pt-BR" sz="900" b="1" spc="10" dirty="0" smtClean="0">
                <a:solidFill>
                  <a:srgbClr val="077A9E"/>
                </a:solidFill>
                <a:latin typeface="Arial"/>
                <a:cs typeface="Arial"/>
              </a:rPr>
              <a:t>EACH Pole</a:t>
            </a:r>
          </a:p>
          <a:p>
            <a:pPr marL="12700" marR="5080" indent="-29845" algn="ctr">
              <a:lnSpc>
                <a:spcPct val="134500"/>
              </a:lnSpc>
              <a:spcBef>
                <a:spcPts val="95"/>
              </a:spcBef>
            </a:pPr>
            <a:r>
              <a:rPr lang="pt-BR" sz="900" dirty="0" err="1" smtClean="0">
                <a:latin typeface="Arial"/>
                <a:cs typeface="Arial"/>
                <a:hlinkClick r:id="rId2"/>
              </a:rPr>
              <a:t>alelima</a:t>
            </a:r>
            <a:r>
              <a:rPr sz="900" dirty="0" smtClean="0">
                <a:latin typeface="Arial"/>
                <a:cs typeface="Arial"/>
                <a:hlinkClick r:id="rId2"/>
              </a:rPr>
              <a:t>@usp.br </a:t>
            </a:r>
            <a:r>
              <a:rPr sz="900" dirty="0" smtClean="0">
                <a:latin typeface="Arial"/>
                <a:cs typeface="Arial"/>
              </a:rPr>
              <a:t> </a:t>
            </a:r>
            <a:r>
              <a:rPr sz="900" b="1" spc="10" dirty="0">
                <a:solidFill>
                  <a:srgbClr val="0070BF"/>
                </a:solidFill>
                <a:latin typeface="Arial"/>
                <a:cs typeface="Arial"/>
                <a:hlinkClick r:id="rId3"/>
              </a:rPr>
              <a:t>www.patentes.usp.br</a:t>
            </a:r>
            <a:endParaRPr sz="900" dirty="0">
              <a:latin typeface="Arial"/>
              <a:cs typeface="Arial"/>
            </a:endParaRPr>
          </a:p>
        </p:txBody>
      </p:sp>
      <p:pic>
        <p:nvPicPr>
          <p:cNvPr id="6" name="Imagem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35939" y="4408227"/>
            <a:ext cx="2580511" cy="1877680"/>
          </a:xfrm>
          <a:prstGeom prst="rect">
            <a:avLst/>
          </a:prstGeom>
        </p:spPr>
      </p:pic>
      <p:pic>
        <p:nvPicPr>
          <p:cNvPr id="12" name="Imagem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12408" y="8106744"/>
            <a:ext cx="5208084" cy="839196"/>
          </a:xfrm>
          <a:prstGeom prst="rect">
            <a:avLst/>
          </a:prstGeom>
        </p:spPr>
      </p:pic>
      <p:pic>
        <p:nvPicPr>
          <p:cNvPr id="4" name="Imagem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2650" y="4408226"/>
            <a:ext cx="2680242" cy="1877681"/>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334</TotalTime>
  <Words>274</Words>
  <Application>Microsoft Office PowerPoint</Application>
  <PresentationFormat>Personalizar</PresentationFormat>
  <Paragraphs>21</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Calibri</vt:lpstr>
      <vt:lpstr>Times New Roman</vt:lpstr>
      <vt:lpstr>Verdana</vt:lpstr>
      <vt:lpstr>Office Theme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 E MÉTODO DE PROPULSÃO E CONTROLE PARA PLATAFORMAS DE LANÇAMENTO DE VEÍCULOS AÉREOS</dc:title>
  <dc:creator>Janaina Almeida</dc:creator>
  <cp:lastModifiedBy>Beatriz Reis</cp:lastModifiedBy>
  <cp:revision>42</cp:revision>
  <cp:lastPrinted>2018-07-19T17:35:42Z</cp:lastPrinted>
  <dcterms:created xsi:type="dcterms:W3CDTF">2018-04-12T15:56:28Z</dcterms:created>
  <dcterms:modified xsi:type="dcterms:W3CDTF">2018-11-14T19:04:22Z</dcterms:modified>
</cp:coreProperties>
</file>