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berto" initials="LCT" lastIdx="3" clrIdx="0">
    <p:extLst>
      <p:ext uri="{19B8F6BF-5375-455C-9EA6-DF929625EA0E}">
        <p15:presenceInfo xmlns:p15="http://schemas.microsoft.com/office/powerpoint/2012/main" userId="Leob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404" y="-50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373"/>
            <a:ext cx="1623467" cy="106706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entes.usp.br/" TargetMode="External"/><Relationship Id="rId2" Type="http://schemas.openxmlformats.org/officeDocument/2006/relationships/hyperlink" Target="mailto:eduardobrito@usp.b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6893" y="105216"/>
            <a:ext cx="5089525" cy="1085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9900"/>
              </a:lnSpc>
              <a:spcBef>
                <a:spcPts val="95"/>
              </a:spcBef>
            </a:pPr>
            <a:r>
              <a:rPr lang="pt-BR" sz="1550" b="1" spc="10" dirty="0" smtClean="0">
                <a:solidFill>
                  <a:srgbClr val="077A9E"/>
                </a:solidFill>
                <a:latin typeface="Arial"/>
                <a:cs typeface="Arial"/>
              </a:rPr>
              <a:t>SUBSTRATOS PARA TELHADOS VERDES ELABORADOS COM BAGAÇO DE CANA-DE-AÇÚCAR E FIBRA DE COCO VERDE.</a:t>
            </a:r>
            <a:endParaRPr sz="1550" b="1" spc="10" dirty="0">
              <a:solidFill>
                <a:srgbClr val="077A9E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26893" y="1190770"/>
            <a:ext cx="5402580" cy="280615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5"/>
              </a:spcBef>
            </a:pPr>
            <a:r>
              <a:rPr lang="pt-BR" sz="950" b="1" i="1" spc="15" dirty="0" smtClean="0">
                <a:solidFill>
                  <a:srgbClr val="077A9E"/>
                </a:solidFill>
                <a:latin typeface="Verdana"/>
                <a:cs typeface="Verdana"/>
              </a:rPr>
              <a:t>MILLA ARAÚJO DE ALMEIDA; RENATA COLOMBO</a:t>
            </a:r>
            <a:r>
              <a:rPr lang="pt-BR" sz="950" b="1" i="1" spc="15" dirty="0">
                <a:solidFill>
                  <a:schemeClr val="accent1"/>
                </a:solidFill>
                <a:latin typeface="Verdana"/>
                <a:cs typeface="Verdana"/>
              </a:rPr>
              <a:t>.</a:t>
            </a:r>
            <a:endParaRPr sz="950" dirty="0">
              <a:solidFill>
                <a:srgbClr val="FF0000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INTRODUÇÃO</a:t>
            </a:r>
            <a:endParaRPr lang="pt-BR" sz="850" b="1" spc="5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endParaRPr sz="850" dirty="0" smtClean="0"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Os telhados verdes são alternativas sustentáveis que têm sido aplicadas na construção civil visando minimizar os impactos ambientais. Consiste em instalar uma cobertura vegetal nas edificações, substituindo o telhado convencional. Dentre os itens indispensáveis para a sua instalação está o substrato orgânico, que é um dos itens responsáveis pelo elevado custo de implantação destas coberturas</a:t>
            </a: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Deste modo, a presente tecnologia desenvolve um processo mais barato, rápido e que utiliza uma combinação mais simples de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matérias-primas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(em relação aos processos existentes atualmente) como o bagaço da cana-de-açúcar e a fibra de coco verde, para a fabricação destes substratos para telhados verdes. Esta invenção diferencia-se, portanto, por obter substratos de alta qualidade e com caráter sustentável devido ao uso de resíduos agroindustriais.</a:t>
            </a:r>
            <a:endParaRPr lang="pt-BR" sz="850" spc="10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790"/>
              </a:spcBef>
            </a:pPr>
            <a:r>
              <a:rPr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APLICAÇÕES </a:t>
            </a: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E </a:t>
            </a:r>
            <a:r>
              <a:rPr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PÚBLICO</a:t>
            </a:r>
            <a:r>
              <a:rPr sz="850" b="1" spc="-160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-10" dirty="0" smtClean="0">
                <a:solidFill>
                  <a:srgbClr val="077A9E"/>
                </a:solidFill>
                <a:latin typeface="Arial"/>
                <a:cs typeface="Arial"/>
              </a:rPr>
              <a:t>ALVO</a:t>
            </a:r>
            <a:endParaRPr sz="850" dirty="0" smtClean="0"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lang="pt-BR"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A tecnologia serve como ferramenta de apoio </a:t>
            </a:r>
            <a:r>
              <a:rPr lang="pt-BR" sz="850" spc="25" dirty="0" smtClean="0">
                <a:solidFill>
                  <a:srgbClr val="3F3F3F"/>
                </a:solidFill>
                <a:latin typeface="Arial"/>
                <a:cs typeface="Arial"/>
              </a:rPr>
              <a:t>no setor da construção civil e da indústria na área de Agropecuária, visando criar alternativas </a:t>
            </a:r>
            <a:r>
              <a:rPr lang="pt-BR" sz="850" spc="25" dirty="0" smtClean="0">
                <a:solidFill>
                  <a:srgbClr val="3F3F3F"/>
                </a:solidFill>
                <a:latin typeface="Arial"/>
                <a:cs typeface="Arial"/>
              </a:rPr>
              <a:t>que, </a:t>
            </a:r>
            <a:r>
              <a:rPr lang="pt-BR" sz="850" spc="25" dirty="0" smtClean="0">
                <a:solidFill>
                  <a:srgbClr val="3F3F3F"/>
                </a:solidFill>
                <a:latin typeface="Arial"/>
                <a:cs typeface="Arial"/>
              </a:rPr>
              <a:t>além de mais acessíveis e sustentáveis, são tão eficazes quanto os produtos convencionais disponíveis </a:t>
            </a:r>
            <a:r>
              <a:rPr lang="pt-BR" sz="850" spc="25" dirty="0" smtClean="0">
                <a:solidFill>
                  <a:srgbClr val="3F3F3F"/>
                </a:solidFill>
                <a:latin typeface="Arial"/>
                <a:cs typeface="Arial"/>
              </a:rPr>
              <a:t>atualmente no mercado.</a:t>
            </a:r>
            <a:endParaRPr sz="850" spc="10" dirty="0">
              <a:solidFill>
                <a:srgbClr val="3F3F3F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4204" y="7020028"/>
            <a:ext cx="5864486" cy="10461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51560" marR="5080" indent="-11430">
              <a:lnSpc>
                <a:spcPct val="139900"/>
              </a:lnSpc>
              <a:spcBef>
                <a:spcPts val="90"/>
              </a:spcBef>
            </a:pPr>
            <a:r>
              <a:rPr sz="900" i="1" spc="0" dirty="0" err="1" smtClean="0">
                <a:latin typeface="Times New Roman"/>
                <a:cs typeface="Times New Roman"/>
              </a:rPr>
              <a:t>Figura</a:t>
            </a:r>
            <a:r>
              <a:rPr lang="pt-BR" sz="900" i="1" spc="0" dirty="0" smtClean="0">
                <a:latin typeface="Times New Roman"/>
                <a:cs typeface="Times New Roman"/>
              </a:rPr>
              <a:t>s</a:t>
            </a:r>
            <a:r>
              <a:rPr sz="900" i="1" spc="0" dirty="0" smtClean="0">
                <a:latin typeface="Times New Roman"/>
                <a:cs typeface="Times New Roman"/>
              </a:rPr>
              <a:t> -</a:t>
            </a:r>
            <a:r>
              <a:rPr lang="pt-BR" sz="900" i="1" spc="0" dirty="0" smtClean="0">
                <a:latin typeface="Times New Roman"/>
                <a:cs typeface="Times New Roman"/>
              </a:rPr>
              <a:t>1.  </a:t>
            </a:r>
            <a:r>
              <a:rPr lang="pt-BR" sz="900" i="1" dirty="0" smtClean="0">
                <a:latin typeface="Times New Roman"/>
                <a:cs typeface="Times New Roman"/>
              </a:rPr>
              <a:t>Comparação da temperatura entre telhado verde e telhado convencional</a:t>
            </a:r>
            <a:r>
              <a:rPr lang="pt-BR" sz="900" i="1" spc="0" dirty="0" smtClean="0">
                <a:latin typeface="Times New Roman"/>
                <a:cs typeface="Times New Roman"/>
              </a:rPr>
              <a:t>, Fonte: Boni, 2015; </a:t>
            </a:r>
            <a:r>
              <a:rPr lang="pt-BR" sz="900" i="1" spc="0" dirty="0" err="1" smtClean="0">
                <a:latin typeface="Times New Roman"/>
                <a:cs typeface="Times New Roman"/>
              </a:rPr>
              <a:t>Catuzzo</a:t>
            </a:r>
            <a:r>
              <a:rPr lang="pt-BR" sz="900" i="1" spc="0" dirty="0" smtClean="0">
                <a:latin typeface="Times New Roman"/>
                <a:cs typeface="Times New Roman"/>
              </a:rPr>
              <a:t>, 2013.</a:t>
            </a:r>
            <a:endParaRPr lang="pt-BR" sz="900" i="1" dirty="0" smtClean="0">
              <a:latin typeface="Times New Roman"/>
              <a:cs typeface="Times New Roman"/>
            </a:endParaRPr>
          </a:p>
          <a:p>
            <a:pPr marL="1051560" marR="5080" lvl="0" indent="-11430">
              <a:lnSpc>
                <a:spcPct val="139900"/>
              </a:lnSpc>
              <a:spcBef>
                <a:spcPts val="90"/>
              </a:spcBef>
            </a:pPr>
            <a:r>
              <a:rPr lang="pt-BR" sz="900" i="1" dirty="0" smtClean="0">
                <a:latin typeface="Times New Roman"/>
                <a:cs typeface="Times New Roman"/>
              </a:rPr>
              <a:t>2. Montagem dos protótipos para aplicação da tecnologia.</a:t>
            </a:r>
          </a:p>
          <a:p>
            <a:pPr marL="1051560" marR="5080" lvl="0" indent="-11430">
              <a:lnSpc>
                <a:spcPct val="139900"/>
              </a:lnSpc>
              <a:spcBef>
                <a:spcPts val="90"/>
              </a:spcBef>
            </a:pPr>
            <a:r>
              <a:rPr lang="pt-BR" sz="900" i="1" dirty="0" smtClean="0">
                <a:latin typeface="Times New Roman"/>
                <a:cs typeface="Times New Roman"/>
              </a:rPr>
              <a:t> </a:t>
            </a:r>
            <a:endParaRPr sz="900" i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                      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ESTÁGIO </a:t>
            </a:r>
            <a:r>
              <a:rPr sz="850" b="1" spc="5" dirty="0">
                <a:solidFill>
                  <a:srgbClr val="077A9E"/>
                </a:solidFill>
                <a:latin typeface="Arial"/>
                <a:cs typeface="Arial"/>
              </a:rPr>
              <a:t>DE</a:t>
            </a:r>
            <a:r>
              <a:rPr sz="850" b="1" spc="-30" dirty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DESEN</a:t>
            </a: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V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OLVIMENTO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01871" y="9613900"/>
            <a:ext cx="3470333" cy="1190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Área: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Agropecuária;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Outros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; 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00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46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/201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8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endParaRPr lang="pt-BR" sz="850" b="1" i="1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Escola de Artes, Ciências e Humanidades - </a:t>
            </a:r>
            <a:r>
              <a:rPr lang="pt-BR" sz="850" b="1" i="1" spc="0" dirty="0" smtClean="0">
                <a:solidFill>
                  <a:srgbClr val="077A9E"/>
                </a:solidFill>
                <a:latin typeface="Arial"/>
                <a:cs typeface="Arial"/>
              </a:rPr>
              <a:t>USP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P</a:t>
            </a:r>
            <a:r>
              <a:rPr sz="850" b="1" i="1" spc="-5" dirty="0" err="1" smtClean="0">
                <a:solidFill>
                  <a:srgbClr val="077A9E"/>
                </a:solidFill>
                <a:latin typeface="Arial"/>
                <a:cs typeface="Arial"/>
              </a:rPr>
              <a:t>rotegida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sob </a:t>
            </a:r>
            <a:r>
              <a:rPr sz="850" b="1" i="1" spc="5" dirty="0">
                <a:solidFill>
                  <a:srgbClr val="077A9E"/>
                </a:solidFill>
                <a:latin typeface="Arial"/>
                <a:cs typeface="Arial"/>
              </a:rPr>
              <a:t>o </a:t>
            </a:r>
            <a:r>
              <a:rPr sz="850" b="1" i="1" spc="-5" dirty="0">
                <a:solidFill>
                  <a:srgbClr val="077A9E"/>
                </a:solidFill>
                <a:latin typeface="Arial"/>
                <a:cs typeface="Arial"/>
              </a:rPr>
              <a:t>nº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:</a:t>
            </a: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  </a:t>
            </a:r>
            <a:r>
              <a:rPr lang="pt-BR"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BR102018072059-7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spc="-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APOIO E FOMENTO: </a:t>
            </a:r>
            <a:r>
              <a:rPr lang="pt-BR"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CAPES</a:t>
            </a:r>
            <a:endParaRPr lang="pt-BR" sz="850" spc="-5" dirty="0" smtClean="0">
              <a:latin typeface="Arial"/>
              <a:cs typeface="Arial"/>
            </a:endParaRP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endParaRPr lang="pt-BR" sz="850" spc="-5" dirty="0" smtClean="0">
              <a:latin typeface="Arial"/>
              <a:cs typeface="Arial"/>
            </a:endParaRP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endParaRPr sz="8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9853" y="9842500"/>
            <a:ext cx="1214120" cy="58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sz="900" b="1" spc="10" dirty="0">
                <a:solidFill>
                  <a:srgbClr val="077A9E"/>
                </a:solidFill>
                <a:latin typeface="Arial"/>
                <a:cs typeface="Arial"/>
              </a:rPr>
              <a:t>Polo </a:t>
            </a:r>
            <a:r>
              <a:rPr lang="pt-BR" sz="900" b="1" spc="10" smtClean="0">
                <a:solidFill>
                  <a:srgbClr val="077A9E"/>
                </a:solidFill>
                <a:latin typeface="Arial"/>
                <a:cs typeface="Arial"/>
              </a:rPr>
              <a:t>EACH</a:t>
            </a:r>
            <a:endParaRPr lang="pt-BR" sz="900" b="1" spc="10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lang="pt-BR" sz="900" dirty="0" err="1" smtClean="0">
                <a:latin typeface="Arial"/>
                <a:cs typeface="Arial"/>
                <a:hlinkClick r:id="rId2"/>
              </a:rPr>
              <a:t>alelima</a:t>
            </a:r>
            <a:r>
              <a:rPr sz="900" dirty="0" smtClean="0">
                <a:latin typeface="Arial"/>
                <a:cs typeface="Arial"/>
                <a:hlinkClick r:id="rId2"/>
              </a:rPr>
              <a:t>@usp.br </a:t>
            </a:r>
            <a:r>
              <a:rPr sz="900" dirty="0" smtClean="0">
                <a:latin typeface="Arial"/>
                <a:cs typeface="Arial"/>
              </a:rPr>
              <a:t> </a:t>
            </a:r>
            <a:r>
              <a:rPr sz="900" b="1" spc="10" dirty="0">
                <a:solidFill>
                  <a:srgbClr val="0070BF"/>
                </a:solidFill>
                <a:latin typeface="Arial"/>
                <a:cs typeface="Arial"/>
                <a:hlinkClick r:id="rId3"/>
              </a:rPr>
              <a:t>www.patentes.usp.br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698" y="4647773"/>
            <a:ext cx="2504311" cy="19050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Imagem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121" y="4643562"/>
            <a:ext cx="2598130" cy="19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600" y="8332747"/>
            <a:ext cx="5193534" cy="6895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283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E MÉTODO DE PROPULSÃO E CONTROLE PARA PLATAFORMAS DE LANÇAMENTO DE VEÍCULOS AÉREOS</dc:title>
  <dc:creator>Janaina Almeida</dc:creator>
  <cp:lastModifiedBy>Beatriz Reis</cp:lastModifiedBy>
  <cp:revision>45</cp:revision>
  <cp:lastPrinted>2018-10-26T17:50:41Z</cp:lastPrinted>
  <dcterms:created xsi:type="dcterms:W3CDTF">2018-04-12T15:56:28Z</dcterms:created>
  <dcterms:modified xsi:type="dcterms:W3CDTF">2018-11-14T18:44:41Z</dcterms:modified>
</cp:coreProperties>
</file>