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berto" initials="LCT" lastIdx="3" clrIdx="0">
    <p:extLst>
      <p:ext uri="{19B8F6BF-5375-455C-9EA6-DF929625EA0E}">
        <p15:presenceInfo xmlns:p15="http://schemas.microsoft.com/office/powerpoint/2012/main" userId="Leober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122" y="-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7373"/>
            <a:ext cx="1623467" cy="1067061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entes.usp.br/" TargetMode="External"/><Relationship Id="rId7" Type="http://schemas.openxmlformats.org/officeDocument/2006/relationships/image" Target="../media/image5.png"/><Relationship Id="rId2" Type="http://schemas.openxmlformats.org/officeDocument/2006/relationships/hyperlink" Target="mailto:eduardobrito@usp.br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10011" y="182110"/>
            <a:ext cx="5089525" cy="7277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9900"/>
              </a:lnSpc>
              <a:spcBef>
                <a:spcPts val="95"/>
              </a:spcBef>
            </a:pPr>
            <a:r>
              <a:rPr lang="pt-BR" sz="1550" b="1" spc="10" dirty="0" smtClean="0">
                <a:solidFill>
                  <a:srgbClr val="077A9E"/>
                </a:solidFill>
                <a:latin typeface="Arial"/>
                <a:cs typeface="Arial"/>
              </a:rPr>
              <a:t>DISPOSITIVO PARA A SELEÇÃO DE ESPERMATOZOIDES MÓVEIS DO SÉMEN</a:t>
            </a:r>
            <a:r>
              <a:rPr lang="pt-BR" sz="1550" b="1" spc="10" dirty="0" smtClean="0">
                <a:solidFill>
                  <a:schemeClr val="accent1"/>
                </a:solidFill>
                <a:latin typeface="Arial"/>
                <a:cs typeface="Arial"/>
              </a:rPr>
              <a:t>.</a:t>
            </a:r>
            <a:endParaRPr sz="1550" b="1" spc="10" dirty="0">
              <a:solidFill>
                <a:srgbClr val="077A9E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26893" y="1190770"/>
            <a:ext cx="5402580" cy="271048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35"/>
              </a:spcBef>
            </a:pPr>
            <a:r>
              <a:rPr lang="pt-BR" sz="950" b="1" i="1" spc="15" dirty="0" smtClean="0">
                <a:solidFill>
                  <a:srgbClr val="077A9E"/>
                </a:solidFill>
                <a:latin typeface="Verdana"/>
                <a:cs typeface="Verdana"/>
              </a:rPr>
              <a:t>EDMUND CHADA BARACAT; HAMILTON DE MARTIN; JOSÉ MARIA SOARES JUNIOR; MARCELLO ANTÔNIO SIGNORELLI COCUZZA; MIGUEL SROUGI</a:t>
            </a:r>
            <a:r>
              <a:rPr lang="pt-BR" sz="950" b="1" i="1" spc="15" dirty="0" smtClean="0">
                <a:solidFill>
                  <a:schemeClr val="accent1"/>
                </a:solidFill>
                <a:latin typeface="Verdana"/>
                <a:cs typeface="Verdana"/>
              </a:rPr>
              <a:t>.</a:t>
            </a:r>
            <a:endParaRPr sz="950" dirty="0">
              <a:solidFill>
                <a:srgbClr val="FF0000"/>
              </a:solidFill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850" b="1" spc="5" dirty="0" smtClean="0">
                <a:solidFill>
                  <a:srgbClr val="077A9E"/>
                </a:solidFill>
                <a:latin typeface="Arial"/>
                <a:cs typeface="Arial"/>
              </a:rPr>
              <a:t>INTRODUÇÃO</a:t>
            </a:r>
            <a:endParaRPr lang="pt-BR" sz="850" b="1" spc="5" dirty="0" smtClean="0">
              <a:solidFill>
                <a:srgbClr val="077A9E"/>
              </a:solidFill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endParaRPr lang="pt-BR" sz="850" b="1" spc="5" dirty="0" smtClean="0">
              <a:solidFill>
                <a:srgbClr val="077A9E"/>
              </a:solidFill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lang="pt-BR" sz="850" b="1" spc="5" dirty="0">
                <a:solidFill>
                  <a:srgbClr val="077A9E"/>
                </a:solidFill>
                <a:latin typeface="Arial"/>
                <a:cs typeface="Arial"/>
              </a:rPr>
              <a:t>	</a:t>
            </a:r>
            <a:r>
              <a:rPr lang="pt-BR" sz="850" spc="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 reprodução assistida é um método já há muito difundido pela medicina. No entanto, os diversos métodos disponíveis para a seleção dos espermatozoides ainda possuem limitações. Neste sentido, a presente invenção baseia-se na tendência que os espermatozoides possuem em nadar contra o fluxo de líquido para selecionar aqueles com maior mobilidade a partir de amostra seminal inicial, incrementando o número relativo de gametas móveis, morfologicamente normais e/ou geneticamente normais mais adequados à técnica de injeção intracitoplasmática de espermatozoides (ICSI). </a:t>
            </a:r>
            <a:endParaRPr lang="pt-BR" sz="850" spc="5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lang="pt-BR" sz="850" spc="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	Além disso, o invento resulta de uma melhora no processo de produção, pois </a:t>
            </a:r>
            <a:r>
              <a:rPr lang="pt-BR" sz="850" spc="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realiza </a:t>
            </a:r>
            <a:r>
              <a:rPr lang="pt-BR" sz="850" spc="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 seleção de espermatozoides a partir de máquinas, processos e insumos já disponíveis no mercado e empregando um material de baixo custo. </a:t>
            </a:r>
            <a:endParaRPr sz="850" dirty="0" smtClean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790"/>
              </a:spcBef>
            </a:pPr>
            <a:r>
              <a:rPr sz="850" b="1" spc="-5" dirty="0" smtClean="0">
                <a:solidFill>
                  <a:srgbClr val="077A9E"/>
                </a:solidFill>
                <a:latin typeface="Arial"/>
                <a:cs typeface="Arial"/>
              </a:rPr>
              <a:t>APLICAÇÕES </a:t>
            </a:r>
            <a:r>
              <a:rPr sz="850" b="1" spc="5" dirty="0" smtClean="0">
                <a:solidFill>
                  <a:srgbClr val="077A9E"/>
                </a:solidFill>
                <a:latin typeface="Arial"/>
                <a:cs typeface="Arial"/>
              </a:rPr>
              <a:t>E </a:t>
            </a:r>
            <a:r>
              <a:rPr sz="850" b="1" spc="-5" dirty="0" smtClean="0">
                <a:solidFill>
                  <a:srgbClr val="077A9E"/>
                </a:solidFill>
                <a:latin typeface="Arial"/>
                <a:cs typeface="Arial"/>
              </a:rPr>
              <a:t>PÚBLICO</a:t>
            </a:r>
            <a:r>
              <a:rPr sz="850" b="1" spc="-160" dirty="0" smtClean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sz="850" b="1" spc="-10" dirty="0" smtClean="0">
                <a:solidFill>
                  <a:srgbClr val="077A9E"/>
                </a:solidFill>
                <a:latin typeface="Arial"/>
                <a:cs typeface="Arial"/>
              </a:rPr>
              <a:t>ALVO</a:t>
            </a:r>
            <a:endParaRPr lang="pt-BR" sz="850" b="1" spc="-10" dirty="0">
              <a:solidFill>
                <a:srgbClr val="077A9E"/>
              </a:solidFill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790"/>
              </a:spcBef>
            </a:pPr>
            <a:endParaRPr lang="pt-BR" sz="850" spc="10" dirty="0" smtClean="0">
              <a:solidFill>
                <a:srgbClr val="3F3F3F"/>
              </a:solidFill>
              <a:latin typeface="Arial"/>
              <a:cs typeface="Arial"/>
            </a:endParaRP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A tecnologia serve como ferramenta de apoio </a:t>
            </a:r>
            <a:r>
              <a:rPr lang="pt-BR" sz="850" spc="25" dirty="0" smtClean="0">
                <a:solidFill>
                  <a:srgbClr val="3F3F3F"/>
                </a:solidFill>
                <a:latin typeface="Arial"/>
                <a:cs typeface="Arial"/>
              </a:rPr>
              <a:t>no setor da medicina, na área de Saúde e Cuidados (Humanos e animais), visando melhorar processos da reprodução assistida humana e animal.</a:t>
            </a:r>
            <a:endParaRPr sz="850" spc="10" dirty="0">
              <a:solidFill>
                <a:srgbClr val="3F3F3F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27030" y="6657050"/>
            <a:ext cx="5864486" cy="63273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51560" marR="5080" indent="-11430">
              <a:lnSpc>
                <a:spcPct val="139900"/>
              </a:lnSpc>
              <a:spcBef>
                <a:spcPts val="90"/>
              </a:spcBef>
            </a:pPr>
            <a:r>
              <a:rPr sz="900" i="1" spc="0" dirty="0" err="1" smtClean="0">
                <a:latin typeface="Times New Roman"/>
                <a:cs typeface="Times New Roman"/>
              </a:rPr>
              <a:t>Figura</a:t>
            </a:r>
            <a:r>
              <a:rPr lang="pt-BR" sz="900" i="1" spc="0" dirty="0" smtClean="0">
                <a:latin typeface="Times New Roman"/>
                <a:cs typeface="Times New Roman"/>
              </a:rPr>
              <a:t>s</a:t>
            </a:r>
            <a:r>
              <a:rPr sz="900" i="1" spc="0" dirty="0" smtClean="0">
                <a:latin typeface="Times New Roman"/>
                <a:cs typeface="Times New Roman"/>
              </a:rPr>
              <a:t> </a:t>
            </a:r>
            <a:r>
              <a:rPr lang="pt-BR" sz="900" i="1" spc="0" dirty="0" smtClean="0">
                <a:latin typeface="Times New Roman"/>
                <a:cs typeface="Times New Roman"/>
              </a:rPr>
              <a:t>– Visão geral do processo. As setas contínuas mostram o mecanismo de contracorrente do sistema e as setas tracejadas evidenciam a direção de migração dos espermatozoides.  </a:t>
            </a:r>
            <a:endParaRPr sz="900" i="1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lang="pt-BR"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                       </a:t>
            </a:r>
            <a:r>
              <a:rPr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ESTÁGIO </a:t>
            </a:r>
            <a:r>
              <a:rPr sz="850" b="1" spc="5" dirty="0">
                <a:solidFill>
                  <a:srgbClr val="077A9E"/>
                </a:solidFill>
                <a:latin typeface="Arial"/>
                <a:cs typeface="Arial"/>
              </a:rPr>
              <a:t>DE</a:t>
            </a:r>
            <a:r>
              <a:rPr sz="850" b="1" spc="-30" dirty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DESEN</a:t>
            </a:r>
            <a:r>
              <a:rPr lang="pt-BR"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V</a:t>
            </a:r>
            <a:r>
              <a:rPr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OLVIMENTO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78050" y="9587990"/>
            <a:ext cx="3470333" cy="7808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400"/>
              </a:lnSpc>
              <a:spcBef>
                <a:spcPts val="95"/>
              </a:spcBef>
            </a:pPr>
            <a:r>
              <a:rPr sz="850" b="1" i="1" dirty="0">
                <a:solidFill>
                  <a:srgbClr val="077A9E"/>
                </a:solidFill>
                <a:latin typeface="Arial"/>
                <a:cs typeface="Arial"/>
              </a:rPr>
              <a:t>Área: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Saúde 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e Cuidados (Humanos e Animais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)</a:t>
            </a:r>
            <a:r>
              <a:rPr sz="850" b="1" i="1" dirty="0" smtClean="0">
                <a:solidFill>
                  <a:srgbClr val="077A9E"/>
                </a:solidFill>
                <a:latin typeface="Arial"/>
                <a:cs typeface="Arial"/>
              </a:rPr>
              <a:t> 00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64</a:t>
            </a:r>
            <a:r>
              <a:rPr sz="850" b="1" i="1" dirty="0" smtClean="0">
                <a:solidFill>
                  <a:srgbClr val="077A9E"/>
                </a:solidFill>
                <a:latin typeface="Arial"/>
                <a:cs typeface="Arial"/>
              </a:rPr>
              <a:t>/201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8</a:t>
            </a:r>
            <a:r>
              <a:rPr sz="850" b="1" i="1" dirty="0" smtClean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Faculdade de Medicina - </a:t>
            </a:r>
            <a:r>
              <a:rPr lang="pt-BR" sz="850" b="1" i="1" spc="0" dirty="0" smtClean="0">
                <a:solidFill>
                  <a:srgbClr val="077A9E"/>
                </a:solidFill>
                <a:latin typeface="Arial"/>
                <a:cs typeface="Arial"/>
              </a:rPr>
              <a:t>USP</a:t>
            </a:r>
          </a:p>
          <a:p>
            <a:pPr marL="12700" marR="5080">
              <a:lnSpc>
                <a:spcPct val="142400"/>
              </a:lnSpc>
              <a:spcBef>
                <a:spcPts val="95"/>
              </a:spcBef>
            </a:pPr>
            <a:r>
              <a:rPr lang="pt-BR" sz="850" b="1" i="1" spc="-5" dirty="0">
                <a:solidFill>
                  <a:srgbClr val="077A9E"/>
                </a:solidFill>
                <a:latin typeface="Arial"/>
                <a:cs typeface="Arial"/>
              </a:rPr>
              <a:t>P</a:t>
            </a:r>
            <a:r>
              <a:rPr sz="850" b="1" i="1" spc="-5" dirty="0" err="1" smtClean="0">
                <a:solidFill>
                  <a:srgbClr val="077A9E"/>
                </a:solidFill>
                <a:latin typeface="Arial"/>
                <a:cs typeface="Arial"/>
              </a:rPr>
              <a:t>rotegida</a:t>
            </a:r>
            <a:r>
              <a:rPr sz="850" b="1" i="1" spc="-5" dirty="0" smtClean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sz="850" b="1" i="1" dirty="0">
                <a:solidFill>
                  <a:srgbClr val="077A9E"/>
                </a:solidFill>
                <a:latin typeface="Arial"/>
                <a:cs typeface="Arial"/>
              </a:rPr>
              <a:t>sob </a:t>
            </a:r>
            <a:r>
              <a:rPr sz="850" b="1" i="1" spc="5" dirty="0">
                <a:solidFill>
                  <a:srgbClr val="077A9E"/>
                </a:solidFill>
                <a:latin typeface="Arial"/>
                <a:cs typeface="Arial"/>
              </a:rPr>
              <a:t>o </a:t>
            </a:r>
            <a:r>
              <a:rPr sz="850" b="1" i="1" spc="-5" dirty="0">
                <a:solidFill>
                  <a:srgbClr val="077A9E"/>
                </a:solidFill>
                <a:latin typeface="Arial"/>
                <a:cs typeface="Arial"/>
              </a:rPr>
              <a:t>nº</a:t>
            </a:r>
            <a:r>
              <a:rPr sz="850" b="1" i="1" spc="-5" dirty="0" smtClean="0">
                <a:solidFill>
                  <a:srgbClr val="077A9E"/>
                </a:solidFill>
                <a:latin typeface="Arial"/>
                <a:cs typeface="Arial"/>
              </a:rPr>
              <a:t>:</a:t>
            </a:r>
            <a:r>
              <a:rPr lang="pt-BR" sz="850" b="1" i="1" spc="-5" dirty="0">
                <a:solidFill>
                  <a:srgbClr val="077A9E"/>
                </a:solidFill>
                <a:latin typeface="Arial"/>
                <a:cs typeface="Arial"/>
              </a:rPr>
              <a:t>  BR 13 2018 016456 </a:t>
            </a:r>
            <a:r>
              <a:rPr lang="pt-BR" sz="850" b="1" i="1" spc="-5" dirty="0" smtClean="0">
                <a:solidFill>
                  <a:srgbClr val="077A9E"/>
                </a:solidFill>
                <a:latin typeface="Arial"/>
                <a:cs typeface="Arial"/>
              </a:rPr>
              <a:t>1</a:t>
            </a:r>
          </a:p>
          <a:p>
            <a:pPr marL="12700" marR="5080">
              <a:lnSpc>
                <a:spcPct val="142400"/>
              </a:lnSpc>
              <a:spcBef>
                <a:spcPts val="95"/>
              </a:spcBef>
            </a:pPr>
            <a:r>
              <a:rPr lang="pt-BR" sz="850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APOIO E FOMENTO</a:t>
            </a:r>
            <a:r>
              <a:rPr lang="pt-BR" sz="850" b="1" i="1" spc="-5" dirty="0" smtClean="0">
                <a:solidFill>
                  <a:srgbClr val="077A9E"/>
                </a:solidFill>
                <a:latin typeface="Arial"/>
                <a:cs typeface="Arial"/>
              </a:rPr>
              <a:t>: CAPES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60137" y="9799651"/>
            <a:ext cx="1214120" cy="56541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29845" algn="ctr">
              <a:lnSpc>
                <a:spcPct val="134500"/>
              </a:lnSpc>
              <a:spcBef>
                <a:spcPts val="95"/>
              </a:spcBef>
            </a:pPr>
            <a:r>
              <a:rPr sz="900" b="1" spc="10" dirty="0">
                <a:solidFill>
                  <a:srgbClr val="077A9E"/>
                </a:solidFill>
                <a:latin typeface="Arial"/>
                <a:cs typeface="Arial"/>
              </a:rPr>
              <a:t>Polo </a:t>
            </a:r>
            <a:r>
              <a:rPr lang="pt-BR" sz="900" b="1" spc="10" dirty="0" smtClean="0">
                <a:solidFill>
                  <a:srgbClr val="077A9E"/>
                </a:solidFill>
                <a:latin typeface="Arial"/>
                <a:cs typeface="Arial"/>
              </a:rPr>
              <a:t>São Paulo</a:t>
            </a:r>
          </a:p>
          <a:p>
            <a:pPr marL="12700" marR="5080" indent="-29845" algn="ctr">
              <a:lnSpc>
                <a:spcPct val="134500"/>
              </a:lnSpc>
              <a:spcBef>
                <a:spcPts val="95"/>
              </a:spcBef>
            </a:pPr>
            <a:r>
              <a:rPr lang="pt-BR" sz="900" dirty="0" err="1" smtClean="0">
                <a:latin typeface="Arial"/>
                <a:cs typeface="Arial"/>
                <a:hlinkClick r:id="rId2"/>
              </a:rPr>
              <a:t>alelima</a:t>
            </a:r>
            <a:r>
              <a:rPr sz="900" dirty="0" smtClean="0">
                <a:latin typeface="Arial"/>
                <a:cs typeface="Arial"/>
                <a:hlinkClick r:id="rId2"/>
              </a:rPr>
              <a:t>@usp.br </a:t>
            </a:r>
            <a:r>
              <a:rPr sz="900" dirty="0" smtClean="0">
                <a:latin typeface="Arial"/>
                <a:cs typeface="Arial"/>
              </a:rPr>
              <a:t> </a:t>
            </a:r>
            <a:r>
              <a:rPr sz="900" b="1" spc="10" dirty="0">
                <a:solidFill>
                  <a:srgbClr val="0070BF"/>
                </a:solidFill>
                <a:latin typeface="Arial"/>
                <a:cs typeface="Arial"/>
                <a:hlinkClick r:id="rId3"/>
              </a:rPr>
              <a:t>www.patentes.usp.br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10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808" y="4085024"/>
            <a:ext cx="2583177" cy="212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301" y="4093687"/>
            <a:ext cx="2475172" cy="212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327" y="7572436"/>
            <a:ext cx="4561711" cy="76200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454" y="8529878"/>
            <a:ext cx="5219062" cy="7648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</TotalTime>
  <Words>109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E MÉTODO DE PROPULSÃO E CONTROLE PARA PLATAFORMAS DE LANÇAMENTO DE VEÍCULOS AÉREOS</dc:title>
  <dc:creator>Janaina Almeida</dc:creator>
  <cp:lastModifiedBy>Beatriz Reis</cp:lastModifiedBy>
  <cp:revision>52</cp:revision>
  <cp:lastPrinted>2018-10-25T18:45:26Z</cp:lastPrinted>
  <dcterms:created xsi:type="dcterms:W3CDTF">2018-04-12T15:56:28Z</dcterms:created>
  <dcterms:modified xsi:type="dcterms:W3CDTF">2018-10-29T15:54:02Z</dcterms:modified>
</cp:coreProperties>
</file>